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hart1.xml" ContentType="application/vnd.openxmlformats-officedocument.drawingml.chart+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notesSlides/notesSlide1.xml" ContentType="application/vnd.openxmlformats-officedocument.presentationml.notesSlide+xml"/>
  <Override PartName="/ppt/notesSlides/notesSlide1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30.xml" ContentType="application/vnd.openxmlformats-officedocument.presentationml.notesSlide+xml"/>
  <Override PartName="/ppt/notesSlides/notesSlide33.xml" ContentType="application/vnd.openxmlformats-officedocument.presentationml.notesSlide+xml"/>
  <Override PartName="/ppt/notesSlides/notesSlide35.xml" ContentType="application/vnd.openxmlformats-officedocument.presentationml.notesSlide+xml"/>
  <Override PartName="/ppt/notesSlides/notesSlide49.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_rels/notesSlide13.xml.rels" ContentType="application/vnd.openxmlformats-package.relationships+xml"/>
  <Override PartName="/ppt/notesSlides/_rels/notesSlide1.xml.rels" ContentType="application/vnd.openxmlformats-package.relationships+xml"/>
  <Override PartName="/ppt/notesSlides/_rels/notesSlide18.xml.rels" ContentType="application/vnd.openxmlformats-package.relationships+xml"/>
  <Override PartName="/ppt/notesSlides/_rels/notesSlide10.xml.rels" ContentType="application/vnd.openxmlformats-package.relationships+xml"/>
  <Override PartName="/ppt/notesSlides/_rels/notesSlide11.xml.rels" ContentType="application/vnd.openxmlformats-package.relationships+xml"/>
  <Override PartName="/ppt/notesSlides/_rels/notesSlide12.xml.rels" ContentType="application/vnd.openxmlformats-package.relationships+xml"/>
  <Override PartName="/ppt/notesSlides/_rels/notesSlide14.xml.rels" ContentType="application/vnd.openxmlformats-package.relationships+xml"/>
  <Override PartName="/ppt/notesSlides/_rels/notesSlide20.xml.rels" ContentType="application/vnd.openxmlformats-package.relationships+xml"/>
  <Override PartName="/ppt/notesSlides/_rels/notesSlide15.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7.xml.rels" ContentType="application/vnd.openxmlformats-package.relationships+xml"/>
  <Override PartName="/ppt/notesSlides/_rels/notesSlide30.xml.rels" ContentType="application/vnd.openxmlformats-package.relationships+xml"/>
  <Override PartName="/ppt/notesSlides/_rels/notesSlide33.xml.rels" ContentType="application/vnd.openxmlformats-package.relationships+xml"/>
  <Override PartName="/ppt/notesSlides/_rels/notesSlide35.xml.rels" ContentType="application/vnd.openxmlformats-package.relationships+xml"/>
  <Override PartName="/ppt/notesSlides/_rels/notesSlide49.xml.rels" ContentType="application/vnd.openxmlformats-package.relationships+xml"/>
  <Override PartName="/ppt/notesSlides/_rels/notesSlide51.xml.rels" ContentType="application/vnd.openxmlformats-package.relationships+xml"/>
  <Override PartName="/ppt/notesSlides/_rels/notesSlide5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media/image9.png" ContentType="image/png"/>
  <Override PartName="/ppt/media/image7.jpeg" ContentType="image/jpeg"/>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8.jpeg" ContentType="image/jpeg"/>
  <Override PartName="/ppt/media/image6.png" ContentType="image/png"/>
  <Override PartName="/ppt/media/image10.wmf" ContentType="image/x-wmf"/>
  <Override PartName="/ppt/media/image11.png" ContentType="image/png"/>
  <Override PartName="/ppt/media/image12.jpeg" ContentType="image/jpeg"/>
  <Override PartName="/ppt/media/image13.jpeg" ContentType="image/jpeg"/>
  <Override PartName="/ppt/media/image14.png" ContentType="image/png"/>
  <Override PartName="/ppt/media/image15.png" ContentType="image/png"/>
  <Override PartName="/ppt/media/image16.png" ContentType="image/png"/>
  <Override PartName="/ppt/media/image17.png" ContentType="image/png"/>
  <Override PartName="/ppt/media/image18.wmf" ContentType="image/x-wmf"/>
  <Override PartName="/ppt/media/image19.jpeg" ContentType="image/jpeg"/>
  <Override PartName="/ppt/media/image20.jpeg" ContentType="image/jpeg"/>
  <Override PartName="/ppt/media/image21.png" ContentType="image/png"/>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slide" Target="slides/slide55.xml"/>
</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0"/>
  <c:chart>
    <c:plotArea>
      <c:layout>
        <c:manualLayout>
          <c:layoutTarget val="inner"/>
          <c:xMode val="edge"/>
          <c:yMode val="edge"/>
          <c:x val="0.140236220472441"/>
          <c:y val="0.138845144356955"/>
          <c:w val="0.463858267716535"/>
          <c:h val="0.773097112860892"/>
        </c:manualLayout>
      </c:layout>
      <c:pieChart>
        <c:varyColors val="1"/>
        <c:ser>
          <c:idx val="0"/>
          <c:order val="0"/>
          <c:spPr>
            <a:solidFill>
              <a:srgbClr val="4f81bd"/>
            </a:solidFill>
            <a:ln>
              <a:noFill/>
            </a:ln>
          </c:spPr>
          <c:explosion val="25"/>
          <c:dPt>
            <c:idx val="0"/>
            <c:spPr>
              <a:solidFill>
                <a:srgbClr val="4f81bd"/>
              </a:solidFill>
              <a:ln>
                <a:noFill/>
              </a:ln>
            </c:spPr>
          </c:dPt>
          <c:dPt>
            <c:idx val="1"/>
            <c:spPr>
              <a:solidFill>
                <a:srgbClr val="c0504d"/>
              </a:solidFill>
              <a:ln>
                <a:noFill/>
              </a:ln>
            </c:spPr>
          </c:dPt>
          <c:dPt>
            <c:idx val="2"/>
            <c:spPr>
              <a:solidFill>
                <a:srgbClr val="9bbb59"/>
              </a:solidFill>
              <a:ln>
                <a:noFill/>
              </a:ln>
            </c:spPr>
          </c:dPt>
          <c:dPt>
            <c:idx val="3"/>
            <c:spPr>
              <a:solidFill>
                <a:srgbClr val="8064a2"/>
              </a:solidFill>
              <a:ln>
                <a:noFill/>
              </a:ln>
            </c:spPr>
          </c:dPt>
          <c:dPt>
            <c:idx val="4"/>
            <c:spPr>
              <a:solidFill>
                <a:srgbClr val="4bacc6"/>
              </a:solidFill>
              <a:ln>
                <a:noFill/>
              </a:ln>
            </c:spPr>
          </c:dPt>
          <c:dPt>
            <c:idx val="5"/>
            <c:spPr>
              <a:solidFill>
                <a:srgbClr val="f79646"/>
              </a:solidFill>
              <a:ln>
                <a:noFill/>
              </a:ln>
            </c:spPr>
          </c:dPt>
          <c:dLbls>
            <c:dLbl>
              <c:idx val="0"/>
              <c:dLblPos val="bestFit"/>
              <c:showLegendKey val="0"/>
              <c:showVal val="1"/>
              <c:showCatName val="0"/>
              <c:showSerName val="0"/>
              <c:showPercent val="0"/>
            </c:dLbl>
            <c:dLbl>
              <c:idx val="1"/>
              <c:dLblPos val="bestFit"/>
              <c:showLegendKey val="0"/>
              <c:showVal val="1"/>
              <c:showCatName val="0"/>
              <c:showSerName val="0"/>
              <c:showPercent val="0"/>
            </c:dLbl>
            <c:dLbl>
              <c:idx val="2"/>
              <c:dLblPos val="bestFit"/>
              <c:showLegendKey val="0"/>
              <c:showVal val="1"/>
              <c:showCatName val="0"/>
              <c:showSerName val="0"/>
              <c:showPercent val="0"/>
            </c:dLbl>
            <c:dLbl>
              <c:idx val="3"/>
              <c:dLblPos val="bestFit"/>
              <c:showLegendKey val="0"/>
              <c:showVal val="1"/>
              <c:showCatName val="0"/>
              <c:showSerName val="0"/>
              <c:showPercent val="0"/>
            </c:dLbl>
            <c:dLbl>
              <c:idx val="4"/>
              <c:dLblPos val="bestFit"/>
              <c:showLegendKey val="0"/>
              <c:showVal val="1"/>
              <c:showCatName val="0"/>
              <c:showSerName val="0"/>
              <c:showPercent val="0"/>
            </c:dLbl>
            <c:dLbl>
              <c:idx val="5"/>
              <c:dLblPos val="bestFit"/>
              <c:showLegendKey val="0"/>
              <c:showVal val="0"/>
              <c:showCatName val="0"/>
              <c:showSerName val="0"/>
              <c:showPercent val="0"/>
            </c:dLbl>
            <c:dLblPos val="bestFit"/>
            <c:showLegendKey val="0"/>
            <c:showVal val="0"/>
            <c:showCatName val="0"/>
            <c:showSerName val="0"/>
            <c:showPercent val="0"/>
            <c:showLeaderLines val="0"/>
          </c:dLbls>
          <c:cat>
            <c:strRef>
              <c:f>categories</c:f>
              <c:strCache>
                <c:ptCount val="6"/>
                <c:pt idx="0">
                  <c:v>Blé Tendre d'Hiver</c:v>
                </c:pt>
                <c:pt idx="1">
                  <c:v>Colza </c:v>
                </c:pt>
                <c:pt idx="2">
                  <c:v>Pomme de Terre</c:v>
                </c:pt>
                <c:pt idx="3">
                  <c:v>Escourgeon</c:v>
                </c:pt>
                <c:pt idx="4">
                  <c:v>Orge de printemps</c:v>
                </c:pt>
                <c:pt idx="5">
                  <c:v>Pois protéagineux</c:v>
                </c:pt>
              </c:strCache>
            </c:strRef>
          </c:cat>
          <c:val>
            <c:numRef>
              <c:f>0</c:f>
              <c:numCache>
                <c:formatCode>General</c:formatCode>
                <c:ptCount val="6"/>
                <c:pt idx="0">
                  <c:v>47</c:v>
                </c:pt>
                <c:pt idx="1">
                  <c:v>18</c:v>
                </c:pt>
                <c:pt idx="2">
                  <c:v>14</c:v>
                </c:pt>
                <c:pt idx="3">
                  <c:v>6</c:v>
                </c:pt>
                <c:pt idx="4">
                  <c:v>5</c:v>
                </c:pt>
                <c:pt idx="5">
                  <c:v>5</c:v>
                </c:pt>
              </c:numCache>
            </c:numRef>
          </c:val>
        </c:ser>
        <c:firstSliceAng val="0"/>
      </c:pieChart>
      <c:spPr>
        <a:solidFill>
          <a:srgbClr val="ffffff"/>
        </a:solidFill>
        <a:ln>
          <a:noFill/>
        </a:ln>
      </c:spPr>
    </c:plotArea>
    <c:legend>
      <c:legendPos val="r"/>
      <c:overlay val="0"/>
      <c:spPr>
        <a:noFill/>
        <a:ln>
          <a:noFill/>
        </a:ln>
      </c:spPr>
    </c:legend>
    <c:plotVisOnly val="1"/>
    <c:dispBlanksAs val="gap"/>
  </c:chart>
  <c:spPr>
    <a:noFill/>
    <a:ln>
      <a:noFill/>
    </a:ln>
  </c:spPr>
</c:chartSpace>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7" name="PlaceHolder 1"/>
          <p:cNvSpPr>
            <a:spLocks noGrp="1"/>
          </p:cNvSpPr>
          <p:nvPr>
            <p:ph type="body"/>
          </p:nvPr>
        </p:nvSpPr>
        <p:spPr>
          <a:xfrm>
            <a:off x="756000" y="5078520"/>
            <a:ext cx="6047640" cy="4811040"/>
          </a:xfrm>
          <a:prstGeom prst="rect">
            <a:avLst/>
          </a:prstGeom>
        </p:spPr>
        <p:txBody>
          <a:bodyPr lIns="0" rIns="0" tIns="0" bIns="0"/>
          <a:p>
            <a:r>
              <a:rPr lang="fr-FR" sz="2000" spc="-1" strike="noStrike">
                <a:solidFill>
                  <a:srgbClr val="000000"/>
                </a:solidFill>
                <a:uFill>
                  <a:solidFill>
                    <a:srgbClr val="ffffff"/>
                  </a:solidFill>
                </a:uFill>
                <a:latin typeface="Arial"/>
              </a:rPr>
              <a:t>Cliquez pour modifier le format des notes</a:t>
            </a:r>
            <a:endParaRPr lang="fr-FR" sz="2000" spc="-1" strike="noStrike">
              <a:solidFill>
                <a:srgbClr val="000000"/>
              </a:solidFill>
              <a:uFill>
                <a:solidFill>
                  <a:srgbClr val="ffffff"/>
                </a:solidFill>
              </a:uFill>
              <a:latin typeface="Arial"/>
            </a:endParaRPr>
          </a:p>
        </p:txBody>
      </p:sp>
      <p:sp>
        <p:nvSpPr>
          <p:cNvPr id="118" name="PlaceHolder 2"/>
          <p:cNvSpPr>
            <a:spLocks noGrp="1"/>
          </p:cNvSpPr>
          <p:nvPr>
            <p:ph type="hdr"/>
          </p:nvPr>
        </p:nvSpPr>
        <p:spPr>
          <a:xfrm>
            <a:off x="0" y="0"/>
            <a:ext cx="3280680" cy="534240"/>
          </a:xfrm>
          <a:prstGeom prst="rect">
            <a:avLst/>
          </a:prstGeom>
        </p:spPr>
        <p:txBody>
          <a:bodyPr lIns="0" rIns="0" tIns="0" bIns="0"/>
          <a:p>
            <a:r>
              <a:rPr lang="fr-FR" sz="1400" spc="-1" strike="noStrike">
                <a:solidFill>
                  <a:srgbClr val="000000"/>
                </a:solidFill>
                <a:uFill>
                  <a:solidFill>
                    <a:srgbClr val="ffffff"/>
                  </a:solidFill>
                </a:uFill>
                <a:latin typeface="Times New Roman"/>
              </a:rPr>
              <a:t>&lt;en-tête&gt;</a:t>
            </a:r>
            <a:endParaRPr lang="fr-FR" sz="1400" spc="-1" strike="noStrike">
              <a:solidFill>
                <a:srgbClr val="000000"/>
              </a:solidFill>
              <a:uFill>
                <a:solidFill>
                  <a:srgbClr val="ffffff"/>
                </a:solidFill>
              </a:uFill>
              <a:latin typeface="Times New Roman"/>
            </a:endParaRPr>
          </a:p>
        </p:txBody>
      </p:sp>
      <p:sp>
        <p:nvSpPr>
          <p:cNvPr id="119" name="PlaceHolder 3"/>
          <p:cNvSpPr>
            <a:spLocks noGrp="1"/>
          </p:cNvSpPr>
          <p:nvPr>
            <p:ph type="dt"/>
          </p:nvPr>
        </p:nvSpPr>
        <p:spPr>
          <a:xfrm>
            <a:off x="4278960" y="0"/>
            <a:ext cx="3280680" cy="534240"/>
          </a:xfrm>
          <a:prstGeom prst="rect">
            <a:avLst/>
          </a:prstGeom>
        </p:spPr>
        <p:txBody>
          <a:bodyPr lIns="0" rIns="0" tIns="0" bIns="0"/>
          <a:p>
            <a:pPr algn="r"/>
            <a:r>
              <a:rPr lang="fr-FR" sz="1400" spc="-1" strike="noStrike">
                <a:solidFill>
                  <a:srgbClr val="000000"/>
                </a:solidFill>
                <a:uFill>
                  <a:solidFill>
                    <a:srgbClr val="ffffff"/>
                  </a:solidFill>
                </a:uFill>
                <a:latin typeface="Times New Roman"/>
              </a:rPr>
              <a:t>&lt;date/heure&gt;</a:t>
            </a:r>
            <a:endParaRPr lang="fr-FR" sz="1400" spc="-1" strike="noStrike">
              <a:solidFill>
                <a:srgbClr val="000000"/>
              </a:solidFill>
              <a:uFill>
                <a:solidFill>
                  <a:srgbClr val="ffffff"/>
                </a:solidFill>
              </a:uFill>
              <a:latin typeface="Times New Roman"/>
            </a:endParaRPr>
          </a:p>
        </p:txBody>
      </p:sp>
      <p:sp>
        <p:nvSpPr>
          <p:cNvPr id="120" name="PlaceHolder 4"/>
          <p:cNvSpPr>
            <a:spLocks noGrp="1"/>
          </p:cNvSpPr>
          <p:nvPr>
            <p:ph type="ftr"/>
          </p:nvPr>
        </p:nvSpPr>
        <p:spPr>
          <a:xfrm>
            <a:off x="0" y="10157400"/>
            <a:ext cx="3280680" cy="534240"/>
          </a:xfrm>
          <a:prstGeom prst="rect">
            <a:avLst/>
          </a:prstGeom>
        </p:spPr>
        <p:txBody>
          <a:bodyPr lIns="0" rIns="0" tIns="0" bIns="0" anchor="b"/>
          <a:p>
            <a:r>
              <a:rPr lang="fr-FR" sz="1400" spc="-1" strike="noStrike">
                <a:solidFill>
                  <a:srgbClr val="000000"/>
                </a:solidFill>
                <a:uFill>
                  <a:solidFill>
                    <a:srgbClr val="ffffff"/>
                  </a:solidFill>
                </a:uFill>
                <a:latin typeface="Times New Roman"/>
              </a:rPr>
              <a:t>&lt;pied de page&gt;</a:t>
            </a:r>
            <a:endParaRPr lang="fr-FR" sz="1400" spc="-1" strike="noStrike">
              <a:solidFill>
                <a:srgbClr val="000000"/>
              </a:solidFill>
              <a:uFill>
                <a:solidFill>
                  <a:srgbClr val="ffffff"/>
                </a:solidFill>
              </a:uFill>
              <a:latin typeface="Times New Roman"/>
            </a:endParaRPr>
          </a:p>
        </p:txBody>
      </p:sp>
      <p:sp>
        <p:nvSpPr>
          <p:cNvPr id="121" name="PlaceHolder 5"/>
          <p:cNvSpPr>
            <a:spLocks noGrp="1"/>
          </p:cNvSpPr>
          <p:nvPr>
            <p:ph type="sldNum"/>
          </p:nvPr>
        </p:nvSpPr>
        <p:spPr>
          <a:xfrm>
            <a:off x="4278960" y="10157400"/>
            <a:ext cx="3280680" cy="534240"/>
          </a:xfrm>
          <a:prstGeom prst="rect">
            <a:avLst/>
          </a:prstGeom>
        </p:spPr>
        <p:txBody>
          <a:bodyPr lIns="0" rIns="0" tIns="0" bIns="0" anchor="b"/>
          <a:p>
            <a:pPr algn="r"/>
            <a:fld id="{3D0EB087-6645-41D6-AA01-ACB239B3B10F}" type="slidenum">
              <a:rPr lang="fr-FR" sz="1400" spc="-1" strike="noStrike">
                <a:solidFill>
                  <a:srgbClr val="000000"/>
                </a:solidFill>
                <a:uFill>
                  <a:solidFill>
                    <a:srgbClr val="ffffff"/>
                  </a:solidFill>
                </a:uFill>
                <a:latin typeface="Times New Roman"/>
              </a:rPr>
              <a:t>&lt;numéro&gt;</a:t>
            </a:fld>
            <a:endParaRPr lang="fr-FR"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4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
</Relationships>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52.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4"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Ajouter photo</a:t>
            </a:r>
            <a:endParaRPr lang="fr-FR" sz="2000" spc="-1" strike="noStrike">
              <a:solidFill>
                <a:srgbClr val="000000"/>
              </a:solidFill>
              <a:uFill>
                <a:solidFill>
                  <a:srgbClr val="ffffff"/>
                </a:solidFill>
              </a:uFill>
              <a:latin typeface="Arial"/>
            </a:endParaRPr>
          </a:p>
        </p:txBody>
      </p:sp>
      <p:sp>
        <p:nvSpPr>
          <p:cNvPr id="245" name="TextShape 2"/>
          <p:cNvSpPr txBox="1"/>
          <p:nvPr/>
        </p:nvSpPr>
        <p:spPr>
          <a:xfrm>
            <a:off x="3884760" y="8685360"/>
            <a:ext cx="2971440" cy="458280"/>
          </a:xfrm>
          <a:prstGeom prst="rect">
            <a:avLst/>
          </a:prstGeom>
          <a:noFill/>
          <a:ln>
            <a:noFill/>
          </a:ln>
        </p:spPr>
        <p:txBody>
          <a:bodyPr anchor="b"/>
          <a:p>
            <a:pPr algn="r">
              <a:lnSpc>
                <a:spcPct val="100000"/>
              </a:lnSpc>
            </a:pPr>
            <a:fld id="{B0DA6CD0-4CCE-4343-9D42-0AE21587D1E3}"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6"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Procurer l’images dans un répertoire ‘’images’’</a:t>
            </a:r>
            <a:endParaRPr lang="fr-FR" sz="2000" spc="-1" strike="noStrike">
              <a:solidFill>
                <a:srgbClr val="000000"/>
              </a:solidFill>
              <a:uFill>
                <a:solidFill>
                  <a:srgbClr val="ffffff"/>
                </a:solidFill>
              </a:uFill>
              <a:latin typeface="Arial"/>
            </a:endParaRPr>
          </a:p>
        </p:txBody>
      </p:sp>
      <p:sp>
        <p:nvSpPr>
          <p:cNvPr id="247" name="TextShape 2"/>
          <p:cNvSpPr txBox="1"/>
          <p:nvPr/>
        </p:nvSpPr>
        <p:spPr>
          <a:xfrm>
            <a:off x="3884760" y="8685360"/>
            <a:ext cx="2971440" cy="458280"/>
          </a:xfrm>
          <a:prstGeom prst="rect">
            <a:avLst/>
          </a:prstGeom>
          <a:noFill/>
          <a:ln>
            <a:noFill/>
          </a:ln>
        </p:spPr>
        <p:txBody>
          <a:bodyPr anchor="b"/>
          <a:p>
            <a:pPr algn="r">
              <a:lnSpc>
                <a:spcPct val="100000"/>
              </a:lnSpc>
            </a:pPr>
            <a:fld id="{8793EEBA-ADB1-4942-8BA8-C7675DD440A0}"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8"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Ajouter une image pour illustrer le potentiel des sols</a:t>
            </a:r>
            <a:endParaRPr lang="fr-FR" sz="2000" spc="-1" strike="noStrike">
              <a:solidFill>
                <a:srgbClr val="000000"/>
              </a:solidFill>
              <a:uFill>
                <a:solidFill>
                  <a:srgbClr val="ffffff"/>
                </a:solidFill>
              </a:uFill>
              <a:latin typeface="Arial"/>
            </a:endParaRPr>
          </a:p>
        </p:txBody>
      </p:sp>
      <p:sp>
        <p:nvSpPr>
          <p:cNvPr id="249" name="TextShape 2"/>
          <p:cNvSpPr txBox="1"/>
          <p:nvPr/>
        </p:nvSpPr>
        <p:spPr>
          <a:xfrm>
            <a:off x="3884760" y="8685360"/>
            <a:ext cx="2971440" cy="458280"/>
          </a:xfrm>
          <a:prstGeom prst="rect">
            <a:avLst/>
          </a:prstGeom>
          <a:noFill/>
          <a:ln>
            <a:noFill/>
          </a:ln>
        </p:spPr>
        <p:txBody>
          <a:bodyPr anchor="b"/>
          <a:p>
            <a:pPr algn="r">
              <a:lnSpc>
                <a:spcPct val="100000"/>
              </a:lnSpc>
            </a:pPr>
            <a:fld id="{E87E11A0-58D6-415C-A3D2-F640192BB9BE}"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0"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Le point A2 est incomplet, vous n’abordez pas : risques hydromorphie, exposition, portance, capacité de réchauffement, RU, profondeur……</a:t>
            </a:r>
            <a:endParaRPr lang="fr-FR" sz="2000" spc="-1" strike="noStrike">
              <a:solidFill>
                <a:srgbClr val="000000"/>
              </a:solidFill>
              <a:uFill>
                <a:solidFill>
                  <a:srgbClr val="ffffff"/>
                </a:solidFill>
              </a:uFill>
              <a:latin typeface="Arial"/>
            </a:endParaRPr>
          </a:p>
        </p:txBody>
      </p:sp>
      <p:sp>
        <p:nvSpPr>
          <p:cNvPr id="251" name="TextShape 2"/>
          <p:cNvSpPr txBox="1"/>
          <p:nvPr/>
        </p:nvSpPr>
        <p:spPr>
          <a:xfrm>
            <a:off x="3884760" y="8685360"/>
            <a:ext cx="2971440" cy="458280"/>
          </a:xfrm>
          <a:prstGeom prst="rect">
            <a:avLst/>
          </a:prstGeom>
          <a:noFill/>
          <a:ln>
            <a:noFill/>
          </a:ln>
        </p:spPr>
        <p:txBody>
          <a:bodyPr anchor="b"/>
          <a:p>
            <a:pPr algn="r">
              <a:lnSpc>
                <a:spcPct val="100000"/>
              </a:lnSpc>
            </a:pPr>
            <a:fld id="{5473C28B-6EDD-49BD-A26B-EDA99934B1A2}"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2"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Ajouter une image pour illustrer épandage sur une parelle en pente </a:t>
            </a:r>
            <a:endParaRPr lang="fr-FR" sz="2000" spc="-1" strike="noStrike">
              <a:solidFill>
                <a:srgbClr val="000000"/>
              </a:solidFill>
              <a:uFill>
                <a:solidFill>
                  <a:srgbClr val="ffffff"/>
                </a:solidFill>
              </a:uFill>
              <a:latin typeface="Arial"/>
            </a:endParaRPr>
          </a:p>
          <a:p>
            <a:r>
              <a:rPr lang="fr-FR" sz="2000" spc="-1" strike="noStrike">
                <a:solidFill>
                  <a:srgbClr val="000000"/>
                </a:solidFill>
                <a:uFill>
                  <a:solidFill>
                    <a:srgbClr val="ffffff"/>
                  </a:solidFill>
                </a:uFill>
                <a:latin typeface="Arial"/>
              </a:rPr>
              <a:t>Indiquer la référence réglementaire à laquelle il est fait référence.</a:t>
            </a:r>
            <a:endParaRPr lang="fr-FR" sz="2000" spc="-1" strike="noStrike">
              <a:solidFill>
                <a:srgbClr val="000000"/>
              </a:solidFill>
              <a:uFill>
                <a:solidFill>
                  <a:srgbClr val="ffffff"/>
                </a:solidFill>
              </a:uFill>
              <a:latin typeface="Arial"/>
            </a:endParaRPr>
          </a:p>
          <a:p>
            <a:endParaRPr lang="fr-FR" sz="2000" spc="-1" strike="noStrike">
              <a:solidFill>
                <a:srgbClr val="000000"/>
              </a:solidFill>
              <a:uFill>
                <a:solidFill>
                  <a:srgbClr val="ffffff"/>
                </a:solidFill>
              </a:uFill>
              <a:latin typeface="Arial"/>
            </a:endParaRPr>
          </a:p>
          <a:p>
            <a:r>
              <a:rPr lang="fr-FR" sz="2000" spc="-1" strike="noStrike">
                <a:solidFill>
                  <a:srgbClr val="000000"/>
                </a:solidFill>
                <a:uFill>
                  <a:solidFill>
                    <a:srgbClr val="ffffff"/>
                  </a:solidFill>
                </a:uFill>
                <a:latin typeface="Arial"/>
              </a:rPr>
              <a:t>Le tableau est presque hors sujet car il ne traite pas que de la pente.</a:t>
            </a:r>
            <a:endParaRPr lang="fr-FR" sz="2000" spc="-1" strike="noStrike">
              <a:solidFill>
                <a:srgbClr val="000000"/>
              </a:solidFill>
              <a:uFill>
                <a:solidFill>
                  <a:srgbClr val="ffffff"/>
                </a:solidFill>
              </a:uFill>
              <a:latin typeface="Arial"/>
            </a:endParaRPr>
          </a:p>
        </p:txBody>
      </p:sp>
      <p:sp>
        <p:nvSpPr>
          <p:cNvPr id="253" name="TextShape 2"/>
          <p:cNvSpPr txBox="1"/>
          <p:nvPr/>
        </p:nvSpPr>
        <p:spPr>
          <a:xfrm>
            <a:off x="3884760" y="8685360"/>
            <a:ext cx="2971440" cy="458280"/>
          </a:xfrm>
          <a:prstGeom prst="rect">
            <a:avLst/>
          </a:prstGeom>
          <a:noFill/>
          <a:ln>
            <a:noFill/>
          </a:ln>
        </p:spPr>
        <p:txBody>
          <a:bodyPr anchor="b"/>
          <a:p>
            <a:pPr algn="r">
              <a:lnSpc>
                <a:spcPct val="100000"/>
              </a:lnSpc>
            </a:pPr>
            <a:fld id="{73E65D67-74D2-4E3B-B961-357B3DA48261}"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4"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Ajouter une image pour illustrer l’érosion des sols</a:t>
            </a:r>
            <a:endParaRPr lang="fr-FR" sz="2000" spc="-1" strike="noStrike">
              <a:solidFill>
                <a:srgbClr val="000000"/>
              </a:solidFill>
              <a:uFill>
                <a:solidFill>
                  <a:srgbClr val="ffffff"/>
                </a:solidFill>
              </a:uFill>
              <a:latin typeface="Arial"/>
            </a:endParaRPr>
          </a:p>
          <a:p>
            <a:r>
              <a:rPr lang="fr-FR" sz="2000" spc="-1" strike="noStrike">
                <a:solidFill>
                  <a:srgbClr val="000000"/>
                </a:solidFill>
                <a:uFill>
                  <a:solidFill>
                    <a:srgbClr val="ffffff"/>
                  </a:solidFill>
                </a:uFill>
                <a:latin typeface="Arial"/>
              </a:rPr>
              <a:t>Il faudrait aborder la taille des parcelles, et la forme des parcelles / mécanisation</a:t>
            </a:r>
            <a:endParaRPr lang="fr-FR" sz="2000" spc="-1" strike="noStrike">
              <a:solidFill>
                <a:srgbClr val="000000"/>
              </a:solidFill>
              <a:uFill>
                <a:solidFill>
                  <a:srgbClr val="ffffff"/>
                </a:solidFill>
              </a:uFill>
              <a:latin typeface="Arial"/>
            </a:endParaRPr>
          </a:p>
        </p:txBody>
      </p:sp>
      <p:sp>
        <p:nvSpPr>
          <p:cNvPr id="255" name="TextShape 2"/>
          <p:cNvSpPr txBox="1"/>
          <p:nvPr/>
        </p:nvSpPr>
        <p:spPr>
          <a:xfrm>
            <a:off x="3884760" y="8685360"/>
            <a:ext cx="2971440" cy="458280"/>
          </a:xfrm>
          <a:prstGeom prst="rect">
            <a:avLst/>
          </a:prstGeom>
          <a:noFill/>
          <a:ln>
            <a:noFill/>
          </a:ln>
        </p:spPr>
        <p:txBody>
          <a:bodyPr anchor="b"/>
          <a:p>
            <a:pPr algn="r">
              <a:lnSpc>
                <a:spcPct val="100000"/>
              </a:lnSpc>
            </a:pPr>
            <a:fld id="{0F7790A2-D12F-4B3D-8855-40362A8CAB6E}"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6"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Illustrer avec image Hortillonnages Picards</a:t>
            </a:r>
            <a:endParaRPr lang="fr-FR" sz="2000" spc="-1" strike="noStrike">
              <a:solidFill>
                <a:srgbClr val="000000"/>
              </a:solidFill>
              <a:uFill>
                <a:solidFill>
                  <a:srgbClr val="ffffff"/>
                </a:solidFill>
              </a:uFill>
              <a:latin typeface="Arial"/>
            </a:endParaRPr>
          </a:p>
          <a:p>
            <a:r>
              <a:rPr lang="fr-FR" sz="2000" spc="-1" strike="noStrike">
                <a:solidFill>
                  <a:srgbClr val="000000"/>
                </a:solidFill>
                <a:uFill>
                  <a:solidFill>
                    <a:srgbClr val="ffffff"/>
                  </a:solidFill>
                </a:uFill>
                <a:latin typeface="Arial"/>
              </a:rPr>
              <a:t>J’ai modifié le titre car L’hydrographie du parcellaire ne  me convenait pas (comme nous vous l’avions indiqué précédemment)</a:t>
            </a:r>
            <a:endParaRPr lang="fr-FR" sz="2000" spc="-1" strike="noStrike">
              <a:solidFill>
                <a:srgbClr val="000000"/>
              </a:solidFill>
              <a:uFill>
                <a:solidFill>
                  <a:srgbClr val="ffffff"/>
                </a:solidFill>
              </a:uFill>
              <a:latin typeface="Arial"/>
            </a:endParaRPr>
          </a:p>
        </p:txBody>
      </p:sp>
      <p:sp>
        <p:nvSpPr>
          <p:cNvPr id="257" name="TextShape 2"/>
          <p:cNvSpPr txBox="1"/>
          <p:nvPr/>
        </p:nvSpPr>
        <p:spPr>
          <a:xfrm>
            <a:off x="3884760" y="8685360"/>
            <a:ext cx="2971440" cy="458280"/>
          </a:xfrm>
          <a:prstGeom prst="rect">
            <a:avLst/>
          </a:prstGeom>
          <a:noFill/>
          <a:ln>
            <a:noFill/>
          </a:ln>
        </p:spPr>
        <p:txBody>
          <a:bodyPr anchor="b"/>
          <a:p>
            <a:pPr algn="r">
              <a:lnSpc>
                <a:spcPct val="100000"/>
              </a:lnSpc>
            </a:pPr>
            <a:fld id="{1BDF0818-F311-4D18-A3EA-9B86ACA54A81}"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8"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p:txBody>
      </p:sp>
      <p:sp>
        <p:nvSpPr>
          <p:cNvPr id="259" name="TextShape 2"/>
          <p:cNvSpPr txBox="1"/>
          <p:nvPr/>
        </p:nvSpPr>
        <p:spPr>
          <a:xfrm>
            <a:off x="3884760" y="8685360"/>
            <a:ext cx="2971440" cy="458280"/>
          </a:xfrm>
          <a:prstGeom prst="rect">
            <a:avLst/>
          </a:prstGeom>
          <a:noFill/>
          <a:ln>
            <a:noFill/>
          </a:ln>
        </p:spPr>
        <p:txBody>
          <a:bodyPr anchor="b"/>
          <a:p>
            <a:pPr algn="r">
              <a:lnSpc>
                <a:spcPct val="100000"/>
              </a:lnSpc>
            </a:pPr>
            <a:fld id="{9F745CBC-C00B-4F4F-9664-E54F7FCF2410}"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0" name="PlaceHolder 1"/>
          <p:cNvSpPr>
            <a:spLocks noGrp="1"/>
          </p:cNvSpPr>
          <p:nvPr>
            <p:ph type="body"/>
          </p:nvPr>
        </p:nvSpPr>
        <p:spPr>
          <a:xfrm>
            <a:off x="685800" y="4400640"/>
            <a:ext cx="5486040" cy="3600000"/>
          </a:xfrm>
          <a:prstGeom prst="rect">
            <a:avLst/>
          </a:prstGeom>
        </p:spPr>
        <p:txBody>
          <a:bodyPr/>
          <a:p>
            <a:r>
              <a:rPr lang="fr-FR" sz="2000" spc="-1" strike="noStrike">
                <a:solidFill>
                  <a:srgbClr val="000000"/>
                </a:solidFill>
                <a:uFill>
                  <a:solidFill>
                    <a:srgbClr val="ffffff"/>
                  </a:solidFill>
                </a:uFill>
                <a:latin typeface="Arial"/>
              </a:rPr>
              <a:t>Revoir cette partie B11 qui est pour moi incomplète</a:t>
            </a:r>
            <a:endParaRPr lang="fr-FR" sz="2000" spc="-1" strike="noStrike">
              <a:solidFill>
                <a:srgbClr val="000000"/>
              </a:solidFill>
              <a:uFill>
                <a:solidFill>
                  <a:srgbClr val="ffffff"/>
                </a:solidFill>
              </a:uFill>
              <a:latin typeface="Arial"/>
            </a:endParaRPr>
          </a:p>
        </p:txBody>
      </p:sp>
      <p:sp>
        <p:nvSpPr>
          <p:cNvPr id="261" name="TextShape 2"/>
          <p:cNvSpPr txBox="1"/>
          <p:nvPr/>
        </p:nvSpPr>
        <p:spPr>
          <a:xfrm>
            <a:off x="3884760" y="8685360"/>
            <a:ext cx="2971440" cy="458280"/>
          </a:xfrm>
          <a:prstGeom prst="rect">
            <a:avLst/>
          </a:prstGeom>
          <a:noFill/>
          <a:ln>
            <a:noFill/>
          </a:ln>
        </p:spPr>
        <p:txBody>
          <a:bodyPr anchor="b"/>
          <a:p>
            <a:pPr algn="r">
              <a:lnSpc>
                <a:spcPct val="100000"/>
              </a:lnSpc>
            </a:pPr>
            <a:fld id="{1CFD27A5-C7C0-4A9C-A8D4-9F717C33A0AD}"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2"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r>
              <a:rPr lang="fr-FR" sz="2000" spc="-1" strike="noStrike">
                <a:solidFill>
                  <a:srgbClr val="000000"/>
                </a:solidFill>
                <a:uFill>
                  <a:solidFill>
                    <a:srgbClr val="ffffff"/>
                  </a:solidFill>
                </a:uFill>
                <a:latin typeface="Arial"/>
              </a:rPr>
              <a:t>Quel lien entre ses 2 carte et les systèmes de cultures ?</a:t>
            </a:r>
            <a:endParaRPr lang="fr-FR" sz="2000" spc="-1" strike="noStrike">
              <a:solidFill>
                <a:srgbClr val="000000"/>
              </a:solidFill>
              <a:uFill>
                <a:solidFill>
                  <a:srgbClr val="ffffff"/>
                </a:solidFill>
              </a:uFill>
              <a:latin typeface="Arial"/>
            </a:endParaRPr>
          </a:p>
          <a:p>
            <a:pPr>
              <a:lnSpc>
                <a:spcPct val="100000"/>
              </a:lnSpc>
            </a:pPr>
            <a:r>
              <a:rPr lang="fr-FR" sz="2000" spc="-1" strike="noStrike">
                <a:solidFill>
                  <a:srgbClr val="000000"/>
                </a:solidFill>
                <a:uFill>
                  <a:solidFill>
                    <a:srgbClr val="ffffff"/>
                  </a:solidFill>
                </a:uFill>
                <a:latin typeface="Arial"/>
              </a:rPr>
              <a:t>Revoir ce paragraphe B13</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63" name="TextShape 2"/>
          <p:cNvSpPr txBox="1"/>
          <p:nvPr/>
        </p:nvSpPr>
        <p:spPr>
          <a:xfrm>
            <a:off x="3884760" y="8685360"/>
            <a:ext cx="2971440" cy="458280"/>
          </a:xfrm>
          <a:prstGeom prst="rect">
            <a:avLst/>
          </a:prstGeom>
          <a:noFill/>
          <a:ln>
            <a:noFill/>
          </a:ln>
        </p:spPr>
        <p:txBody>
          <a:bodyPr anchor="b"/>
          <a:p>
            <a:pPr algn="r">
              <a:lnSpc>
                <a:spcPct val="100000"/>
              </a:lnSpc>
            </a:pPr>
            <a:fld id="{8CD97BD0-3467-41C3-818D-015037F5CACB}"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4"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r>
              <a:rPr lang="fr-FR" sz="2000" spc="-1" strike="noStrike">
                <a:solidFill>
                  <a:srgbClr val="000000"/>
                </a:solidFill>
                <a:uFill>
                  <a:solidFill>
                    <a:srgbClr val="ffffff"/>
                  </a:solidFill>
                </a:uFill>
                <a:latin typeface="Arial"/>
              </a:rPr>
              <a:t>Un peu hors sujet : lien entre IAA et systèmes de cultures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65" name="TextShape 2"/>
          <p:cNvSpPr txBox="1"/>
          <p:nvPr/>
        </p:nvSpPr>
        <p:spPr>
          <a:xfrm>
            <a:off x="3884760" y="8685360"/>
            <a:ext cx="2971440" cy="458280"/>
          </a:xfrm>
          <a:prstGeom prst="rect">
            <a:avLst/>
          </a:prstGeom>
          <a:noFill/>
          <a:ln>
            <a:noFill/>
          </a:ln>
        </p:spPr>
        <p:txBody>
          <a:bodyPr anchor="b"/>
          <a:p>
            <a:pPr algn="r">
              <a:lnSpc>
                <a:spcPct val="100000"/>
              </a:lnSpc>
            </a:pPr>
            <a:fld id="{F67D17C2-6D5A-4434-99D2-A6FFA359521F}"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6"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r>
              <a:rPr lang="fr-FR" sz="2000" spc="-1" strike="noStrike">
                <a:solidFill>
                  <a:srgbClr val="000000"/>
                </a:solidFill>
                <a:uFill>
                  <a:solidFill>
                    <a:srgbClr val="ffffff"/>
                  </a:solidFill>
                </a:uFill>
                <a:latin typeface="Arial"/>
              </a:rPr>
              <a:t>Je pense qu’il citer l’exemple du colza et supprimer le schéma relatif au blé et celui relatif au tournesol.</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67" name="TextShape 2"/>
          <p:cNvSpPr txBox="1"/>
          <p:nvPr/>
        </p:nvSpPr>
        <p:spPr>
          <a:xfrm>
            <a:off x="3884760" y="8685360"/>
            <a:ext cx="2971440" cy="458280"/>
          </a:xfrm>
          <a:prstGeom prst="rect">
            <a:avLst/>
          </a:prstGeom>
          <a:noFill/>
          <a:ln>
            <a:noFill/>
          </a:ln>
        </p:spPr>
        <p:txBody>
          <a:bodyPr anchor="b"/>
          <a:p>
            <a:pPr algn="r">
              <a:lnSpc>
                <a:spcPct val="100000"/>
              </a:lnSpc>
            </a:pPr>
            <a:fld id="{C0B243BB-1D97-4414-8161-2495717769FB}"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8"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69" name="TextShape 2"/>
          <p:cNvSpPr txBox="1"/>
          <p:nvPr/>
        </p:nvSpPr>
        <p:spPr>
          <a:xfrm>
            <a:off x="3884760" y="8685360"/>
            <a:ext cx="2971440" cy="458280"/>
          </a:xfrm>
          <a:prstGeom prst="rect">
            <a:avLst/>
          </a:prstGeom>
          <a:noFill/>
          <a:ln>
            <a:noFill/>
          </a:ln>
        </p:spPr>
        <p:txBody>
          <a:bodyPr anchor="b"/>
          <a:p>
            <a:pPr algn="r">
              <a:lnSpc>
                <a:spcPct val="100000"/>
              </a:lnSpc>
            </a:pPr>
            <a:fld id="{E4A39F41-4CAE-4C15-B661-593FD106645F}"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0"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71" name="TextShape 2"/>
          <p:cNvSpPr txBox="1"/>
          <p:nvPr/>
        </p:nvSpPr>
        <p:spPr>
          <a:xfrm>
            <a:off x="3884760" y="8685360"/>
            <a:ext cx="2971440" cy="458280"/>
          </a:xfrm>
          <a:prstGeom prst="rect">
            <a:avLst/>
          </a:prstGeom>
          <a:noFill/>
          <a:ln>
            <a:noFill/>
          </a:ln>
        </p:spPr>
        <p:txBody>
          <a:bodyPr anchor="b"/>
          <a:p>
            <a:pPr algn="r">
              <a:lnSpc>
                <a:spcPct val="100000"/>
              </a:lnSpc>
            </a:pPr>
            <a:fld id="{FBE06D9A-6FE2-485A-A25A-6B14ACE95368}"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2"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73" name="TextShape 2"/>
          <p:cNvSpPr txBox="1"/>
          <p:nvPr/>
        </p:nvSpPr>
        <p:spPr>
          <a:xfrm>
            <a:off x="3884760" y="8685360"/>
            <a:ext cx="2971440" cy="458280"/>
          </a:xfrm>
          <a:prstGeom prst="rect">
            <a:avLst/>
          </a:prstGeom>
          <a:noFill/>
          <a:ln>
            <a:noFill/>
          </a:ln>
        </p:spPr>
        <p:txBody>
          <a:bodyPr anchor="b"/>
          <a:p>
            <a:pPr algn="r">
              <a:lnSpc>
                <a:spcPct val="100000"/>
              </a:lnSpc>
            </a:pPr>
            <a:fld id="{3257EF9F-8CDB-4EA5-BF22-61A6FCBEBCB9}"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4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4"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75" name="TextShape 2"/>
          <p:cNvSpPr txBox="1"/>
          <p:nvPr/>
        </p:nvSpPr>
        <p:spPr>
          <a:xfrm>
            <a:off x="3884760" y="8685360"/>
            <a:ext cx="2971440" cy="458280"/>
          </a:xfrm>
          <a:prstGeom prst="rect">
            <a:avLst/>
          </a:prstGeom>
          <a:noFill/>
          <a:ln>
            <a:noFill/>
          </a:ln>
        </p:spPr>
        <p:txBody>
          <a:bodyPr anchor="b"/>
          <a:p>
            <a:pPr algn="r">
              <a:lnSpc>
                <a:spcPct val="100000"/>
              </a:lnSpc>
            </a:pPr>
            <a:fld id="{FF214784-1547-48E2-9B05-7C5CC83821E4}"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5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6"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77" name="TextShape 2"/>
          <p:cNvSpPr txBox="1"/>
          <p:nvPr/>
        </p:nvSpPr>
        <p:spPr>
          <a:xfrm>
            <a:off x="3884760" y="8685360"/>
            <a:ext cx="2971440" cy="458280"/>
          </a:xfrm>
          <a:prstGeom prst="rect">
            <a:avLst/>
          </a:prstGeom>
          <a:noFill/>
          <a:ln>
            <a:noFill/>
          </a:ln>
        </p:spPr>
        <p:txBody>
          <a:bodyPr anchor="b"/>
          <a:p>
            <a:pPr algn="r">
              <a:lnSpc>
                <a:spcPct val="100000"/>
              </a:lnSpc>
            </a:pPr>
            <a:fld id="{58B4AF8A-9925-4811-BFE0-3C096758E054}"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notesSlides/notesSlide5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8" name="PlaceHolder 1"/>
          <p:cNvSpPr>
            <a:spLocks noGrp="1"/>
          </p:cNvSpPr>
          <p:nvPr>
            <p:ph type="body"/>
          </p:nvPr>
        </p:nvSpPr>
        <p:spPr>
          <a:xfrm>
            <a:off x="685800" y="4400640"/>
            <a:ext cx="5486040" cy="3600000"/>
          </a:xfrm>
          <a:prstGeom prst="rect">
            <a:avLst/>
          </a:prstGeom>
        </p:spPr>
        <p:txBody>
          <a:bodyPr/>
          <a:p>
            <a:pPr>
              <a:lnSpc>
                <a:spcPct val="100000"/>
              </a:lnSpc>
            </a:pPr>
            <a:r>
              <a:rPr lang="fr-FR" sz="2000" spc="-1" strike="noStrike">
                <a:solidFill>
                  <a:srgbClr val="000000"/>
                </a:solidFill>
                <a:uFill>
                  <a:solidFill>
                    <a:srgbClr val="ffffff"/>
                  </a:solidFill>
                </a:uFill>
                <a:latin typeface="Arial"/>
              </a:rPr>
              <a:t>Fournir image dans un répertoire ‘images’</a:t>
            </a:r>
            <a:endParaRPr lang="fr-FR" sz="2000" spc="-1" strike="noStrike">
              <a:solidFill>
                <a:srgbClr val="000000"/>
              </a:solidFill>
              <a:uFill>
                <a:solidFill>
                  <a:srgbClr val="ffffff"/>
                </a:solidFill>
              </a:uFill>
              <a:latin typeface="Arial"/>
            </a:endParaRPr>
          </a:p>
          <a:p>
            <a:pPr>
              <a:lnSpc>
                <a:spcPct val="100000"/>
              </a:lnSpc>
            </a:pPr>
            <a:endParaRPr lang="fr-FR" sz="2000" spc="-1" strike="noStrike">
              <a:solidFill>
                <a:srgbClr val="000000"/>
              </a:solidFill>
              <a:uFill>
                <a:solidFill>
                  <a:srgbClr val="ffffff"/>
                </a:solidFill>
              </a:uFill>
              <a:latin typeface="Arial"/>
            </a:endParaRPr>
          </a:p>
        </p:txBody>
      </p:sp>
      <p:sp>
        <p:nvSpPr>
          <p:cNvPr id="279" name="TextShape 2"/>
          <p:cNvSpPr txBox="1"/>
          <p:nvPr/>
        </p:nvSpPr>
        <p:spPr>
          <a:xfrm>
            <a:off x="3884760" y="8685360"/>
            <a:ext cx="2971440" cy="458280"/>
          </a:xfrm>
          <a:prstGeom prst="rect">
            <a:avLst/>
          </a:prstGeom>
          <a:noFill/>
          <a:ln>
            <a:noFill/>
          </a:ln>
        </p:spPr>
        <p:txBody>
          <a:bodyPr anchor="b"/>
          <a:p>
            <a:pPr algn="r">
              <a:lnSpc>
                <a:spcPct val="100000"/>
              </a:lnSpc>
            </a:pPr>
            <a:fld id="{B0EE8668-D7B6-43A1-842C-9B1D9E040176}" type="slidenum">
              <a:rPr lang="fr-FR" sz="1200" spc="-1" strike="noStrike">
                <a:solidFill>
                  <a:srgbClr val="000000"/>
                </a:solidFill>
                <a:uFill>
                  <a:solidFill>
                    <a:srgbClr val="ffffff"/>
                  </a:solidFill>
                </a:uFill>
                <a:latin typeface="+mn-lt"/>
                <a:ea typeface="+mn-ea"/>
              </a:rPr>
              <a:t>&lt;numéro&gt;</a:t>
            </a:fld>
            <a:endParaRPr lang="fr-FR" sz="1400" spc="-1" strike="noStrike">
              <a:solidFill>
                <a:srgbClr val="000000"/>
              </a:solidFill>
              <a:uFill>
                <a:solidFill>
                  <a:srgbClr val="ffffff"/>
                </a:solidFill>
              </a:u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27" name="PlaceHolder 2"/>
          <p:cNvSpPr>
            <a:spLocks noGrp="1"/>
          </p:cNvSpPr>
          <p:nvPr>
            <p:ph type="body"/>
          </p:nvPr>
        </p:nvSpPr>
        <p:spPr>
          <a:xfrm>
            <a:off x="457200" y="160020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28" name="PlaceHolder 3"/>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30"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31"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32"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33" name="PlaceHolder 5"/>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35"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pic>
        <p:nvPicPr>
          <p:cNvPr id="37" name="" descr=""/>
          <p:cNvPicPr/>
          <p:nvPr/>
        </p:nvPicPr>
        <p:blipFill>
          <a:blip r:embed="rId2"/>
          <a:stretch/>
        </p:blipFill>
        <p:spPr>
          <a:xfrm>
            <a:off x="1735560" y="1599840"/>
            <a:ext cx="5671800" cy="4525560"/>
          </a:xfrm>
          <a:prstGeom prst="rect">
            <a:avLst/>
          </a:prstGeom>
          <a:ln>
            <a:noFill/>
          </a:ln>
        </p:spPr>
      </p:pic>
      <p:pic>
        <p:nvPicPr>
          <p:cNvPr id="38" name="" descr=""/>
          <p:cNvPicPr/>
          <p:nvPr/>
        </p:nvPicPr>
        <p:blipFill>
          <a:blip r:embed="rId3"/>
          <a:stretch/>
        </p:blipFill>
        <p:spPr>
          <a:xfrm>
            <a:off x="1735560" y="1599840"/>
            <a:ext cx="5671800" cy="452556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45" name="PlaceHolder 2"/>
          <p:cNvSpPr>
            <a:spLocks noGrp="1"/>
          </p:cNvSpPr>
          <p:nvPr>
            <p:ph type="subTitle"/>
          </p:nvPr>
        </p:nvSpPr>
        <p:spPr>
          <a:xfrm>
            <a:off x="457200" y="1600200"/>
            <a:ext cx="8229240" cy="45255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47"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49"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50" name="PlaceHolder 3"/>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457200" y="274680"/>
            <a:ext cx="8229240" cy="52977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54"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55" name="PlaceHolder 3"/>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56" name="PlaceHolder 4"/>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6" name="PlaceHolder 2"/>
          <p:cNvSpPr>
            <a:spLocks noGrp="1"/>
          </p:cNvSpPr>
          <p:nvPr>
            <p:ph type="subTitle"/>
          </p:nvPr>
        </p:nvSpPr>
        <p:spPr>
          <a:xfrm>
            <a:off x="457200" y="1600200"/>
            <a:ext cx="8229240" cy="45255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58"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59"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60"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62"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63"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64" name="PlaceHolder 4"/>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66" name="PlaceHolder 2"/>
          <p:cNvSpPr>
            <a:spLocks noGrp="1"/>
          </p:cNvSpPr>
          <p:nvPr>
            <p:ph type="body"/>
          </p:nvPr>
        </p:nvSpPr>
        <p:spPr>
          <a:xfrm>
            <a:off x="457200" y="160020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67" name="PlaceHolder 3"/>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69"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70"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71"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72" name="PlaceHolder 5"/>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74"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75" name="PlaceHolder 3"/>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pic>
        <p:nvPicPr>
          <p:cNvPr id="76" name="" descr=""/>
          <p:cNvPicPr/>
          <p:nvPr/>
        </p:nvPicPr>
        <p:blipFill>
          <a:blip r:embed="rId2"/>
          <a:stretch/>
        </p:blipFill>
        <p:spPr>
          <a:xfrm>
            <a:off x="1735560" y="1599840"/>
            <a:ext cx="5671800" cy="4525560"/>
          </a:xfrm>
          <a:prstGeom prst="rect">
            <a:avLst/>
          </a:prstGeom>
          <a:ln>
            <a:noFill/>
          </a:ln>
        </p:spPr>
      </p:pic>
      <p:pic>
        <p:nvPicPr>
          <p:cNvPr id="77" name="" descr=""/>
          <p:cNvPicPr/>
          <p:nvPr/>
        </p:nvPicPr>
        <p:blipFill>
          <a:blip r:embed="rId3"/>
          <a:stretch/>
        </p:blipFill>
        <p:spPr>
          <a:xfrm>
            <a:off x="1735560" y="1599840"/>
            <a:ext cx="5671800" cy="452556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84" name="PlaceHolder 2"/>
          <p:cNvSpPr>
            <a:spLocks noGrp="1"/>
          </p:cNvSpPr>
          <p:nvPr>
            <p:ph type="subTitle"/>
          </p:nvPr>
        </p:nvSpPr>
        <p:spPr>
          <a:xfrm>
            <a:off x="457200" y="1600200"/>
            <a:ext cx="8229240" cy="45255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86"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88"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89" name="PlaceHolder 3"/>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8"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91" name="PlaceHolder 1"/>
          <p:cNvSpPr>
            <a:spLocks noGrp="1"/>
          </p:cNvSpPr>
          <p:nvPr>
            <p:ph type="subTitle"/>
          </p:nvPr>
        </p:nvSpPr>
        <p:spPr>
          <a:xfrm>
            <a:off x="457200" y="274680"/>
            <a:ext cx="8229240" cy="52977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93"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94" name="PlaceHolder 3"/>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95" name="PlaceHolder 4"/>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97"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98"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99"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01"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02"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03" name="PlaceHolder 4"/>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05" name="PlaceHolder 2"/>
          <p:cNvSpPr>
            <a:spLocks noGrp="1"/>
          </p:cNvSpPr>
          <p:nvPr>
            <p:ph type="body"/>
          </p:nvPr>
        </p:nvSpPr>
        <p:spPr>
          <a:xfrm>
            <a:off x="457200" y="160020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06" name="PlaceHolder 3"/>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08"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09"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10"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11" name="PlaceHolder 5"/>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13" name="PlaceHolder 2"/>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14" name="PlaceHolder 3"/>
          <p:cNvSpPr>
            <a:spLocks noGrp="1"/>
          </p:cNvSpPr>
          <p:nvPr>
            <p:ph type="body"/>
          </p:nvPr>
        </p:nvSpPr>
        <p:spPr>
          <a:xfrm>
            <a:off x="457200" y="1600200"/>
            <a:ext cx="822924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pic>
        <p:nvPicPr>
          <p:cNvPr id="115" name="" descr=""/>
          <p:cNvPicPr/>
          <p:nvPr/>
        </p:nvPicPr>
        <p:blipFill>
          <a:blip r:embed="rId2"/>
          <a:stretch/>
        </p:blipFill>
        <p:spPr>
          <a:xfrm>
            <a:off x="1735560" y="1599840"/>
            <a:ext cx="5671800" cy="4525560"/>
          </a:xfrm>
          <a:prstGeom prst="rect">
            <a:avLst/>
          </a:prstGeom>
          <a:ln>
            <a:noFill/>
          </a:ln>
        </p:spPr>
      </p:pic>
      <p:pic>
        <p:nvPicPr>
          <p:cNvPr id="116" name="" descr=""/>
          <p:cNvPicPr/>
          <p:nvPr/>
        </p:nvPicPr>
        <p:blipFill>
          <a:blip r:embed="rId3"/>
          <a:stretch/>
        </p:blipFill>
        <p:spPr>
          <a:xfrm>
            <a:off x="1735560" y="1599840"/>
            <a:ext cx="5671800" cy="4525560"/>
          </a:xfrm>
          <a:prstGeom prst="rect">
            <a:avLst/>
          </a:prstGeom>
          <a:ln>
            <a:noFill/>
          </a:ln>
        </p:spPr>
      </p:pic>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0"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1" name="PlaceHolder 3"/>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457200" y="274680"/>
            <a:ext cx="8229240" cy="5297760"/>
          </a:xfrm>
          <a:prstGeom prst="rect">
            <a:avLst/>
          </a:prstGeom>
        </p:spPr>
        <p:txBody>
          <a:bodyPr lIns="0" rIns="0" tIns="0" bIns="0" anchor="ctr"/>
          <a:p>
            <a:pPr algn="ctr"/>
            <a:endParaRPr lang="fr-FR"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5"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6" name="PlaceHolder 3"/>
          <p:cNvSpPr>
            <a:spLocks noGrp="1"/>
          </p:cNvSpPr>
          <p:nvPr>
            <p:ph type="body"/>
          </p:nvPr>
        </p:nvSpPr>
        <p:spPr>
          <a:xfrm>
            <a:off x="45720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17" name="PlaceHolder 4"/>
          <p:cNvSpPr>
            <a:spLocks noGrp="1"/>
          </p:cNvSpPr>
          <p:nvPr>
            <p:ph type="body"/>
          </p:nvPr>
        </p:nvSpPr>
        <p:spPr>
          <a:xfrm>
            <a:off x="467424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19" name="PlaceHolder 2"/>
          <p:cNvSpPr>
            <a:spLocks noGrp="1"/>
          </p:cNvSpPr>
          <p:nvPr>
            <p:ph type="body"/>
          </p:nvPr>
        </p:nvSpPr>
        <p:spPr>
          <a:xfrm>
            <a:off x="457200" y="1600200"/>
            <a:ext cx="4015800" cy="4525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20"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21" name="PlaceHolder 4"/>
          <p:cNvSpPr>
            <a:spLocks noGrp="1"/>
          </p:cNvSpPr>
          <p:nvPr>
            <p:ph type="body"/>
          </p:nvPr>
        </p:nvSpPr>
        <p:spPr>
          <a:xfrm>
            <a:off x="4674240" y="396432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8229240" cy="1142640"/>
          </a:xfrm>
          <a:prstGeom prst="rect">
            <a:avLst/>
          </a:prstGeom>
        </p:spPr>
        <p:txBody>
          <a:bodyPr lIns="0" rIns="0" tIns="0" bIns="0" anchor="ctr"/>
          <a:p>
            <a:endParaRPr lang="fr-FR" sz="1800" spc="-1" strike="noStrike">
              <a:solidFill>
                <a:srgbClr val="000000"/>
              </a:solidFill>
              <a:uFill>
                <a:solidFill>
                  <a:srgbClr val="ffffff"/>
                </a:solidFill>
              </a:uFill>
              <a:latin typeface="Calibri"/>
            </a:endParaRPr>
          </a:p>
        </p:txBody>
      </p:sp>
      <p:sp>
        <p:nvSpPr>
          <p:cNvPr id="23" name="PlaceHolder 2"/>
          <p:cNvSpPr>
            <a:spLocks noGrp="1"/>
          </p:cNvSpPr>
          <p:nvPr>
            <p:ph type="body"/>
          </p:nvPr>
        </p:nvSpPr>
        <p:spPr>
          <a:xfrm>
            <a:off x="45720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24" name="PlaceHolder 3"/>
          <p:cNvSpPr>
            <a:spLocks noGrp="1"/>
          </p:cNvSpPr>
          <p:nvPr>
            <p:ph type="body"/>
          </p:nvPr>
        </p:nvSpPr>
        <p:spPr>
          <a:xfrm>
            <a:off x="4674240" y="1600200"/>
            <a:ext cx="401580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
        <p:nvSpPr>
          <p:cNvPr id="25" name="PlaceHolder 4"/>
          <p:cNvSpPr>
            <a:spLocks noGrp="1"/>
          </p:cNvSpPr>
          <p:nvPr>
            <p:ph type="body"/>
          </p:nvPr>
        </p:nvSpPr>
        <p:spPr>
          <a:xfrm>
            <a:off x="457200" y="3964320"/>
            <a:ext cx="8229240" cy="2158560"/>
          </a:xfrm>
          <a:prstGeom prst="rect">
            <a:avLst/>
          </a:prstGeom>
        </p:spPr>
        <p:txBody>
          <a:bodyPr lIns="0" rIns="0" tIns="0" bIns="0"/>
          <a:p>
            <a:endParaRPr lang="fr-FR" sz="3200" spc="-1" strike="noStrike">
              <a:solidFill>
                <a:srgbClr val="000000"/>
              </a:solidFill>
              <a:uFill>
                <a:solidFill>
                  <a:srgbClr val="ffffff"/>
                </a:solidFill>
              </a:u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p>
            <a:pPr algn="ctr">
              <a:lnSpc>
                <a:spcPct val="100000"/>
              </a:lnSpc>
            </a:pPr>
            <a:r>
              <a:rPr lang="fr-FR" sz="4400" spc="-1" strike="noStrike">
                <a:solidFill>
                  <a:srgbClr val="000000"/>
                </a:solidFill>
                <a:uFill>
                  <a:solidFill>
                    <a:srgbClr val="ffffff"/>
                  </a:solidFill>
                </a:uFill>
                <a:latin typeface="Calibri"/>
              </a:rPr>
              <a:t>Cliquez pour modifier le style du titre</a:t>
            </a:r>
            <a:endParaRPr lang="fr-FR" sz="1800" spc="-1" strike="noStrike">
              <a:solidFill>
                <a:srgbClr val="000000"/>
              </a:solidFill>
              <a:uFill>
                <a:solidFill>
                  <a:srgbClr val="ffffff"/>
                </a:solidFill>
              </a:u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p>
            <a:pPr>
              <a:lnSpc>
                <a:spcPct val="100000"/>
              </a:lnSpc>
            </a:pPr>
            <a:r>
              <a:rPr lang="fr-FR" sz="1200" spc="-1" strike="noStrike">
                <a:solidFill>
                  <a:srgbClr val="8b8b8b"/>
                </a:solidFill>
                <a:uFill>
                  <a:solidFill>
                    <a:srgbClr val="ffffff"/>
                  </a:solidFill>
                </a:uFill>
                <a:latin typeface="Calibri"/>
              </a:rPr>
              <a:t>23/02/2017</a:t>
            </a:r>
            <a:endParaRPr lang="fr-FR" sz="1400" spc="-1" strike="noStrike">
              <a:solidFill>
                <a:srgbClr val="000000"/>
              </a:solidFill>
              <a:uFill>
                <a:solidFill>
                  <a:srgbClr val="ffffff"/>
                </a:solidFill>
              </a:uFill>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p>
            <a:endParaRPr lang="fr-FR" sz="2400" spc="-1" strike="noStrike">
              <a:solidFill>
                <a:srgbClr val="000000"/>
              </a:solidFill>
              <a:uFill>
                <a:solidFill>
                  <a:srgbClr val="ffffff"/>
                </a:solidFill>
              </a:uFill>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p>
            <a:pPr algn="r">
              <a:lnSpc>
                <a:spcPct val="100000"/>
              </a:lnSpc>
            </a:pPr>
            <a:fld id="{15C6CABA-0A60-472F-A26F-C8423670C1C1}" type="slidenum">
              <a:rPr lang="fr-FR" sz="1200" spc="-1" strike="noStrike">
                <a:solidFill>
                  <a:srgbClr val="8b8b8b"/>
                </a:solidFill>
                <a:uFill>
                  <a:solidFill>
                    <a:srgbClr val="ffffff"/>
                  </a:solidFill>
                </a:uFill>
                <a:latin typeface="Calibri"/>
              </a:rPr>
              <a:t>&lt;numéro&gt;</a:t>
            </a:fld>
            <a:endParaRPr lang="fr-FR" sz="1400" spc="-1" strike="noStrike">
              <a:solidFill>
                <a:srgbClr val="000000"/>
              </a:solidFill>
              <a:uFill>
                <a:solidFill>
                  <a:srgbClr val="ffffff"/>
                </a:solidFill>
              </a:uFill>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lang="fr-FR" sz="3200" spc="-1" strike="noStrike">
                <a:solidFill>
                  <a:srgbClr val="000000"/>
                </a:solidFill>
                <a:uFill>
                  <a:solidFill>
                    <a:srgbClr val="ffffff"/>
                  </a:solidFill>
                </a:uFill>
                <a:latin typeface="Calibri"/>
              </a:rPr>
              <a:t>Cliquez pour éditer le format du plan de texte</a:t>
            </a:r>
            <a:endParaRPr lang="fr-FR" sz="3200" spc="-1" strike="noStrike">
              <a:solidFill>
                <a:srgbClr val="000000"/>
              </a:solidFill>
              <a:uFill>
                <a:solidFill>
                  <a:srgbClr val="ffffff"/>
                </a:solidFill>
              </a:uFill>
              <a:latin typeface="Calibri"/>
            </a:endParaRPr>
          </a:p>
          <a:p>
            <a:pPr lvl="1" marL="864000" indent="-324000">
              <a:buClr>
                <a:srgbClr val="000000"/>
              </a:buClr>
              <a:buSzPct val="75000"/>
              <a:buFont typeface="Symbol" charset="2"/>
              <a:buChar char=""/>
            </a:pPr>
            <a:r>
              <a:rPr lang="fr-FR" sz="2400" spc="-1" strike="noStrike">
                <a:solidFill>
                  <a:srgbClr val="000000"/>
                </a:solidFill>
                <a:uFill>
                  <a:solidFill>
                    <a:srgbClr val="ffffff"/>
                  </a:solidFill>
                </a:uFill>
                <a:latin typeface="Calibri"/>
              </a:rPr>
              <a:t>Second niveau de plan</a:t>
            </a:r>
            <a:endParaRPr lang="fr-FR" sz="2400" spc="-1" strike="noStrike">
              <a:solidFill>
                <a:srgbClr val="000000"/>
              </a:solidFill>
              <a:uFill>
                <a:solidFill>
                  <a:srgbClr val="ffffff"/>
                </a:solidFill>
              </a:uFill>
              <a:latin typeface="Calibri"/>
            </a:endParaRPr>
          </a:p>
          <a:p>
            <a:pPr lvl="2" marL="1296000" indent="-288000">
              <a:buClr>
                <a:srgbClr val="000000"/>
              </a:buClr>
              <a:buSzPct val="45000"/>
              <a:buFont typeface="Wingdings" charset="2"/>
              <a:buChar char=""/>
            </a:pPr>
            <a:r>
              <a:rPr lang="fr-FR" sz="2000" spc="-1" strike="noStrike">
                <a:solidFill>
                  <a:srgbClr val="000000"/>
                </a:solidFill>
                <a:uFill>
                  <a:solidFill>
                    <a:srgbClr val="ffffff"/>
                  </a:solidFill>
                </a:uFill>
                <a:latin typeface="Calibri"/>
              </a:rPr>
              <a:t>Troisième niveau de plan</a:t>
            </a:r>
            <a:endParaRPr lang="fr-FR" sz="2000" spc="-1" strike="noStrike">
              <a:solidFill>
                <a:srgbClr val="000000"/>
              </a:solidFill>
              <a:uFill>
                <a:solidFill>
                  <a:srgbClr val="ffffff"/>
                </a:solidFill>
              </a:uFill>
              <a:latin typeface="Calibri"/>
            </a:endParaRPr>
          </a:p>
          <a:p>
            <a:pPr lvl="3" marL="1728000" indent="-216000">
              <a:buClr>
                <a:srgbClr val="000000"/>
              </a:buClr>
              <a:buSzPct val="75000"/>
              <a:buFont typeface="Symbol" charset="2"/>
              <a:buChar char=""/>
            </a:pPr>
            <a:r>
              <a:rPr lang="fr-FR" sz="2000" spc="-1" strike="noStrike">
                <a:solidFill>
                  <a:srgbClr val="000000"/>
                </a:solidFill>
                <a:uFill>
                  <a:solidFill>
                    <a:srgbClr val="ffffff"/>
                  </a:solidFill>
                </a:uFill>
                <a:latin typeface="Calibri"/>
              </a:rPr>
              <a:t>Quatrième niveau de plan</a:t>
            </a:r>
            <a:endParaRPr lang="fr-FR" sz="2000" spc="-1" strike="noStrike">
              <a:solidFill>
                <a:srgbClr val="000000"/>
              </a:solidFill>
              <a:uFill>
                <a:solidFill>
                  <a:srgbClr val="ffffff"/>
                </a:solidFill>
              </a:uFill>
              <a:latin typeface="Calibri"/>
            </a:endParaRPr>
          </a:p>
          <a:p>
            <a:pPr lvl="4" marL="2160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Cinquième niveau de plan</a:t>
            </a:r>
            <a:endParaRPr lang="fr-FR" sz="2000" spc="-1" strike="noStrike">
              <a:solidFill>
                <a:srgbClr val="000000"/>
              </a:solidFill>
              <a:uFill>
                <a:solidFill>
                  <a:srgbClr val="ffffff"/>
                </a:solidFill>
              </a:uFill>
              <a:latin typeface="Calibri"/>
            </a:endParaRPr>
          </a:p>
          <a:p>
            <a:pPr lvl="5" marL="2592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Sixième niveau de plan</a:t>
            </a:r>
            <a:endParaRPr lang="fr-FR" sz="2000" spc="-1" strike="noStrike">
              <a:solidFill>
                <a:srgbClr val="000000"/>
              </a:solidFill>
              <a:uFill>
                <a:solidFill>
                  <a:srgbClr val="ffffff"/>
                </a:solidFill>
              </a:uFill>
              <a:latin typeface="Calibri"/>
            </a:endParaRPr>
          </a:p>
          <a:p>
            <a:pPr lvl="6" marL="3024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Septième niveau de plan</a:t>
            </a:r>
            <a:endParaRPr lang="fr-FR" sz="2000" spc="-1" strike="noStrike">
              <a:solidFill>
                <a:srgbClr val="000000"/>
              </a:solidFill>
              <a:uFill>
                <a:solidFill>
                  <a:srgbClr val="ffffff"/>
                </a:solidFill>
              </a:u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dt"/>
          </p:nvPr>
        </p:nvSpPr>
        <p:spPr>
          <a:xfrm>
            <a:off x="457200" y="6356520"/>
            <a:ext cx="2133360" cy="364680"/>
          </a:xfrm>
          <a:prstGeom prst="rect">
            <a:avLst/>
          </a:prstGeom>
        </p:spPr>
        <p:txBody>
          <a:bodyPr anchor="ctr"/>
          <a:p>
            <a:pPr>
              <a:lnSpc>
                <a:spcPct val="100000"/>
              </a:lnSpc>
            </a:pPr>
            <a:r>
              <a:rPr lang="fr-FR" sz="1200" spc="-1" strike="noStrike">
                <a:solidFill>
                  <a:srgbClr val="8b8b8b"/>
                </a:solidFill>
                <a:uFill>
                  <a:solidFill>
                    <a:srgbClr val="ffffff"/>
                  </a:solidFill>
                </a:uFill>
                <a:latin typeface="Calibri"/>
              </a:rPr>
              <a:t>23/02/2017</a:t>
            </a:r>
            <a:endParaRPr lang="fr-FR" sz="1400" spc="-1" strike="noStrike">
              <a:solidFill>
                <a:srgbClr val="000000"/>
              </a:solidFill>
              <a:uFill>
                <a:solidFill>
                  <a:srgbClr val="ffffff"/>
                </a:solidFill>
              </a:uFill>
              <a:latin typeface="Times New Roman"/>
            </a:endParaRPr>
          </a:p>
        </p:txBody>
      </p:sp>
      <p:sp>
        <p:nvSpPr>
          <p:cNvPr id="40" name="PlaceHolder 2"/>
          <p:cNvSpPr>
            <a:spLocks noGrp="1"/>
          </p:cNvSpPr>
          <p:nvPr>
            <p:ph type="ftr"/>
          </p:nvPr>
        </p:nvSpPr>
        <p:spPr>
          <a:xfrm>
            <a:off x="3124080" y="6356520"/>
            <a:ext cx="2895120" cy="364680"/>
          </a:xfrm>
          <a:prstGeom prst="rect">
            <a:avLst/>
          </a:prstGeom>
        </p:spPr>
        <p:txBody>
          <a:bodyPr anchor="ctr"/>
          <a:p>
            <a:endParaRPr lang="fr-FR" sz="2400" spc="-1" strike="noStrike">
              <a:solidFill>
                <a:srgbClr val="000000"/>
              </a:solidFill>
              <a:uFill>
                <a:solidFill>
                  <a:srgbClr val="ffffff"/>
                </a:solidFill>
              </a:uFill>
              <a:latin typeface="Times New Roman"/>
            </a:endParaRPr>
          </a:p>
        </p:txBody>
      </p:sp>
      <p:sp>
        <p:nvSpPr>
          <p:cNvPr id="41" name="PlaceHolder 3"/>
          <p:cNvSpPr>
            <a:spLocks noGrp="1"/>
          </p:cNvSpPr>
          <p:nvPr>
            <p:ph type="sldNum"/>
          </p:nvPr>
        </p:nvSpPr>
        <p:spPr>
          <a:xfrm>
            <a:off x="6553080" y="6356520"/>
            <a:ext cx="2133360" cy="364680"/>
          </a:xfrm>
          <a:prstGeom prst="rect">
            <a:avLst/>
          </a:prstGeom>
        </p:spPr>
        <p:txBody>
          <a:bodyPr anchor="ctr"/>
          <a:p>
            <a:pPr algn="r">
              <a:lnSpc>
                <a:spcPct val="100000"/>
              </a:lnSpc>
            </a:pPr>
            <a:fld id="{2A8B55D5-63CF-4A2E-9471-BF3899D89DF4}" type="slidenum">
              <a:rPr lang="fr-FR" sz="1200" spc="-1" strike="noStrike">
                <a:solidFill>
                  <a:srgbClr val="8b8b8b"/>
                </a:solidFill>
                <a:uFill>
                  <a:solidFill>
                    <a:srgbClr val="ffffff"/>
                  </a:solidFill>
                </a:uFill>
                <a:latin typeface="Calibri"/>
              </a:rPr>
              <a:t>&lt;numéro&gt;</a:t>
            </a:fld>
            <a:endParaRPr lang="fr-FR" sz="1400" spc="-1" strike="noStrike">
              <a:solidFill>
                <a:srgbClr val="000000"/>
              </a:solidFill>
              <a:uFill>
                <a:solidFill>
                  <a:srgbClr val="ffffff"/>
                </a:solidFill>
              </a:uFill>
              <a:latin typeface="Times New Roman"/>
            </a:endParaRPr>
          </a:p>
        </p:txBody>
      </p:sp>
      <p:sp>
        <p:nvSpPr>
          <p:cNvPr id="42" name="PlaceHolder 4"/>
          <p:cNvSpPr>
            <a:spLocks noGrp="1"/>
          </p:cNvSpPr>
          <p:nvPr>
            <p:ph type="title"/>
          </p:nvPr>
        </p:nvSpPr>
        <p:spPr>
          <a:xfrm>
            <a:off x="457200" y="273600"/>
            <a:ext cx="8229240" cy="1144800"/>
          </a:xfrm>
          <a:prstGeom prst="rect">
            <a:avLst/>
          </a:prstGeom>
        </p:spPr>
        <p:txBody>
          <a:bodyPr lIns="0" rIns="0" tIns="0" bIns="0" anchor="ctr"/>
          <a:p>
            <a:r>
              <a:rPr lang="fr-FR" sz="1800" spc="-1" strike="noStrike">
                <a:solidFill>
                  <a:srgbClr val="000000"/>
                </a:solidFill>
                <a:uFill>
                  <a:solidFill>
                    <a:srgbClr val="ffffff"/>
                  </a:solidFill>
                </a:uFill>
                <a:latin typeface="Calibri"/>
              </a:rPr>
              <a:t>Cliquez pour éditer le format du texte-titre</a:t>
            </a:r>
            <a:endParaRPr lang="fr-FR" sz="1800" spc="-1" strike="noStrike">
              <a:solidFill>
                <a:srgbClr val="000000"/>
              </a:solidFill>
              <a:uFill>
                <a:solidFill>
                  <a:srgbClr val="ffffff"/>
                </a:solidFill>
              </a:uFill>
              <a:latin typeface="Calibri"/>
            </a:endParaRPr>
          </a:p>
        </p:txBody>
      </p:sp>
      <p:sp>
        <p:nvSpPr>
          <p:cNvPr id="43" name="PlaceHolder 5"/>
          <p:cNvSpPr>
            <a:spLocks noGrp="1"/>
          </p:cNvSpPr>
          <p:nvPr>
            <p:ph type="body"/>
          </p:nvPr>
        </p:nvSpPr>
        <p:spPr>
          <a:xfrm>
            <a:off x="457200" y="1604520"/>
            <a:ext cx="8229240" cy="3977280"/>
          </a:xfrm>
          <a:prstGeom prst="rect">
            <a:avLst/>
          </a:prstGeom>
        </p:spPr>
        <p:txBody>
          <a:bodyPr lIns="0" rIns="0" tIns="0" bIns="0"/>
          <a:p>
            <a:pPr marL="432000" indent="-324000">
              <a:buClr>
                <a:srgbClr val="000000"/>
              </a:buClr>
              <a:buSzPct val="45000"/>
              <a:buFont typeface="Wingdings" charset="2"/>
              <a:buChar char=""/>
            </a:pPr>
            <a:r>
              <a:rPr lang="fr-FR" sz="3200" spc="-1" strike="noStrike">
                <a:solidFill>
                  <a:srgbClr val="000000"/>
                </a:solidFill>
                <a:uFill>
                  <a:solidFill>
                    <a:srgbClr val="ffffff"/>
                  </a:solidFill>
                </a:uFill>
                <a:latin typeface="Calibri"/>
              </a:rPr>
              <a:t>Cliquez pour éditer le format du plan de texte</a:t>
            </a:r>
            <a:endParaRPr lang="fr-FR" sz="3200" spc="-1" strike="noStrike">
              <a:solidFill>
                <a:srgbClr val="000000"/>
              </a:solidFill>
              <a:uFill>
                <a:solidFill>
                  <a:srgbClr val="ffffff"/>
                </a:solidFill>
              </a:uFill>
              <a:latin typeface="Calibri"/>
            </a:endParaRPr>
          </a:p>
          <a:p>
            <a:pPr lvl="1" marL="864000" indent="-324000">
              <a:buClr>
                <a:srgbClr val="000000"/>
              </a:buClr>
              <a:buSzPct val="75000"/>
              <a:buFont typeface="Symbol" charset="2"/>
              <a:buChar char=""/>
            </a:pPr>
            <a:r>
              <a:rPr lang="fr-FR" sz="2400" spc="-1" strike="noStrike">
                <a:solidFill>
                  <a:srgbClr val="000000"/>
                </a:solidFill>
                <a:uFill>
                  <a:solidFill>
                    <a:srgbClr val="ffffff"/>
                  </a:solidFill>
                </a:uFill>
                <a:latin typeface="Calibri"/>
              </a:rPr>
              <a:t>Second niveau de plan</a:t>
            </a:r>
            <a:endParaRPr lang="fr-FR" sz="2400" spc="-1" strike="noStrike">
              <a:solidFill>
                <a:srgbClr val="000000"/>
              </a:solidFill>
              <a:uFill>
                <a:solidFill>
                  <a:srgbClr val="ffffff"/>
                </a:solidFill>
              </a:uFill>
              <a:latin typeface="Calibri"/>
            </a:endParaRPr>
          </a:p>
          <a:p>
            <a:pPr lvl="2" marL="1296000" indent="-288000">
              <a:buClr>
                <a:srgbClr val="000000"/>
              </a:buClr>
              <a:buSzPct val="45000"/>
              <a:buFont typeface="Wingdings" charset="2"/>
              <a:buChar char=""/>
            </a:pPr>
            <a:r>
              <a:rPr lang="fr-FR" sz="2000" spc="-1" strike="noStrike">
                <a:solidFill>
                  <a:srgbClr val="000000"/>
                </a:solidFill>
                <a:uFill>
                  <a:solidFill>
                    <a:srgbClr val="ffffff"/>
                  </a:solidFill>
                </a:uFill>
                <a:latin typeface="Calibri"/>
              </a:rPr>
              <a:t>Troisième niveau de plan</a:t>
            </a:r>
            <a:endParaRPr lang="fr-FR" sz="2000" spc="-1" strike="noStrike">
              <a:solidFill>
                <a:srgbClr val="000000"/>
              </a:solidFill>
              <a:uFill>
                <a:solidFill>
                  <a:srgbClr val="ffffff"/>
                </a:solidFill>
              </a:uFill>
              <a:latin typeface="Calibri"/>
            </a:endParaRPr>
          </a:p>
          <a:p>
            <a:pPr lvl="3" marL="1728000" indent="-216000">
              <a:buClr>
                <a:srgbClr val="000000"/>
              </a:buClr>
              <a:buSzPct val="75000"/>
              <a:buFont typeface="Symbol" charset="2"/>
              <a:buChar char=""/>
            </a:pPr>
            <a:r>
              <a:rPr lang="fr-FR" sz="2000" spc="-1" strike="noStrike">
                <a:solidFill>
                  <a:srgbClr val="000000"/>
                </a:solidFill>
                <a:uFill>
                  <a:solidFill>
                    <a:srgbClr val="ffffff"/>
                  </a:solidFill>
                </a:uFill>
                <a:latin typeface="Calibri"/>
              </a:rPr>
              <a:t>Quatrième niveau de plan</a:t>
            </a:r>
            <a:endParaRPr lang="fr-FR" sz="2000" spc="-1" strike="noStrike">
              <a:solidFill>
                <a:srgbClr val="000000"/>
              </a:solidFill>
              <a:uFill>
                <a:solidFill>
                  <a:srgbClr val="ffffff"/>
                </a:solidFill>
              </a:uFill>
              <a:latin typeface="Calibri"/>
            </a:endParaRPr>
          </a:p>
          <a:p>
            <a:pPr lvl="4" marL="2160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Cinquième niveau de plan</a:t>
            </a:r>
            <a:endParaRPr lang="fr-FR" sz="2000" spc="-1" strike="noStrike">
              <a:solidFill>
                <a:srgbClr val="000000"/>
              </a:solidFill>
              <a:uFill>
                <a:solidFill>
                  <a:srgbClr val="ffffff"/>
                </a:solidFill>
              </a:uFill>
              <a:latin typeface="Calibri"/>
            </a:endParaRPr>
          </a:p>
          <a:p>
            <a:pPr lvl="5" marL="2592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Sixième niveau de plan</a:t>
            </a:r>
            <a:endParaRPr lang="fr-FR" sz="2000" spc="-1" strike="noStrike">
              <a:solidFill>
                <a:srgbClr val="000000"/>
              </a:solidFill>
              <a:uFill>
                <a:solidFill>
                  <a:srgbClr val="ffffff"/>
                </a:solidFill>
              </a:uFill>
              <a:latin typeface="Calibri"/>
            </a:endParaRPr>
          </a:p>
          <a:p>
            <a:pPr lvl="6" marL="3024000" indent="-216000">
              <a:buClr>
                <a:srgbClr val="000000"/>
              </a:buClr>
              <a:buSzPct val="45000"/>
              <a:buFont typeface="Wingdings" charset="2"/>
              <a:buChar char=""/>
            </a:pPr>
            <a:r>
              <a:rPr lang="fr-FR" sz="2000" spc="-1" strike="noStrike">
                <a:solidFill>
                  <a:srgbClr val="000000"/>
                </a:solidFill>
                <a:uFill>
                  <a:solidFill>
                    <a:srgbClr val="ffffff"/>
                  </a:solidFill>
                </a:uFill>
                <a:latin typeface="Calibri"/>
              </a:rPr>
              <a:t>Septième niveau de plan</a:t>
            </a:r>
            <a:endParaRPr lang="fr-FR" sz="2000" spc="-1" strike="noStrike">
              <a:solidFill>
                <a:srgbClr val="000000"/>
              </a:solidFill>
              <a:uFill>
                <a:solidFill>
                  <a:srgbClr val="ffffff"/>
                </a:solidFill>
              </a:uFill>
              <a:latin typeface="Calibri"/>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78" name="PlaceHolder 1"/>
          <p:cNvSpPr>
            <a:spLocks noGrp="1"/>
          </p:cNvSpPr>
          <p:nvPr>
            <p:ph type="title"/>
          </p:nvPr>
        </p:nvSpPr>
        <p:spPr>
          <a:xfrm>
            <a:off x="457200" y="274680"/>
            <a:ext cx="8229240" cy="1142640"/>
          </a:xfrm>
          <a:prstGeom prst="rect">
            <a:avLst/>
          </a:prstGeom>
        </p:spPr>
        <p:txBody>
          <a:bodyPr anchor="ctr"/>
          <a:p>
            <a:pPr algn="ctr">
              <a:lnSpc>
                <a:spcPct val="100000"/>
              </a:lnSpc>
            </a:pPr>
            <a:r>
              <a:rPr lang="fr-FR" sz="4400" spc="-1" strike="noStrike">
                <a:solidFill>
                  <a:srgbClr val="000000"/>
                </a:solidFill>
                <a:uFill>
                  <a:solidFill>
                    <a:srgbClr val="ffffff"/>
                  </a:solidFill>
                </a:uFill>
                <a:latin typeface="Calibri"/>
              </a:rPr>
              <a:t>Cliquez pour modifier le style du titre</a:t>
            </a:r>
            <a:endParaRPr lang="fr-FR" sz="1800" spc="-1" strike="noStrike">
              <a:solidFill>
                <a:srgbClr val="000000"/>
              </a:solidFill>
              <a:uFill>
                <a:solidFill>
                  <a:srgbClr val="ffffff"/>
                </a:solidFill>
              </a:uFill>
              <a:latin typeface="Calibri"/>
            </a:endParaRPr>
          </a:p>
        </p:txBody>
      </p:sp>
      <p:sp>
        <p:nvSpPr>
          <p:cNvPr id="79" name="PlaceHolder 2"/>
          <p:cNvSpPr>
            <a:spLocks noGrp="1"/>
          </p:cNvSpPr>
          <p:nvPr>
            <p:ph type="body"/>
          </p:nvPr>
        </p:nvSpPr>
        <p:spPr>
          <a:xfrm>
            <a:off x="457200" y="1600200"/>
            <a:ext cx="8229240" cy="4525560"/>
          </a:xfrm>
          <a:prstGeom prst="rect">
            <a:avLst/>
          </a:prstGeom>
        </p:spPr>
        <p:txBody>
          <a:bodyPr/>
          <a:p>
            <a:pPr marL="432000" indent="-324000">
              <a:buClr>
                <a:srgbClr val="000000"/>
              </a:buClr>
              <a:buSzPct val="45000"/>
              <a:buFont typeface="Wingdings" charset="2"/>
              <a:buChar char=""/>
            </a:pPr>
            <a:r>
              <a:rPr lang="fr-FR" sz="3200" spc="-1" strike="noStrike">
                <a:solidFill>
                  <a:srgbClr val="000000"/>
                </a:solidFill>
                <a:uFill>
                  <a:solidFill>
                    <a:srgbClr val="ffffff"/>
                  </a:solidFill>
                </a:uFill>
                <a:latin typeface="Calibri"/>
              </a:rPr>
              <a:t>Cliquez pour éditer le format du plan de texte</a:t>
            </a:r>
            <a:endParaRPr lang="fr-FR" sz="3200" spc="-1" strike="noStrike">
              <a:solidFill>
                <a:srgbClr val="000000"/>
              </a:solidFill>
              <a:uFill>
                <a:solidFill>
                  <a:srgbClr val="ffffff"/>
                </a:solidFill>
              </a:uFill>
              <a:latin typeface="Calibri"/>
            </a:endParaRPr>
          </a:p>
          <a:p>
            <a:pPr lvl="1" marL="864000" indent="-324000">
              <a:buClr>
                <a:srgbClr val="000000"/>
              </a:buClr>
              <a:buSzPct val="75000"/>
              <a:buFont typeface="Symbol" charset="2"/>
              <a:buChar char=""/>
            </a:pPr>
            <a:r>
              <a:rPr lang="fr-FR" sz="3200" spc="-1" strike="noStrike">
                <a:solidFill>
                  <a:srgbClr val="000000"/>
                </a:solidFill>
                <a:uFill>
                  <a:solidFill>
                    <a:srgbClr val="ffffff"/>
                  </a:solidFill>
                </a:uFill>
                <a:latin typeface="Calibri"/>
              </a:rPr>
              <a:t>Second niveau de plan</a:t>
            </a:r>
            <a:endParaRPr lang="fr-FR" sz="3200" spc="-1" strike="noStrike">
              <a:solidFill>
                <a:srgbClr val="000000"/>
              </a:solidFill>
              <a:uFill>
                <a:solidFill>
                  <a:srgbClr val="ffffff"/>
                </a:solidFill>
              </a:uFill>
              <a:latin typeface="Calibri"/>
            </a:endParaRPr>
          </a:p>
          <a:p>
            <a:pPr lvl="2" marL="1296000" indent="-288000">
              <a:buClr>
                <a:srgbClr val="000000"/>
              </a:buClr>
              <a:buSzPct val="45000"/>
              <a:buFont typeface="Wingdings" charset="2"/>
              <a:buChar char=""/>
            </a:pPr>
            <a:r>
              <a:rPr lang="fr-FR" sz="3200" spc="-1" strike="noStrike">
                <a:solidFill>
                  <a:srgbClr val="000000"/>
                </a:solidFill>
                <a:uFill>
                  <a:solidFill>
                    <a:srgbClr val="ffffff"/>
                  </a:solidFill>
                </a:uFill>
                <a:latin typeface="Calibri"/>
              </a:rPr>
              <a:t>Troisième niveau de plan</a:t>
            </a:r>
            <a:endParaRPr lang="fr-FR" sz="3200" spc="-1" strike="noStrike">
              <a:solidFill>
                <a:srgbClr val="000000"/>
              </a:solidFill>
              <a:uFill>
                <a:solidFill>
                  <a:srgbClr val="ffffff"/>
                </a:solidFill>
              </a:uFill>
              <a:latin typeface="Calibri"/>
            </a:endParaRPr>
          </a:p>
          <a:p>
            <a:pPr lvl="3" marL="1728000" indent="-216000">
              <a:buClr>
                <a:srgbClr val="000000"/>
              </a:buClr>
              <a:buSzPct val="75000"/>
              <a:buFont typeface="Symbol" charset="2"/>
              <a:buChar char=""/>
            </a:pPr>
            <a:r>
              <a:rPr lang="fr-FR" sz="3200" spc="-1" strike="noStrike">
                <a:solidFill>
                  <a:srgbClr val="000000"/>
                </a:solidFill>
                <a:uFill>
                  <a:solidFill>
                    <a:srgbClr val="ffffff"/>
                  </a:solidFill>
                </a:uFill>
                <a:latin typeface="Calibri"/>
              </a:rPr>
              <a:t>Quatrième niveau de plan</a:t>
            </a:r>
            <a:endParaRPr lang="fr-FR" sz="3200" spc="-1" strike="noStrike">
              <a:solidFill>
                <a:srgbClr val="000000"/>
              </a:solidFill>
              <a:uFill>
                <a:solidFill>
                  <a:srgbClr val="ffffff"/>
                </a:solidFill>
              </a:uFill>
              <a:latin typeface="Calibri"/>
            </a:endParaRPr>
          </a:p>
          <a:p>
            <a:pPr lvl="4" marL="2160000" indent="-216000">
              <a:buClr>
                <a:srgbClr val="000000"/>
              </a:buClr>
              <a:buSzPct val="45000"/>
              <a:buFont typeface="Wingdings" charset="2"/>
              <a:buChar char=""/>
            </a:pPr>
            <a:r>
              <a:rPr lang="fr-FR" sz="3200" spc="-1" strike="noStrike">
                <a:solidFill>
                  <a:srgbClr val="000000"/>
                </a:solidFill>
                <a:uFill>
                  <a:solidFill>
                    <a:srgbClr val="ffffff"/>
                  </a:solidFill>
                </a:uFill>
                <a:latin typeface="Calibri"/>
              </a:rPr>
              <a:t>Cinquième niveau de plan</a:t>
            </a:r>
            <a:endParaRPr lang="fr-FR" sz="3200" spc="-1" strike="noStrike">
              <a:solidFill>
                <a:srgbClr val="000000"/>
              </a:solidFill>
              <a:uFill>
                <a:solidFill>
                  <a:srgbClr val="ffffff"/>
                </a:solidFill>
              </a:uFill>
              <a:latin typeface="Calibri"/>
            </a:endParaRPr>
          </a:p>
          <a:p>
            <a:pPr lvl="5" marL="2592000" indent="-216000">
              <a:buClr>
                <a:srgbClr val="000000"/>
              </a:buClr>
              <a:buSzPct val="45000"/>
              <a:buFont typeface="Wingdings" charset="2"/>
              <a:buChar char=""/>
            </a:pPr>
            <a:r>
              <a:rPr lang="fr-FR" sz="3200" spc="-1" strike="noStrike">
                <a:solidFill>
                  <a:srgbClr val="000000"/>
                </a:solidFill>
                <a:uFill>
                  <a:solidFill>
                    <a:srgbClr val="ffffff"/>
                  </a:solidFill>
                </a:uFill>
                <a:latin typeface="Calibri"/>
              </a:rPr>
              <a:t>Sixième niveau de plan</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3200" spc="-1" strike="noStrike">
                <a:solidFill>
                  <a:srgbClr val="000000"/>
                </a:solidFill>
                <a:uFill>
                  <a:solidFill>
                    <a:srgbClr val="ffffff"/>
                  </a:solidFill>
                </a:uFill>
                <a:latin typeface="Calibri"/>
              </a:rPr>
              <a:t>Septième niveau de planCliquez pour modifier les styles du texte du masque</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2800" spc="-1" strike="noStrike">
                <a:solidFill>
                  <a:srgbClr val="000000"/>
                </a:solidFill>
                <a:uFill>
                  <a:solidFill>
                    <a:srgbClr val="ffffff"/>
                  </a:solidFill>
                </a:uFill>
                <a:latin typeface="Calibri"/>
              </a:rPr>
              <a:t>Deuxième niveau</a:t>
            </a:r>
            <a:endParaRPr lang="fr-FR" sz="3200" spc="-1" strike="noStrike">
              <a:solidFill>
                <a:srgbClr val="000000"/>
              </a:solidFill>
              <a:uFill>
                <a:solidFill>
                  <a:srgbClr val="ffffff"/>
                </a:solidFill>
              </a:uFill>
              <a:latin typeface="Calibri"/>
            </a:endParaRPr>
          </a:p>
          <a:p>
            <a:pPr lvl="2" marL="1143000" indent="-228240">
              <a:lnSpc>
                <a:spcPct val="100000"/>
              </a:lnSpc>
              <a:buClr>
                <a:srgbClr val="000000"/>
              </a:buClr>
              <a:buFont typeface="Arial"/>
              <a:buChar char="•"/>
            </a:pPr>
            <a:r>
              <a:rPr lang="fr-FR" sz="2400" spc="-1" strike="noStrike">
                <a:solidFill>
                  <a:srgbClr val="000000"/>
                </a:solidFill>
                <a:uFill>
                  <a:solidFill>
                    <a:srgbClr val="ffffff"/>
                  </a:solidFill>
                </a:uFill>
                <a:latin typeface="Calibri"/>
              </a:rPr>
              <a:t>Troisième niveau</a:t>
            </a:r>
            <a:endParaRPr lang="fr-FR" sz="3200" spc="-1" strike="noStrike">
              <a:solidFill>
                <a:srgbClr val="000000"/>
              </a:solidFill>
              <a:uFill>
                <a:solidFill>
                  <a:srgbClr val="ffffff"/>
                </a:solidFill>
              </a:uFill>
              <a:latin typeface="Calibri"/>
            </a:endParaRPr>
          </a:p>
          <a:p>
            <a:pPr lvl="3" marL="1600200" indent="-228240">
              <a:lnSpc>
                <a:spcPct val="100000"/>
              </a:lnSpc>
              <a:buClr>
                <a:srgbClr val="000000"/>
              </a:buClr>
              <a:buFont typeface="Arial"/>
              <a:buChar char="–"/>
            </a:pPr>
            <a:r>
              <a:rPr lang="fr-FR" sz="2000" spc="-1" strike="noStrike">
                <a:solidFill>
                  <a:srgbClr val="000000"/>
                </a:solidFill>
                <a:uFill>
                  <a:solidFill>
                    <a:srgbClr val="ffffff"/>
                  </a:solidFill>
                </a:uFill>
                <a:latin typeface="Calibri"/>
              </a:rPr>
              <a:t>Quatrième niveau</a:t>
            </a:r>
            <a:endParaRPr lang="fr-FR" sz="3200" spc="-1" strike="noStrike">
              <a:solidFill>
                <a:srgbClr val="000000"/>
              </a:solidFill>
              <a:uFill>
                <a:solidFill>
                  <a:srgbClr val="ffffff"/>
                </a:solidFill>
              </a:uFill>
              <a:latin typeface="Calibri"/>
            </a:endParaRPr>
          </a:p>
          <a:p>
            <a:pPr lvl="4" marL="2057400" indent="-228240">
              <a:lnSpc>
                <a:spcPct val="100000"/>
              </a:lnSpc>
              <a:buClr>
                <a:srgbClr val="000000"/>
              </a:buClr>
              <a:buFont typeface="Arial"/>
              <a:buChar char="»"/>
            </a:pPr>
            <a:r>
              <a:rPr lang="fr-FR" sz="2000" spc="-1" strike="noStrike">
                <a:solidFill>
                  <a:srgbClr val="000000"/>
                </a:solidFill>
                <a:uFill>
                  <a:solidFill>
                    <a:srgbClr val="ffffff"/>
                  </a:solidFill>
                </a:uFill>
                <a:latin typeface="Calibri"/>
              </a:rPr>
              <a:t>Cinquième niveau</a:t>
            </a:r>
            <a:endParaRPr lang="fr-FR" sz="3200" spc="-1" strike="noStrike">
              <a:solidFill>
                <a:srgbClr val="000000"/>
              </a:solidFill>
              <a:uFill>
                <a:solidFill>
                  <a:srgbClr val="ffffff"/>
                </a:solidFill>
              </a:uFill>
              <a:latin typeface="Calibri"/>
            </a:endParaRPr>
          </a:p>
        </p:txBody>
      </p:sp>
      <p:sp>
        <p:nvSpPr>
          <p:cNvPr id="80" name="PlaceHolder 3"/>
          <p:cNvSpPr>
            <a:spLocks noGrp="1"/>
          </p:cNvSpPr>
          <p:nvPr>
            <p:ph type="dt"/>
          </p:nvPr>
        </p:nvSpPr>
        <p:spPr>
          <a:xfrm>
            <a:off x="457200" y="6356520"/>
            <a:ext cx="2133360" cy="364680"/>
          </a:xfrm>
          <a:prstGeom prst="rect">
            <a:avLst/>
          </a:prstGeom>
        </p:spPr>
        <p:txBody>
          <a:bodyPr anchor="ctr"/>
          <a:p>
            <a:pPr>
              <a:lnSpc>
                <a:spcPct val="100000"/>
              </a:lnSpc>
            </a:pPr>
            <a:r>
              <a:rPr lang="fr-FR" sz="1200" spc="-1" strike="noStrike">
                <a:solidFill>
                  <a:srgbClr val="8b8b8b"/>
                </a:solidFill>
                <a:uFill>
                  <a:solidFill>
                    <a:srgbClr val="ffffff"/>
                  </a:solidFill>
                </a:uFill>
                <a:latin typeface="Calibri"/>
              </a:rPr>
              <a:t>23/02/2017</a:t>
            </a:r>
            <a:endParaRPr lang="fr-FR" sz="1400" spc="-1" strike="noStrike">
              <a:solidFill>
                <a:srgbClr val="000000"/>
              </a:solidFill>
              <a:uFill>
                <a:solidFill>
                  <a:srgbClr val="ffffff"/>
                </a:solidFill>
              </a:uFill>
              <a:latin typeface="Times New Roman"/>
            </a:endParaRPr>
          </a:p>
        </p:txBody>
      </p:sp>
      <p:sp>
        <p:nvSpPr>
          <p:cNvPr id="81" name="PlaceHolder 4"/>
          <p:cNvSpPr>
            <a:spLocks noGrp="1"/>
          </p:cNvSpPr>
          <p:nvPr>
            <p:ph type="ftr"/>
          </p:nvPr>
        </p:nvSpPr>
        <p:spPr>
          <a:xfrm>
            <a:off x="3124080" y="6356520"/>
            <a:ext cx="2895120" cy="364680"/>
          </a:xfrm>
          <a:prstGeom prst="rect">
            <a:avLst/>
          </a:prstGeom>
        </p:spPr>
        <p:txBody>
          <a:bodyPr anchor="ctr"/>
          <a:p>
            <a:endParaRPr lang="fr-FR" sz="2400" spc="-1" strike="noStrike">
              <a:solidFill>
                <a:srgbClr val="000000"/>
              </a:solidFill>
              <a:uFill>
                <a:solidFill>
                  <a:srgbClr val="ffffff"/>
                </a:solidFill>
              </a:uFill>
              <a:latin typeface="Times New Roman"/>
            </a:endParaRPr>
          </a:p>
        </p:txBody>
      </p:sp>
      <p:sp>
        <p:nvSpPr>
          <p:cNvPr id="82" name="PlaceHolder 5"/>
          <p:cNvSpPr>
            <a:spLocks noGrp="1"/>
          </p:cNvSpPr>
          <p:nvPr>
            <p:ph type="sldNum"/>
          </p:nvPr>
        </p:nvSpPr>
        <p:spPr>
          <a:xfrm>
            <a:off x="6553080" y="6356520"/>
            <a:ext cx="2133360" cy="364680"/>
          </a:xfrm>
          <a:prstGeom prst="rect">
            <a:avLst/>
          </a:prstGeom>
        </p:spPr>
        <p:txBody>
          <a:bodyPr anchor="ctr"/>
          <a:p>
            <a:pPr algn="r">
              <a:lnSpc>
                <a:spcPct val="100000"/>
              </a:lnSpc>
            </a:pPr>
            <a:fld id="{44D5A0AA-4DC5-4D3C-AC03-E062B514A7A8}" type="slidenum">
              <a:rPr lang="fr-FR" sz="1200" spc="-1" strike="noStrike">
                <a:solidFill>
                  <a:srgbClr val="8b8b8b"/>
                </a:solidFill>
                <a:uFill>
                  <a:solidFill>
                    <a:srgbClr val="ffffff"/>
                  </a:solidFill>
                </a:uFill>
                <a:latin typeface="Calibri"/>
              </a:rPr>
              <a:t>&lt;numéro&gt;</a:t>
            </a:fld>
            <a:endParaRPr lang="fr-FR"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5.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10.wmf"/><Relationship Id="rId2" Type="http://schemas.openxmlformats.org/officeDocument/2006/relationships/slideLayout" Target="../slideLayouts/slideLayout25.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5.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image" Target="../media/image8.jpe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4.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jpeg"/><Relationship Id="rId3" Type="http://schemas.openxmlformats.org/officeDocument/2006/relationships/slideLayout" Target="../slideLayouts/slideLayout25.xml"/><Relationship Id="rId4"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25.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7.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slideLayout" Target="../slideLayouts/slideLayout25.xml"/><Relationship Id="rId5"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0.xml.rels><?xml version="1.0" encoding="UTF-8"?>
<Relationships xmlns="http://schemas.openxmlformats.org/package/2006/relationships"><Relationship Id="rId1" Type="http://schemas.openxmlformats.org/officeDocument/2006/relationships/hyperlink" Target="http://pluiesextremes.meteo.fr/glossaire_r18.html" TargetMode="External"/><Relationship Id="rId2" Type="http://schemas.openxmlformats.org/officeDocument/2006/relationships/chart" Target="../charts/chart1.xml"/><Relationship Id="rId3" Type="http://schemas.openxmlformats.org/officeDocument/2006/relationships/slideLayout" Target="../slideLayouts/slideLayout25.xml"/><Relationship Id="rId4"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5.xml.rels><?xml version="1.0" encoding="UTF-8"?>
<Relationships xmlns="http://schemas.openxmlformats.org/package/2006/relationships"><Relationship Id="rId1" Type="http://schemas.openxmlformats.org/officeDocument/2006/relationships/image" Target="../media/image18.wmf"/><Relationship Id="rId2" Type="http://schemas.openxmlformats.org/officeDocument/2006/relationships/slideLayout" Target="../slideLayouts/slideLayout25.xml"/><Relationship Id="rId3"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9.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25.xml"/><Relationship Id="rId3" Type="http://schemas.openxmlformats.org/officeDocument/2006/relationships/notesSlide" Target="../notesSlides/notesSlide49.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1.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25.xml"/><Relationship Id="rId3"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25.xml"/><Relationship Id="rId3" Type="http://schemas.openxmlformats.org/officeDocument/2006/relationships/notesSlide" Target="../notesSlides/notesSlide52.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2" name="TextShape 1"/>
          <p:cNvSpPr txBox="1"/>
          <p:nvPr/>
        </p:nvSpPr>
        <p:spPr>
          <a:xfrm>
            <a:off x="685800" y="2130480"/>
            <a:ext cx="7772040" cy="1469520"/>
          </a:xfrm>
          <a:prstGeom prst="rect">
            <a:avLst/>
          </a:prstGeom>
          <a:noFill/>
          <a:ln>
            <a:noFill/>
          </a:ln>
        </p:spPr>
        <p:txBody>
          <a:bodyPr anchor="ctr"/>
          <a:p>
            <a:pPr algn="ctr">
              <a:lnSpc>
                <a:spcPct val="100000"/>
              </a:lnSpc>
            </a:pPr>
            <a:r>
              <a:rPr b="1" lang="fr-FR" sz="1800" spc="-1" strike="noStrike">
                <a:solidFill>
                  <a:srgbClr val="000000"/>
                </a:solidFill>
                <a:uFill>
                  <a:solidFill>
                    <a:srgbClr val="ffffff"/>
                  </a:solidFill>
                </a:uFill>
                <a:latin typeface="Arial"/>
              </a:rPr>
              <a:t>PARTIE XIII</a:t>
            </a: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CRITERES DE CHOIX DES CULTURES DANS LES SYSTEMES DE PRODUCTION </a:t>
            </a:r>
            <a:endParaRPr lang="fr-FR" sz="1800" spc="-1" strike="noStrike">
              <a:solidFill>
                <a:srgbClr val="000000"/>
              </a:solidFill>
              <a:uFill>
                <a:solidFill>
                  <a:srgbClr val="ffffff"/>
                </a:solidFill>
              </a:uFill>
              <a:latin typeface="Calibri"/>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8" name="TextShape 1"/>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A1- Climat et micro-climat local</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répartition des précipitations est </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très hétérogène en France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L’agriculteur devra adapter ses </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cultures ou ses moyens de production</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(irrigation par exemple).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pic>
        <p:nvPicPr>
          <p:cNvPr id="139" name="Picture 2" descr=""/>
          <p:cNvPicPr/>
          <p:nvPr/>
        </p:nvPicPr>
        <p:blipFill>
          <a:blip r:embed="rId1"/>
          <a:stretch/>
        </p:blipFill>
        <p:spPr>
          <a:xfrm>
            <a:off x="4786200" y="1428840"/>
            <a:ext cx="4073400" cy="5123880"/>
          </a:xfrm>
          <a:prstGeom prst="rect">
            <a:avLst/>
          </a:prstGeom>
          <a:ln>
            <a:noFill/>
          </a:ln>
        </p:spPr>
      </p:pic>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0" name="TextShape 1"/>
          <p:cNvSpPr txBox="1"/>
          <p:nvPr/>
        </p:nvSpPr>
        <p:spPr>
          <a:xfrm>
            <a:off x="467640" y="332640"/>
            <a:ext cx="8229240" cy="59043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A2- Le potentiel des Sols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900" spc="-1" strike="noStrike">
                <a:solidFill>
                  <a:srgbClr val="000000"/>
                </a:solidFill>
                <a:uFill>
                  <a:solidFill>
                    <a:srgbClr val="ffffff"/>
                  </a:solidFill>
                </a:uFill>
                <a:latin typeface="Arial"/>
              </a:rPr>
              <a:t>Le potentiel intrinsèque d’un sol se définit par: </a:t>
            </a:r>
            <a:endParaRPr lang="fr-FR" sz="3200" spc="-1" strike="noStrike">
              <a:solidFill>
                <a:srgbClr val="000000"/>
              </a:solidFill>
              <a:uFill>
                <a:solidFill>
                  <a:srgbClr val="ffffff"/>
                </a:solidFill>
              </a:uFill>
              <a:latin typeface="Calibri"/>
            </a:endParaRPr>
          </a:p>
          <a:p>
            <a:pPr lvl="1" marL="743040" indent="-285480">
              <a:lnSpc>
                <a:spcPct val="100000"/>
              </a:lnSpc>
              <a:buClr>
                <a:srgbClr val="ff0000"/>
              </a:buClr>
              <a:buFont typeface="Arial"/>
              <a:buChar char="–"/>
            </a:pPr>
            <a:r>
              <a:rPr lang="fr-FR" sz="1900" spc="-1" strike="noStrike">
                <a:solidFill>
                  <a:srgbClr val="ff0000"/>
                </a:solidFill>
                <a:uFill>
                  <a:solidFill>
                    <a:srgbClr val="ffffff"/>
                  </a:solidFill>
                </a:uFill>
                <a:latin typeface="Arial"/>
              </a:rPr>
              <a:t>Ses propriétés physiques</a:t>
            </a:r>
            <a:r>
              <a:rPr lang="fr-FR" sz="1900" spc="-1" strike="noStrike">
                <a:solidFill>
                  <a:srgbClr val="000000"/>
                </a:solidFill>
                <a:uFill>
                  <a:solidFill>
                    <a:srgbClr val="ffffff"/>
                  </a:solidFill>
                </a:uFill>
                <a:latin typeface="Arial"/>
              </a:rPr>
              <a:t>: les taux d’Argile, de Limons et de Sables ou de Cailloux confèrent au sol une porosité texturale, une capacité de rétention en eau ou un risque d’ennoiement hivernal particuliers.</a:t>
            </a:r>
            <a:endParaRPr lang="fr-FR" sz="2400" spc="-1" strike="noStrike">
              <a:solidFill>
                <a:srgbClr val="000000"/>
              </a:solidFill>
              <a:uFill>
                <a:solidFill>
                  <a:srgbClr val="ffffff"/>
                </a:solidFill>
              </a:uFill>
              <a:latin typeface="Calibri"/>
            </a:endParaRPr>
          </a:p>
          <a:p>
            <a:pPr lvl="1" marL="743040" indent="-285480">
              <a:lnSpc>
                <a:spcPct val="100000"/>
              </a:lnSpc>
              <a:buClr>
                <a:srgbClr val="ff0000"/>
              </a:buClr>
              <a:buFont typeface="Arial"/>
              <a:buChar char="–"/>
            </a:pPr>
            <a:r>
              <a:rPr lang="fr-FR" sz="1900" spc="-1" strike="noStrike">
                <a:solidFill>
                  <a:srgbClr val="ff0000"/>
                </a:solidFill>
                <a:uFill>
                  <a:solidFill>
                    <a:srgbClr val="ffffff"/>
                  </a:solidFill>
                </a:uFill>
                <a:latin typeface="Arial"/>
              </a:rPr>
              <a:t>Ses propriétés chimiques</a:t>
            </a:r>
            <a:r>
              <a:rPr lang="fr-FR" sz="1900" spc="-1" strike="noStrike">
                <a:solidFill>
                  <a:srgbClr val="000000"/>
                </a:solidFill>
                <a:uFill>
                  <a:solidFill>
                    <a:srgbClr val="ffffff"/>
                  </a:solidFill>
                </a:uFill>
                <a:latin typeface="Arial"/>
              </a:rPr>
              <a:t>: outre l’entretien réalisé par l’agriculteur lui-même pour maintenir une bonne fertilité, un sol présente des particularités quasiment impossibles à modifier: pH, taux de calcium, …</a:t>
            </a:r>
            <a:endParaRPr lang="fr-FR" sz="2400" spc="-1" strike="noStrike">
              <a:solidFill>
                <a:srgbClr val="000000"/>
              </a:solidFill>
              <a:uFill>
                <a:solidFill>
                  <a:srgbClr val="ffffff"/>
                </a:solidFill>
              </a:uFill>
              <a:latin typeface="Calibri"/>
            </a:endParaRPr>
          </a:p>
          <a:p>
            <a:pPr lvl="1" marL="743040" indent="-285480">
              <a:lnSpc>
                <a:spcPct val="100000"/>
              </a:lnSpc>
              <a:buClr>
                <a:srgbClr val="ff0000"/>
              </a:buClr>
              <a:buFont typeface="Arial"/>
              <a:buChar char="–"/>
            </a:pPr>
            <a:r>
              <a:rPr lang="fr-FR" sz="1900" spc="-1" strike="noStrike">
                <a:solidFill>
                  <a:srgbClr val="ff0000"/>
                </a:solidFill>
                <a:uFill>
                  <a:solidFill>
                    <a:srgbClr val="ffffff"/>
                  </a:solidFill>
                </a:uFill>
                <a:latin typeface="Arial"/>
              </a:rPr>
              <a:t>Ses propriétés biologiques</a:t>
            </a:r>
            <a:r>
              <a:rPr lang="fr-FR" sz="1900" spc="-1" strike="noStrike">
                <a:solidFill>
                  <a:srgbClr val="000000"/>
                </a:solidFill>
                <a:uFill>
                  <a:solidFill>
                    <a:srgbClr val="ffffff"/>
                  </a:solidFill>
                </a:uFill>
                <a:latin typeface="Arial"/>
              </a:rPr>
              <a:t>: en grande partie, elles découlent du stock d’humus, sur lequel l’agriculteur dispose de plusieurs leviers d’action: ce n’est donc pas proprement un facteur abiotique</a:t>
            </a:r>
            <a:endParaRPr lang="fr-FR" sz="2400" spc="-1" strike="noStrike">
              <a:solidFill>
                <a:srgbClr val="000000"/>
              </a:solidFill>
              <a:uFill>
                <a:solidFill>
                  <a:srgbClr val="ffffff"/>
                </a:solidFill>
              </a:uFill>
              <a:latin typeface="Calibri"/>
            </a:endParaRPr>
          </a:p>
        </p:txBody>
      </p:sp>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1" name="TextShape 1"/>
          <p:cNvSpPr txBox="1"/>
          <p:nvPr/>
        </p:nvSpPr>
        <p:spPr>
          <a:xfrm>
            <a:off x="323640" y="33264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A2- Le potentiel des Sols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type de sol conditionne donc les cultures qu’il est possible de réaliser sur la parcelle.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Quelques exemples :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il sera très compliqué de cultiver des </a:t>
            </a:r>
            <a:r>
              <a:rPr b="1" lang="fr-FR" sz="1800" spc="-1" strike="noStrike">
                <a:solidFill>
                  <a:srgbClr val="000000"/>
                </a:solidFill>
                <a:uFill>
                  <a:solidFill>
                    <a:srgbClr val="ffffff"/>
                  </a:solidFill>
                </a:uFill>
                <a:latin typeface="Arial"/>
              </a:rPr>
              <a:t>Pois protéagineux</a:t>
            </a:r>
            <a:r>
              <a:rPr lang="fr-FR" sz="1800" spc="-1" strike="noStrike">
                <a:solidFill>
                  <a:srgbClr val="000000"/>
                </a:solidFill>
                <a:uFill>
                  <a:solidFill>
                    <a:srgbClr val="ffffff"/>
                  </a:solidFill>
                </a:uFill>
                <a:latin typeface="Arial"/>
              </a:rPr>
              <a:t> sur un sol caillouteux car la récolte perturbée par les cailloux.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a:t>
            </a:r>
            <a:r>
              <a:rPr b="1" lang="fr-FR" sz="1800" spc="-1" strike="noStrike">
                <a:solidFill>
                  <a:srgbClr val="000000"/>
                </a:solidFill>
                <a:uFill>
                  <a:solidFill>
                    <a:srgbClr val="ffffff"/>
                  </a:solidFill>
                </a:uFill>
                <a:latin typeface="Arial"/>
              </a:rPr>
              <a:t>Sarrasin</a:t>
            </a:r>
            <a:r>
              <a:rPr lang="fr-FR" sz="1800" spc="-1" strike="noStrike">
                <a:solidFill>
                  <a:srgbClr val="000000"/>
                </a:solidFill>
                <a:uFill>
                  <a:solidFill>
                    <a:srgbClr val="ffffff"/>
                  </a:solidFill>
                </a:uFill>
                <a:latin typeface="Arial"/>
              </a:rPr>
              <a:t> (ou Blé noir) affectionne les pH acides: c’est entre autres une des raisons pour lesquelles on le trouve majoritairement sur les sols acides bretons.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a:t>
            </a:r>
            <a:r>
              <a:rPr b="1" lang="fr-FR" sz="1800" spc="-1" strike="noStrike">
                <a:solidFill>
                  <a:srgbClr val="000000"/>
                </a:solidFill>
                <a:uFill>
                  <a:solidFill>
                    <a:srgbClr val="ffffff"/>
                  </a:solidFill>
                </a:uFill>
                <a:latin typeface="Arial"/>
              </a:rPr>
              <a:t>Carottes</a:t>
            </a:r>
            <a:r>
              <a:rPr lang="fr-FR" sz="1800" spc="-1" strike="noStrike">
                <a:solidFill>
                  <a:srgbClr val="000000"/>
                </a:solidFill>
                <a:uFill>
                  <a:solidFill>
                    <a:srgbClr val="ffffff"/>
                  </a:solidFill>
                </a:uFill>
                <a:latin typeface="Arial"/>
              </a:rPr>
              <a:t> ainsi que les </a:t>
            </a:r>
            <a:r>
              <a:rPr b="1" lang="fr-FR" sz="1800" spc="-1" strike="noStrike">
                <a:solidFill>
                  <a:srgbClr val="000000"/>
                </a:solidFill>
                <a:uFill>
                  <a:solidFill>
                    <a:srgbClr val="ffffff"/>
                  </a:solidFill>
                </a:uFill>
                <a:latin typeface="Arial"/>
              </a:rPr>
              <a:t>Pommes de Terre</a:t>
            </a:r>
            <a:r>
              <a:rPr lang="fr-FR" sz="1800" spc="-1" strike="noStrike">
                <a:solidFill>
                  <a:srgbClr val="000000"/>
                </a:solidFill>
                <a:uFill>
                  <a:solidFill>
                    <a:srgbClr val="ffffff"/>
                  </a:solidFill>
                </a:uFill>
                <a:latin typeface="Arial"/>
              </a:rPr>
              <a:t>, pour avoir une belle présentation et une forme régulière et homogène devront être cultivées dans un sol sain, fin et sans obstacles (pas de cailloux).</a:t>
            </a:r>
            <a:endParaRPr lang="fr-FR" sz="3200" spc="-1" strike="noStrike">
              <a:solidFill>
                <a:srgbClr val="000000"/>
              </a:solidFill>
              <a:uFill>
                <a:solidFill>
                  <a:srgbClr val="ffffff"/>
                </a:solidFill>
              </a:uFill>
              <a:latin typeface="Calibri"/>
            </a:endParaRPr>
          </a:p>
        </p:txBody>
      </p:sp>
    </p:spTree>
  </p:cSld>
  <p:timing>
    <p:tnLst>
      <p:par>
        <p:cTn id="23" dur="indefinite" restart="never" nodeType="tmRoot">
          <p:childTnLst>
            <p:seq>
              <p:cTn id="24"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2" name="TextShape 1"/>
          <p:cNvSpPr txBox="1"/>
          <p:nvPr/>
        </p:nvSpPr>
        <p:spPr>
          <a:xfrm>
            <a:off x="467640" y="38016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A3 - La Topographie du parcellaire</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Le relief du parcellaire entraîne plusieurs conséquences: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Des mesures réglementaires relatives aux épandages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pic>
        <p:nvPicPr>
          <p:cNvPr id="143" name="" descr=""/>
          <p:cNvPicPr/>
          <p:nvPr/>
        </p:nvPicPr>
        <p:blipFill>
          <a:blip r:embed="rId1"/>
          <a:stretch/>
        </p:blipFill>
        <p:spPr>
          <a:xfrm>
            <a:off x="1397160" y="1689120"/>
            <a:ext cx="5753160" cy="3454560"/>
          </a:xfrm>
          <a:prstGeom prst="rect">
            <a:avLst/>
          </a:prstGeom>
          <a:ln>
            <a:noFill/>
          </a:ln>
        </p:spPr>
      </p:pic>
    </p:spTree>
  </p:cSld>
  <p:timing>
    <p:tnLst>
      <p:par>
        <p:cTn id="25" dur="indefinite" restart="never" nodeType="tmRoot">
          <p:childTnLst>
            <p:seq>
              <p:cTn id="26"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4" name="TextShape 1"/>
          <p:cNvSpPr txBox="1"/>
          <p:nvPr/>
        </p:nvSpPr>
        <p:spPr>
          <a:xfrm>
            <a:off x="457200" y="1600200"/>
            <a:ext cx="8229240" cy="4525560"/>
          </a:xfrm>
          <a:prstGeom prst="rect">
            <a:avLst/>
          </a:prstGeom>
          <a:noFill/>
          <a:ln>
            <a:noFill/>
          </a:ln>
        </p:spPr>
        <p:txBody>
          <a:bodyPr/>
          <a:p>
            <a:pPr marL="343080" indent="-342720">
              <a:lnSpc>
                <a:spcPct val="100000"/>
              </a:lnSpc>
            </a:pP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Le choix de cultures adaptées à la protection contre l’érosion: </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L’érosion des sols est un enjeu majeur dans certaines régions: certains sols du Boulonnais peuvent perdre jusqu’à 1 cm de terre arable chaque année (CA 62, 2006).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Dans ces zones critiques, on déconseillera donc, ou on adaptera les façons culturales de cultures jugées « à risques »: Maïs, Pomme de Terre, ….</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27" dur="indefinite" restart="never" nodeType="tmRoot">
          <p:childTnLst>
            <p:seq>
              <p:cTn id="28"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5" name="TextShape 1"/>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A4- Présence d’un réseau Hydrographique :</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protection des ressources en eau, enjeu majeur s’il en est, a abouti à la prise de diverses mesures: </a:t>
            </a:r>
            <a:r>
              <a:rPr b="1" lang="fr-FR" sz="1800" spc="-1" strike="noStrike">
                <a:solidFill>
                  <a:srgbClr val="000000"/>
                </a:solidFill>
                <a:uFill>
                  <a:solidFill>
                    <a:srgbClr val="ffffff"/>
                  </a:solidFill>
                </a:uFill>
                <a:latin typeface="Arial"/>
              </a:rPr>
              <a:t>bandes enherbées </a:t>
            </a:r>
            <a:r>
              <a:rPr lang="fr-FR" sz="1800" spc="-1" strike="noStrike">
                <a:solidFill>
                  <a:srgbClr val="000000"/>
                </a:solidFill>
                <a:uFill>
                  <a:solidFill>
                    <a:srgbClr val="ffffff"/>
                  </a:solidFill>
                </a:uFill>
                <a:latin typeface="Arial"/>
              </a:rPr>
              <a:t>le long des cours d’eau, </a:t>
            </a:r>
            <a:r>
              <a:rPr b="1" lang="fr-FR" sz="1800" spc="-1" strike="noStrike">
                <a:solidFill>
                  <a:srgbClr val="000000"/>
                </a:solidFill>
                <a:uFill>
                  <a:solidFill>
                    <a:srgbClr val="ffffff"/>
                  </a:solidFill>
                </a:uFill>
                <a:latin typeface="Arial"/>
              </a:rPr>
              <a:t>Zones Non traitées (ZNT </a:t>
            </a:r>
            <a:r>
              <a:rPr lang="fr-FR" sz="1800" spc="-1" strike="noStrike">
                <a:solidFill>
                  <a:srgbClr val="000000"/>
                </a:solidFill>
                <a:uFill>
                  <a:solidFill>
                    <a:srgbClr val="ffffff"/>
                  </a:solidFill>
                </a:uFill>
                <a:latin typeface="Arial"/>
              </a:rPr>
              <a:t>de 5 à 100m)</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De facto, les ZNT incitent parfois à la mise en place de nouveaux systèmes : à Amiens, les maraîchers des Hortillonnages sont pour la plupart passés en « bio », étant cernés de fossés interdisant l’emploi de produits phytosaniatires.</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29" dur="indefinite" restart="never" nodeType="tmRoot">
          <p:childTnLst>
            <p:seq>
              <p:cTn id="30"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6" name="TextShape 1"/>
          <p:cNvSpPr txBox="1"/>
          <p:nvPr/>
        </p:nvSpPr>
        <p:spPr>
          <a:xfrm>
            <a:off x="457200" y="620640"/>
            <a:ext cx="8229240" cy="550512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A5- Maladies et ravageurs présents</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bioagresseurs (Maladies, adventices, ravageurs) entravent voire empêchent certaines cultures.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Ainsi, en </a:t>
            </a:r>
            <a:r>
              <a:rPr b="1" lang="fr-FR" sz="1800" spc="-1" strike="noStrike">
                <a:solidFill>
                  <a:srgbClr val="000000"/>
                </a:solidFill>
                <a:uFill>
                  <a:solidFill>
                    <a:srgbClr val="ffffff"/>
                  </a:solidFill>
                </a:uFill>
                <a:latin typeface="Arial"/>
              </a:rPr>
              <a:t>Irlande</a:t>
            </a:r>
            <a:r>
              <a:rPr lang="fr-FR" sz="1800" spc="-1" strike="noStrike">
                <a:solidFill>
                  <a:srgbClr val="000000"/>
                </a:solidFill>
                <a:uFill>
                  <a:solidFill>
                    <a:srgbClr val="ffffff"/>
                  </a:solidFill>
                </a:uFill>
                <a:latin typeface="Arial"/>
              </a:rPr>
              <a:t>, les surfaces en </a:t>
            </a:r>
            <a:r>
              <a:rPr b="1" lang="fr-FR" sz="1800" spc="-1" strike="noStrike">
                <a:solidFill>
                  <a:srgbClr val="000000"/>
                </a:solidFill>
                <a:uFill>
                  <a:solidFill>
                    <a:srgbClr val="ffffff"/>
                  </a:solidFill>
                </a:uFill>
                <a:latin typeface="Arial"/>
              </a:rPr>
              <a:t>Blé</a:t>
            </a:r>
            <a:r>
              <a:rPr lang="fr-FR" sz="1800" spc="-1" strike="noStrike">
                <a:solidFill>
                  <a:srgbClr val="000000"/>
                </a:solidFill>
                <a:uFill>
                  <a:solidFill>
                    <a:srgbClr val="ffffff"/>
                  </a:solidFill>
                </a:uFill>
                <a:latin typeface="Arial"/>
              </a:rPr>
              <a:t> ont été </a:t>
            </a:r>
            <a:r>
              <a:rPr b="1" lang="fr-FR" sz="1800" spc="-1" strike="noStrike">
                <a:solidFill>
                  <a:srgbClr val="000000"/>
                </a:solidFill>
                <a:uFill>
                  <a:solidFill>
                    <a:srgbClr val="ffffff"/>
                  </a:solidFill>
                </a:uFill>
                <a:latin typeface="Arial"/>
              </a:rPr>
              <a:t>divisées par 2 </a:t>
            </a:r>
            <a:r>
              <a:rPr lang="fr-FR" sz="1800" spc="-1" strike="noStrike">
                <a:solidFill>
                  <a:srgbClr val="000000"/>
                </a:solidFill>
                <a:uFill>
                  <a:solidFill>
                    <a:srgbClr val="ffffff"/>
                  </a:solidFill>
                </a:uFill>
                <a:latin typeface="Arial"/>
              </a:rPr>
              <a:t>en raison de la pression de la Septoriose (maladie cryptogamique).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Dans une parcelle contaminée par </a:t>
            </a:r>
            <a:r>
              <a:rPr i="1" lang="fr-FR" sz="1800" spc="-1" strike="noStrike">
                <a:solidFill>
                  <a:srgbClr val="000000"/>
                </a:solidFill>
                <a:uFill>
                  <a:solidFill>
                    <a:srgbClr val="ffffff"/>
                  </a:solidFill>
                </a:uFill>
                <a:latin typeface="Arial"/>
              </a:rPr>
              <a:t>Aphanomyces euteiches</a:t>
            </a:r>
            <a:r>
              <a:rPr lang="fr-FR" sz="1800" spc="-1" strike="noStrike">
                <a:solidFill>
                  <a:srgbClr val="000000"/>
                </a:solidFill>
                <a:uFill>
                  <a:solidFill>
                    <a:srgbClr val="ffffff"/>
                  </a:solidFill>
                </a:uFill>
                <a:latin typeface="Arial"/>
              </a:rPr>
              <a:t>, champignon du sol, la </a:t>
            </a:r>
            <a:r>
              <a:rPr b="1" lang="fr-FR" sz="1800" spc="-1" strike="noStrike">
                <a:solidFill>
                  <a:srgbClr val="000000"/>
                </a:solidFill>
                <a:uFill>
                  <a:solidFill>
                    <a:srgbClr val="ffffff"/>
                  </a:solidFill>
                </a:uFill>
                <a:latin typeface="Arial"/>
              </a:rPr>
              <a:t>culture du pois</a:t>
            </a:r>
            <a:r>
              <a:rPr lang="fr-FR" sz="1800" spc="-1" strike="noStrike">
                <a:solidFill>
                  <a:srgbClr val="000000"/>
                </a:solidFill>
                <a:uFill>
                  <a:solidFill>
                    <a:srgbClr val="ffffff"/>
                  </a:solidFill>
                </a:uFill>
                <a:latin typeface="Arial"/>
              </a:rPr>
              <a:t> est </a:t>
            </a:r>
            <a:r>
              <a:rPr b="1" lang="fr-FR" sz="1800" spc="-1" strike="noStrike">
                <a:solidFill>
                  <a:srgbClr val="000000"/>
                </a:solidFill>
                <a:uFill>
                  <a:solidFill>
                    <a:srgbClr val="ffffff"/>
                  </a:solidFill>
                </a:uFill>
                <a:latin typeface="Arial"/>
              </a:rPr>
              <a:t>impossible</a:t>
            </a:r>
            <a:r>
              <a:rPr lang="fr-FR" sz="1800" spc="-1" strike="noStrike">
                <a:solidFill>
                  <a:srgbClr val="000000"/>
                </a:solidFill>
                <a:uFill>
                  <a:solidFill>
                    <a:srgbClr val="ffffff"/>
                  </a:solidFill>
                </a:uFill>
                <a:latin typeface="Arial"/>
              </a:rPr>
              <a:t> pendant </a:t>
            </a:r>
            <a:r>
              <a:rPr b="1" lang="fr-FR" sz="1800" spc="-1" strike="noStrike">
                <a:solidFill>
                  <a:srgbClr val="000000"/>
                </a:solidFill>
                <a:uFill>
                  <a:solidFill>
                    <a:srgbClr val="ffffff"/>
                  </a:solidFill>
                </a:uFill>
                <a:latin typeface="Arial"/>
              </a:rPr>
              <a:t>plusieurs décennies.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présence de </a:t>
            </a:r>
            <a:r>
              <a:rPr b="1" lang="fr-FR" sz="1800" spc="-1" strike="noStrike">
                <a:solidFill>
                  <a:srgbClr val="000000"/>
                </a:solidFill>
                <a:uFill>
                  <a:solidFill>
                    <a:srgbClr val="ffffff"/>
                  </a:solidFill>
                </a:uFill>
                <a:latin typeface="Arial"/>
              </a:rPr>
              <a:t>nématodes</a:t>
            </a:r>
            <a:r>
              <a:rPr lang="fr-FR" sz="1800" spc="-1" strike="noStrike">
                <a:solidFill>
                  <a:srgbClr val="000000"/>
                </a:solidFill>
                <a:uFill>
                  <a:solidFill>
                    <a:srgbClr val="ffffff"/>
                  </a:solidFill>
                </a:uFill>
                <a:latin typeface="Arial"/>
              </a:rPr>
              <a:t> du genre </a:t>
            </a:r>
            <a:r>
              <a:rPr i="1" lang="fr-FR" sz="1800" spc="-1" strike="noStrike">
                <a:solidFill>
                  <a:srgbClr val="000000"/>
                </a:solidFill>
                <a:uFill>
                  <a:solidFill>
                    <a:srgbClr val="ffffff"/>
                  </a:solidFill>
                </a:uFill>
                <a:latin typeface="Arial"/>
              </a:rPr>
              <a:t>Globodera</a:t>
            </a:r>
            <a:r>
              <a:rPr lang="fr-FR" sz="1800" spc="-1" strike="noStrike">
                <a:solidFill>
                  <a:srgbClr val="000000"/>
                </a:solidFill>
                <a:uFill>
                  <a:solidFill>
                    <a:srgbClr val="ffffff"/>
                  </a:solidFill>
                </a:uFill>
                <a:latin typeface="Arial"/>
              </a:rPr>
              <a:t> entraîne une luttre très encadrée </a:t>
            </a:r>
            <a:r>
              <a:rPr b="1" lang="fr-FR" sz="1800" spc="-1" strike="noStrike">
                <a:solidFill>
                  <a:srgbClr val="000000"/>
                </a:solidFill>
                <a:uFill>
                  <a:solidFill>
                    <a:srgbClr val="ffffff"/>
                  </a:solidFill>
                </a:uFill>
                <a:latin typeface="Arial"/>
              </a:rPr>
              <a:t>réglementairement</a:t>
            </a:r>
            <a:r>
              <a:rPr lang="fr-FR" sz="1800" spc="-1" strike="noStrike">
                <a:solidFill>
                  <a:srgbClr val="000000"/>
                </a:solidFill>
                <a:uFill>
                  <a:solidFill>
                    <a:srgbClr val="ffffff"/>
                  </a:solidFill>
                </a:uFill>
                <a:latin typeface="Arial"/>
              </a:rPr>
              <a:t> sur la </a:t>
            </a:r>
            <a:r>
              <a:rPr b="1" lang="fr-FR" sz="1800" spc="-1" strike="noStrike">
                <a:solidFill>
                  <a:srgbClr val="000000"/>
                </a:solidFill>
                <a:uFill>
                  <a:solidFill>
                    <a:srgbClr val="ffffff"/>
                  </a:solidFill>
                </a:uFill>
                <a:latin typeface="Arial"/>
              </a:rPr>
              <a:t>pomme de terre.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a:t>
            </a:r>
            <a:r>
              <a:rPr b="1" lang="fr-FR" sz="1800" spc="-1" strike="noStrike">
                <a:solidFill>
                  <a:srgbClr val="000000"/>
                </a:solidFill>
                <a:uFill>
                  <a:solidFill>
                    <a:srgbClr val="ffffff"/>
                  </a:solidFill>
                </a:uFill>
                <a:latin typeface="Arial"/>
              </a:rPr>
              <a:t>taupins</a:t>
            </a:r>
            <a:r>
              <a:rPr lang="fr-FR" sz="1800" spc="-1" strike="noStrike">
                <a:solidFill>
                  <a:srgbClr val="000000"/>
                </a:solidFill>
                <a:uFill>
                  <a:solidFill>
                    <a:srgbClr val="ffffff"/>
                  </a:solidFill>
                </a:uFill>
                <a:latin typeface="Arial"/>
              </a:rPr>
              <a:t>, insectes dont les larves polyphages peuvent s’attaquer au Maïs, au Blé ou encore à la Pomme de terre, rendent </a:t>
            </a:r>
            <a:r>
              <a:rPr b="1" lang="fr-FR" sz="1800" spc="-1" strike="noStrike">
                <a:solidFill>
                  <a:srgbClr val="000000"/>
                </a:solidFill>
                <a:uFill>
                  <a:solidFill>
                    <a:srgbClr val="ffffff"/>
                  </a:solidFill>
                </a:uFill>
                <a:latin typeface="Arial"/>
              </a:rPr>
              <a:t>quasi-impossible</a:t>
            </a:r>
            <a:r>
              <a:rPr lang="fr-FR" sz="1800" spc="-1" strike="noStrike">
                <a:solidFill>
                  <a:srgbClr val="000000"/>
                </a:solidFill>
                <a:uFill>
                  <a:solidFill>
                    <a:srgbClr val="ffffff"/>
                  </a:solidFill>
                </a:uFill>
                <a:latin typeface="Arial"/>
              </a:rPr>
              <a:t> la culture de cette dernière en système </a:t>
            </a:r>
            <a:r>
              <a:rPr b="1" lang="fr-FR" sz="1800" spc="-1" strike="noStrike">
                <a:solidFill>
                  <a:srgbClr val="000000"/>
                </a:solidFill>
                <a:uFill>
                  <a:solidFill>
                    <a:srgbClr val="ffffff"/>
                  </a:solidFill>
                </a:uFill>
                <a:latin typeface="Arial"/>
              </a:rPr>
              <a:t>biologique</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p:txBody>
      </p:sp>
    </p:spTree>
  </p:cSld>
  <p:timing>
    <p:tnLst>
      <p:par>
        <p:cTn id="31" dur="indefinite" restart="never" nodeType="tmRoot">
          <p:childTnLst>
            <p:seq>
              <p:cTn id="32"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7" name="TextShape 1"/>
          <p:cNvSpPr txBox="1"/>
          <p:nvPr/>
        </p:nvSpPr>
        <p:spPr>
          <a:xfrm>
            <a:off x="467640" y="33264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f- Contraintes de la rotation</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a:lnSpc>
                <a:spcPct val="100000"/>
              </a:lnSpc>
            </a:pPr>
            <a:r>
              <a:rPr lang="fr-FR" sz="1800" spc="-1" strike="noStrike">
                <a:solidFill>
                  <a:srgbClr val="000000"/>
                </a:solidFill>
                <a:uFill>
                  <a:solidFill>
                    <a:srgbClr val="ffffff"/>
                  </a:solidFill>
                </a:uFill>
                <a:latin typeface="Arial"/>
              </a:rPr>
              <a:t>Une rotation doit être équilibrée en terme d’alternance, ainsi il est important de prendre en compte :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 Les familles de plantes </a:t>
            </a:r>
            <a:r>
              <a:rPr lang="fr-FR" sz="1800" spc="-1" strike="noStrike">
                <a:solidFill>
                  <a:srgbClr val="000000"/>
                </a:solidFill>
                <a:uFill>
                  <a:solidFill>
                    <a:srgbClr val="ffffff"/>
                  </a:solidFill>
                </a:uFill>
                <a:latin typeface="Arial"/>
              </a:rPr>
              <a:t>afin de ne pas amplifier les maladies</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 Les types racinaires  des plantes cultivées</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 Les exigences des cultures </a:t>
            </a:r>
            <a:r>
              <a:rPr lang="fr-FR" sz="1800" spc="-1" strike="noStrike">
                <a:solidFill>
                  <a:srgbClr val="000000"/>
                </a:solidFill>
                <a:uFill>
                  <a:solidFill>
                    <a:srgbClr val="ffffff"/>
                  </a:solidFill>
                </a:uFill>
                <a:latin typeface="Arial"/>
              </a:rPr>
              <a:t>en éléments fertilisants pour ne pas épuiser le sol</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 L’impact du chantier de récolte </a:t>
            </a:r>
            <a:r>
              <a:rPr lang="fr-FR" sz="1800" spc="-1" strike="noStrike">
                <a:solidFill>
                  <a:srgbClr val="000000"/>
                </a:solidFill>
                <a:uFill>
                  <a:solidFill>
                    <a:srgbClr val="ffffff"/>
                  </a:solidFill>
                </a:uFill>
                <a:latin typeface="Arial"/>
              </a:rPr>
              <a:t>sur le sol de sorte que la structure puisse se rétablir entre deux récoltes « agressives » (PdT, Betteraves, Carottes, ….)</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 L’alternance cultures d’hiver/ cultures de printemps </a:t>
            </a:r>
            <a:r>
              <a:rPr lang="fr-FR" sz="1800" spc="-1" strike="noStrike">
                <a:solidFill>
                  <a:srgbClr val="000000"/>
                </a:solidFill>
                <a:uFill>
                  <a:solidFill>
                    <a:srgbClr val="ffffff"/>
                  </a:solidFill>
                </a:uFill>
                <a:latin typeface="Arial"/>
              </a:rPr>
              <a:t>de manière à perturber le cycle de levée préférentielle des adventices et ne pas en favoriser certaines (alterner les culture limite la nuisance des adventices).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33" dur="indefinite" restart="never" nodeType="tmRoot">
          <p:childTnLst>
            <p:seq>
              <p:cTn id="34"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8" name="Picture 2" descr=""/>
          <p:cNvPicPr/>
          <p:nvPr/>
        </p:nvPicPr>
        <p:blipFill>
          <a:blip r:embed="rId1"/>
          <a:stretch/>
        </p:blipFill>
        <p:spPr>
          <a:xfrm>
            <a:off x="4041720" y="1571760"/>
            <a:ext cx="5101920" cy="4525560"/>
          </a:xfrm>
          <a:prstGeom prst="rect">
            <a:avLst/>
          </a:prstGeom>
          <a:ln w="9360">
            <a:noFill/>
          </a:ln>
        </p:spPr>
      </p:pic>
      <p:sp>
        <p:nvSpPr>
          <p:cNvPr id="149" name="CustomShape 1"/>
          <p:cNvSpPr/>
          <p:nvPr/>
        </p:nvSpPr>
        <p:spPr>
          <a:xfrm>
            <a:off x="4643280" y="1714320"/>
            <a:ext cx="2571480" cy="1785600"/>
          </a:xfrm>
          <a:prstGeom prst="ellipse">
            <a:avLst/>
          </a:prstGeom>
          <a:noFill/>
          <a:ln>
            <a:round/>
          </a:ln>
        </p:spPr>
        <p:style>
          <a:lnRef idx="2">
            <a:schemeClr val="accent1">
              <a:shade val="50000"/>
            </a:schemeClr>
          </a:lnRef>
          <a:fillRef idx="1">
            <a:schemeClr val="accent1"/>
          </a:fillRef>
          <a:effectRef idx="0">
            <a:schemeClr val="accent1"/>
          </a:effectRef>
          <a:fontRef idx="minor"/>
        </p:style>
      </p:sp>
      <p:sp>
        <p:nvSpPr>
          <p:cNvPr id="150" name="CustomShape 2"/>
          <p:cNvSpPr/>
          <p:nvPr/>
        </p:nvSpPr>
        <p:spPr>
          <a:xfrm>
            <a:off x="3071880" y="2143080"/>
            <a:ext cx="1642680" cy="142560"/>
          </a:xfrm>
          <a:custGeom>
            <a:avLst/>
            <a:gdLst/>
            <a:ahLst/>
            <a:rect l="l" t="t" r="r" b="b"/>
            <a:pathLst>
              <a:path w="21600" h="21600">
                <a:moveTo>
                  <a:pt x="0" y="0"/>
                </a:moveTo>
                <a:lnTo>
                  <a:pt x="21600" y="21600"/>
                </a:lnTo>
              </a:path>
            </a:pathLst>
          </a:custGeom>
          <a:noFill/>
          <a:ln>
            <a:round/>
            <a:tailEnd len="med" type="arrow" w="med"/>
          </a:ln>
          <a:effectLst>
            <a:outerShdw blurRad="40000" dir="5400000" dist="23000" rotWithShape="0">
              <a:srgbClr val="000000">
                <a:alpha val="35000"/>
              </a:srgbClr>
            </a:outerShdw>
          </a:effectLst>
        </p:spPr>
        <p:style>
          <a:lnRef idx="3">
            <a:schemeClr val="accent1"/>
          </a:lnRef>
          <a:fillRef idx="0">
            <a:schemeClr val="accent1"/>
          </a:fillRef>
          <a:effectRef idx="2">
            <a:schemeClr val="accent1"/>
          </a:effectRef>
          <a:fontRef idx="minor"/>
        </p:style>
      </p:sp>
      <p:sp>
        <p:nvSpPr>
          <p:cNvPr id="151" name="CustomShape 3"/>
          <p:cNvSpPr/>
          <p:nvPr/>
        </p:nvSpPr>
        <p:spPr>
          <a:xfrm>
            <a:off x="285840" y="1571760"/>
            <a:ext cx="2571480" cy="365652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Une rotation à base de cultures d’hiver (type Colza/ Blé/ Escourgeon) favorisera des adventices comme le Vulpin ou le Gaillet, </a:t>
            </a:r>
            <a:r>
              <a:rPr lang="fr-FR" sz="1800" spc="-1" strike="noStrike" u="sng">
                <a:solidFill>
                  <a:srgbClr val="000000"/>
                </a:solidFill>
                <a:uFill>
                  <a:solidFill>
                    <a:srgbClr val="ffffff"/>
                  </a:solidFill>
                </a:uFill>
                <a:latin typeface="Calibri"/>
              </a:rPr>
              <a:t>triplant le coût des herbicides </a:t>
            </a:r>
            <a:r>
              <a:rPr lang="fr-FR" sz="1800" spc="-1" strike="noStrike">
                <a:solidFill>
                  <a:srgbClr val="000000"/>
                </a:solidFill>
                <a:uFill>
                  <a:solidFill>
                    <a:srgbClr val="ffffff"/>
                  </a:solidFill>
                </a:uFill>
                <a:latin typeface="Calibri"/>
              </a:rPr>
              <a:t>sur Blé (à 150 €/Ha</a:t>
            </a:r>
            <a:r>
              <a:rPr lang="fr-FR" sz="1800" spc="-1" strike="noStrike" u="sng">
                <a:solidFill>
                  <a:srgbClr val="000000"/>
                </a:solidFill>
                <a:uFill>
                  <a:solidFill>
                    <a:srgbClr val="ffffff"/>
                  </a:solidFill>
                </a:uFill>
                <a:latin typeface="Calibri"/>
              </a:rPr>
              <a:t>), doublant les IFT</a:t>
            </a:r>
            <a:r>
              <a:rPr lang="fr-FR" sz="1800" spc="-1" strike="noStrike">
                <a:solidFill>
                  <a:srgbClr val="000000"/>
                </a:solidFill>
                <a:uFill>
                  <a:solidFill>
                    <a:srgbClr val="ffffff"/>
                  </a:solidFill>
                </a:uFill>
                <a:latin typeface="Calibri"/>
              </a:rPr>
              <a:t> (passant à plus de 2,5 au lieu de la moyenne de 1,4) et amenant des problèmes de résistances aux herbicides.</a:t>
            </a:r>
            <a:endParaRPr lang="fr-FR" sz="1800" spc="-1" strike="noStrike">
              <a:solidFill>
                <a:srgbClr val="000000"/>
              </a:solidFill>
              <a:uFill>
                <a:solidFill>
                  <a:srgbClr val="ffffff"/>
                </a:solidFill>
              </a:uFill>
              <a:latin typeface="Arial"/>
            </a:endParaRPr>
          </a:p>
        </p:txBody>
      </p:sp>
      <p:sp>
        <p:nvSpPr>
          <p:cNvPr id="152" name="CustomShape 4"/>
          <p:cNvSpPr/>
          <p:nvPr/>
        </p:nvSpPr>
        <p:spPr>
          <a:xfrm>
            <a:off x="287640" y="605520"/>
            <a:ext cx="8316360" cy="364680"/>
          </a:xfrm>
          <a:prstGeom prst="rect">
            <a:avLst/>
          </a:prstGeom>
          <a:noFill/>
          <a:ln>
            <a:noFill/>
          </a:ln>
        </p:spPr>
        <p:style>
          <a:lnRef idx="0"/>
          <a:fillRef idx="0"/>
          <a:effectRef idx="0"/>
          <a:fontRef idx="minor"/>
        </p:style>
        <p:txBody>
          <a:bodyPr lIns="90000" rIns="90000" tIns="45000" bIns="45000"/>
          <a:p>
            <a:pPr>
              <a:lnSpc>
                <a:spcPct val="100000"/>
              </a:lnSpc>
            </a:pPr>
            <a:r>
              <a:rPr b="1" lang="fr-FR" sz="1800" spc="-1" strike="noStrike">
                <a:solidFill>
                  <a:srgbClr val="000000"/>
                </a:solidFill>
                <a:uFill>
                  <a:solidFill>
                    <a:srgbClr val="ffffff"/>
                  </a:solidFill>
                </a:uFill>
                <a:latin typeface="Arial"/>
              </a:rPr>
              <a:t>L’alternance cultures d’hiver/ cultures de printemps </a:t>
            </a:r>
            <a:endParaRPr lang="fr-FR" sz="1800" spc="-1" strike="noStrike">
              <a:solidFill>
                <a:srgbClr val="000000"/>
              </a:solidFill>
              <a:uFill>
                <a:solidFill>
                  <a:srgbClr val="ffffff"/>
                </a:solidFill>
              </a:uFill>
              <a:latin typeface="Arial"/>
            </a:endParaRPr>
          </a:p>
        </p:txBody>
      </p:sp>
    </p:spTree>
  </p:cSld>
  <p:timing>
    <p:tnLst>
      <p:par>
        <p:cTn id="35" dur="indefinite" restart="never" nodeType="tmRoot">
          <p:childTnLst>
            <p:seq>
              <p:cTn id="36"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3" name="TextShape 1"/>
          <p:cNvSpPr txBox="1"/>
          <p:nvPr/>
        </p:nvSpPr>
        <p:spPr>
          <a:xfrm>
            <a:off x="457200" y="274680"/>
            <a:ext cx="8229240" cy="1142640"/>
          </a:xfrm>
          <a:prstGeom prst="rect">
            <a:avLst/>
          </a:prstGeom>
          <a:noFill/>
          <a:ln>
            <a:noFill/>
          </a:ln>
        </p:spPr>
        <p:txBody>
          <a:bodyPr anchor="ctr"/>
          <a:p>
            <a:pPr>
              <a:lnSpc>
                <a:spcPct val="100000"/>
              </a:lnSpc>
            </a:pPr>
            <a:r>
              <a:rPr b="1" lang="fr-FR" sz="2400" spc="-1" strike="noStrike">
                <a:solidFill>
                  <a:srgbClr val="000000"/>
                </a:solidFill>
                <a:uFill>
                  <a:solidFill>
                    <a:srgbClr val="ffffff"/>
                  </a:solidFill>
                </a:uFill>
                <a:latin typeface="Arial"/>
              </a:rPr>
              <a:t>B – Les déterminants économiques</a:t>
            </a:r>
            <a:endParaRPr lang="fr-FR" sz="1800" spc="-1" strike="noStrike">
              <a:solidFill>
                <a:srgbClr val="000000"/>
              </a:solidFill>
              <a:uFill>
                <a:solidFill>
                  <a:srgbClr val="ffffff"/>
                </a:solidFill>
              </a:uFill>
              <a:latin typeface="Calibri"/>
            </a:endParaRPr>
          </a:p>
        </p:txBody>
      </p:sp>
      <p:sp>
        <p:nvSpPr>
          <p:cNvPr id="154" name="TextShape 2"/>
          <p:cNvSpPr txBox="1"/>
          <p:nvPr/>
        </p:nvSpPr>
        <p:spPr>
          <a:xfrm>
            <a:off x="251640" y="1435320"/>
            <a:ext cx="8229240" cy="302400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Parmi les contraintes de production, il en est une incontournable: </a:t>
            </a:r>
            <a:r>
              <a:rPr b="1" lang="fr-FR" sz="1800" spc="-1" strike="noStrike">
                <a:solidFill>
                  <a:srgbClr val="000000"/>
                </a:solidFill>
                <a:uFill>
                  <a:solidFill>
                    <a:srgbClr val="ffffff"/>
                  </a:solidFill>
                </a:uFill>
                <a:latin typeface="Arial"/>
              </a:rPr>
              <a:t>la durabilité économique du système. </a:t>
            </a:r>
            <a:r>
              <a:rPr lang="fr-FR" sz="1800" spc="-1" strike="noStrike">
                <a:solidFill>
                  <a:srgbClr val="000000"/>
                </a:solidFill>
                <a:uFill>
                  <a:solidFill>
                    <a:srgbClr val="ffffff"/>
                  </a:solidFill>
                </a:uFill>
                <a:latin typeface="Arial"/>
              </a:rPr>
              <a:t>Chaque exploitant agricole, de quelque région qu’il soit, choisira donc les cultures les plus </a:t>
            </a:r>
            <a:r>
              <a:rPr b="1" lang="fr-FR" sz="1800" spc="-1" strike="noStrike">
                <a:solidFill>
                  <a:srgbClr val="000000"/>
                </a:solidFill>
                <a:uFill>
                  <a:solidFill>
                    <a:srgbClr val="ffffff"/>
                  </a:solidFill>
                </a:uFill>
                <a:latin typeface="Arial"/>
              </a:rPr>
              <a:t>rentables</a:t>
            </a:r>
            <a:r>
              <a:rPr lang="fr-FR" sz="1800" spc="-1" strike="noStrike">
                <a:solidFill>
                  <a:srgbClr val="000000"/>
                </a:solidFill>
                <a:uFill>
                  <a:solidFill>
                    <a:srgbClr val="ffffff"/>
                  </a:solidFill>
                </a:uFill>
                <a:latin typeface="Arial"/>
              </a:rPr>
              <a:t> mais aussi les plus </a:t>
            </a:r>
            <a:r>
              <a:rPr b="1" lang="fr-FR" sz="1800" spc="-1" strike="noStrike">
                <a:solidFill>
                  <a:srgbClr val="000000"/>
                </a:solidFill>
                <a:uFill>
                  <a:solidFill>
                    <a:srgbClr val="ffffff"/>
                  </a:solidFill>
                </a:uFill>
                <a:latin typeface="Arial"/>
              </a:rPr>
              <a:t>pérennes</a:t>
            </a:r>
            <a:r>
              <a:rPr lang="fr-FR" sz="1800" spc="-1" strike="noStrike">
                <a:solidFill>
                  <a:srgbClr val="000000"/>
                </a:solidFill>
                <a:uFill>
                  <a:solidFill>
                    <a:srgbClr val="ffffff"/>
                  </a:solidFill>
                </a:uFill>
                <a:latin typeface="Arial"/>
              </a:rPr>
              <a:t> pour son exploitation.</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b="1" i="1" lang="fr-FR" sz="1800" spc="-1" strike="noStrike">
                <a:solidFill>
                  <a:srgbClr val="000000"/>
                </a:solidFill>
                <a:uFill>
                  <a:solidFill>
                    <a:srgbClr val="ffffff"/>
                  </a:solidFill>
                </a:uFill>
                <a:latin typeface="Calibri"/>
              </a:rPr>
              <a:t>« L’exploitation agricole est une unité économique dans laquelle l’agriculteur met en œuvre un système de production en vue d’obtenir un profit » (Chombart de Lauwe)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37" dur="indefinite" restart="never" nodeType="tmRoot">
          <p:childTnLst>
            <p:seq>
              <p:cTn id="38"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3" name="CustomShape 1"/>
          <p:cNvSpPr/>
          <p:nvPr/>
        </p:nvSpPr>
        <p:spPr>
          <a:xfrm>
            <a:off x="372960" y="333360"/>
            <a:ext cx="8505360" cy="5248080"/>
          </a:xfrm>
          <a:prstGeom prst="rect">
            <a:avLst/>
          </a:prstGeom>
          <a:noFill/>
          <a:ln>
            <a:noFill/>
          </a:ln>
        </p:spPr>
        <p:style>
          <a:lnRef idx="0"/>
          <a:fillRef idx="0"/>
          <a:effectRef idx="0"/>
          <a:fontRef idx="minor"/>
        </p:style>
        <p:txBody>
          <a:bodyPr lIns="90000" rIns="90000" tIns="45000" bIns="45000"/>
          <a:p>
            <a:pPr>
              <a:lnSpc>
                <a:spcPct val="100000"/>
              </a:lnSpc>
            </a:pPr>
            <a:r>
              <a:rPr lang="fr-FR" sz="2800" spc="-1" strike="noStrike">
                <a:solidFill>
                  <a:srgbClr val="000000"/>
                </a:solidFill>
                <a:uFill>
                  <a:solidFill>
                    <a:srgbClr val="ffffff"/>
                  </a:solidFill>
                </a:uFill>
                <a:latin typeface="Calibri"/>
              </a:rPr>
              <a:t>•</a:t>
            </a:r>
            <a:r>
              <a:rPr lang="fr-FR" sz="2800" spc="-1" strike="noStrike">
                <a:solidFill>
                  <a:srgbClr val="000000"/>
                </a:solidFill>
                <a:uFill>
                  <a:solidFill>
                    <a:srgbClr val="ffffff"/>
                  </a:solidFill>
                </a:uFill>
                <a:latin typeface="Calibri"/>
              </a:rPr>
              <a:t>	</a:t>
            </a:r>
            <a:r>
              <a:rPr b="1" lang="fr-FR" sz="2800" spc="-1" strike="noStrike">
                <a:solidFill>
                  <a:srgbClr val="000000"/>
                </a:solidFill>
                <a:uFill>
                  <a:solidFill>
                    <a:srgbClr val="ffffff"/>
                  </a:solidFill>
                </a:uFill>
                <a:latin typeface="Calibri"/>
                <a:ea typeface="Calibri"/>
              </a:rPr>
              <a:t>Objectifs pédagogiques </a:t>
            </a:r>
            <a:r>
              <a:rPr lang="fr-FR" sz="2800" spc="-1" strike="noStrike">
                <a:solidFill>
                  <a:srgbClr val="000000"/>
                </a:solidFill>
                <a:uFill>
                  <a:solidFill>
                    <a:srgbClr val="ffffff"/>
                  </a:solidFill>
                </a:uFill>
                <a:latin typeface="Calibri"/>
                <a:ea typeface="Calibri"/>
              </a:rPr>
              <a:t>:</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r>
              <a:rPr lang="fr-FR" sz="2800" spc="-1" strike="noStrike">
                <a:solidFill>
                  <a:srgbClr val="000000"/>
                </a:solidFill>
                <a:uFill>
                  <a:solidFill>
                    <a:srgbClr val="ffffff"/>
                  </a:solidFill>
                </a:uFill>
                <a:latin typeface="Calibri"/>
                <a:ea typeface="Calibri"/>
              </a:rPr>
              <a:t>•</a:t>
            </a:r>
            <a:r>
              <a:rPr lang="fr-FR" sz="2800" spc="-1" strike="noStrike">
                <a:solidFill>
                  <a:srgbClr val="000000"/>
                </a:solidFill>
                <a:uFill>
                  <a:solidFill>
                    <a:srgbClr val="ffffff"/>
                  </a:solidFill>
                </a:uFill>
                <a:latin typeface="Calibri"/>
                <a:ea typeface="Calibri"/>
              </a:rPr>
              <a:t>	</a:t>
            </a:r>
            <a:r>
              <a:rPr b="1" lang="fr-FR" sz="2800" spc="-1" strike="noStrike">
                <a:solidFill>
                  <a:srgbClr val="000000"/>
                </a:solidFill>
                <a:uFill>
                  <a:solidFill>
                    <a:srgbClr val="ffffff"/>
                  </a:solidFill>
                </a:uFill>
                <a:latin typeface="Calibri"/>
                <a:ea typeface="Calibri"/>
              </a:rPr>
              <a:t>Durée</a:t>
            </a:r>
            <a:r>
              <a:rPr lang="fr-FR" sz="2800" spc="-1" strike="noStrike">
                <a:solidFill>
                  <a:srgbClr val="000000"/>
                </a:solidFill>
                <a:uFill>
                  <a:solidFill>
                    <a:srgbClr val="ffffff"/>
                  </a:solidFill>
                </a:uFill>
                <a:latin typeface="Calibri"/>
                <a:ea typeface="Calibri"/>
              </a:rPr>
              <a:t> :</a:t>
            </a:r>
            <a:endParaRPr lang="fr-FR" sz="1800" spc="-1" strike="noStrike">
              <a:solidFill>
                <a:srgbClr val="000000"/>
              </a:solidFill>
              <a:uFill>
                <a:solidFill>
                  <a:srgbClr val="ffffff"/>
                </a:solidFill>
              </a:uFill>
              <a:latin typeface="Arial"/>
            </a:endParaRPr>
          </a:p>
        </p:txBody>
      </p:sp>
      <p:pic>
        <p:nvPicPr>
          <p:cNvPr id="124" name="Image 2" descr=""/>
          <p:cNvPicPr/>
          <p:nvPr/>
        </p:nvPicPr>
        <p:blipFill>
          <a:blip r:embed="rId1"/>
          <a:stretch/>
        </p:blipFill>
        <p:spPr>
          <a:xfrm>
            <a:off x="7980480" y="0"/>
            <a:ext cx="898200" cy="833040"/>
          </a:xfrm>
          <a:prstGeom prst="rect">
            <a:avLst/>
          </a:prstGeom>
          <a:ln>
            <a:noFill/>
          </a:ln>
        </p:spPr>
      </p:pic>
      <p:pic>
        <p:nvPicPr>
          <p:cNvPr id="125" name="Image 3" descr=""/>
          <p:cNvPicPr/>
          <p:nvPr/>
        </p:nvPicPr>
        <p:blipFill>
          <a:blip r:embed="rId2"/>
          <a:stretch/>
        </p:blipFill>
        <p:spPr>
          <a:xfrm>
            <a:off x="7869240" y="3645000"/>
            <a:ext cx="1122120" cy="1068120"/>
          </a:xfrm>
          <a:prstGeom prst="rect">
            <a:avLst/>
          </a:prstGeom>
          <a:ln>
            <a:noFill/>
          </a:ln>
        </p:spPr>
      </p:pic>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5" name="TextShape 1"/>
          <p:cNvSpPr txBox="1"/>
          <p:nvPr/>
        </p:nvSpPr>
        <p:spPr>
          <a:xfrm>
            <a:off x="467640" y="476640"/>
            <a:ext cx="8229240" cy="45255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2400" spc="-1" strike="noStrike">
                <a:solidFill>
                  <a:srgbClr val="000000"/>
                </a:solidFill>
                <a:uFill>
                  <a:solidFill>
                    <a:srgbClr val="ffffff"/>
                  </a:solidFill>
                </a:uFill>
                <a:latin typeface="Arial"/>
              </a:rPr>
              <a:t> </a:t>
            </a:r>
            <a:r>
              <a:rPr b="1" lang="fr-FR" sz="2400" spc="-1" strike="noStrike">
                <a:solidFill>
                  <a:srgbClr val="000000"/>
                </a:solidFill>
                <a:uFill>
                  <a:solidFill>
                    <a:srgbClr val="ffffff"/>
                  </a:solidFill>
                </a:uFill>
                <a:latin typeface="Arial"/>
              </a:rPr>
              <a:t>B1– Les Débouchés</a:t>
            </a: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B11 - Les opportunités régionales: présence de débouchés de l’Industrie Agroalimentaires – contrats de cultures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sngStrike">
                <a:solidFill>
                  <a:srgbClr val="000000"/>
                </a:solidFill>
                <a:uFill>
                  <a:solidFill>
                    <a:srgbClr val="ffffff"/>
                  </a:solidFill>
                </a:uFill>
                <a:latin typeface="Arial"/>
              </a:rPr>
              <a:t>Savoir qui des IAA ou de l’agriculture a tiré ou attiré l’autre, c’est un peu l’histoire de l’œuf ou de la poule.</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usines de transformation se sont implantées là ou les productions étaient favorisées par le contexte, et les agriculteurs se sont spécialisés là où la demande industrielle était forte.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39" dur="indefinite" restart="never" nodeType="tmRoot">
          <p:childTnLst>
            <p:seq>
              <p:cTn id="40"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6" name="TextShape 1"/>
          <p:cNvSpPr txBox="1"/>
          <p:nvPr/>
        </p:nvSpPr>
        <p:spPr>
          <a:xfrm>
            <a:off x="395640" y="548640"/>
            <a:ext cx="8229240" cy="45255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La contractualisation: une manière de sécuriser le revenu</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 assolement doit être bâti de manière </a:t>
            </a:r>
            <a:r>
              <a:rPr b="1" lang="fr-FR" sz="1800" spc="-1" strike="noStrike">
                <a:solidFill>
                  <a:srgbClr val="000000"/>
                </a:solidFill>
                <a:uFill>
                  <a:solidFill>
                    <a:srgbClr val="ffffff"/>
                  </a:solidFill>
                </a:uFill>
                <a:latin typeface="Arial"/>
              </a:rPr>
              <a:t>raisonnée et équilibrée</a:t>
            </a:r>
            <a:r>
              <a:rPr lang="fr-FR" sz="1800" spc="-1" strike="noStrike">
                <a:solidFill>
                  <a:srgbClr val="000000"/>
                </a:solidFill>
                <a:uFill>
                  <a:solidFill>
                    <a:srgbClr val="ffffff"/>
                  </a:solidFill>
                </a:uFill>
                <a:latin typeface="Arial"/>
              </a:rPr>
              <a:t>, avec une part de cultures à revenu stable permettant de </a:t>
            </a:r>
            <a:r>
              <a:rPr b="1" lang="fr-FR" sz="1800" spc="-1" strike="noStrike">
                <a:solidFill>
                  <a:srgbClr val="000000"/>
                </a:solidFill>
                <a:uFill>
                  <a:solidFill>
                    <a:srgbClr val="ffffff"/>
                  </a:solidFill>
                </a:uFill>
                <a:latin typeface="Arial"/>
              </a:rPr>
              <a:t>sécuriser le revenu.</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Certaines cultures présentent un facteur de risque non négligeable. Citons le </a:t>
            </a:r>
            <a:r>
              <a:rPr b="1" lang="fr-FR" sz="1800" spc="-1" strike="noStrike">
                <a:solidFill>
                  <a:srgbClr val="000000"/>
                </a:solidFill>
                <a:uFill>
                  <a:solidFill>
                    <a:srgbClr val="ffffff"/>
                  </a:solidFill>
                </a:uFill>
                <a:latin typeface="Arial"/>
              </a:rPr>
              <a:t>Lin textile </a:t>
            </a:r>
            <a:r>
              <a:rPr lang="fr-FR" sz="1800" spc="-1" strike="noStrike">
                <a:solidFill>
                  <a:srgbClr val="000000"/>
                </a:solidFill>
                <a:uFill>
                  <a:solidFill>
                    <a:srgbClr val="ffffff"/>
                  </a:solidFill>
                </a:uFill>
                <a:latin typeface="Arial"/>
              </a:rPr>
              <a:t>dont le rendement peut chuter certaines années à presque </a:t>
            </a:r>
            <a:r>
              <a:rPr b="1" lang="fr-FR" sz="1800" spc="-1" strike="noStrike">
                <a:solidFill>
                  <a:srgbClr val="000000"/>
                </a:solidFill>
                <a:uFill>
                  <a:solidFill>
                    <a:srgbClr val="ffffff"/>
                  </a:solidFill>
                </a:uFill>
                <a:latin typeface="Arial"/>
              </a:rPr>
              <a:t>0 tonne/Ha</a:t>
            </a:r>
            <a:r>
              <a:rPr lang="fr-FR" sz="1800" spc="-1" strike="noStrike">
                <a:solidFill>
                  <a:srgbClr val="000000"/>
                </a:solidFill>
                <a:uFill>
                  <a:solidFill>
                    <a:srgbClr val="ffffff"/>
                  </a:solidFill>
                </a:uFill>
                <a:latin typeface="Arial"/>
              </a:rPr>
              <a:t> ou la </a:t>
            </a:r>
            <a:r>
              <a:rPr b="1" lang="fr-FR" sz="1800" spc="-1" strike="noStrike">
                <a:solidFill>
                  <a:srgbClr val="000000"/>
                </a:solidFill>
                <a:uFill>
                  <a:solidFill>
                    <a:srgbClr val="ffffff"/>
                  </a:solidFill>
                </a:uFill>
                <a:latin typeface="Arial"/>
              </a:rPr>
              <a:t>Pomme de Terre </a:t>
            </a:r>
            <a:r>
              <a:rPr lang="fr-FR" sz="1800" spc="-1" strike="noStrike">
                <a:solidFill>
                  <a:srgbClr val="000000"/>
                </a:solidFill>
                <a:uFill>
                  <a:solidFill>
                    <a:srgbClr val="ffffff"/>
                  </a:solidFill>
                </a:uFill>
                <a:latin typeface="Arial"/>
              </a:rPr>
              <a:t>dont le prix de vente peut varier de </a:t>
            </a:r>
            <a:r>
              <a:rPr b="1" lang="fr-FR" sz="1800" spc="-1" strike="noStrike">
                <a:solidFill>
                  <a:srgbClr val="000000"/>
                </a:solidFill>
                <a:uFill>
                  <a:solidFill>
                    <a:srgbClr val="ffffff"/>
                  </a:solidFill>
                </a:uFill>
                <a:latin typeface="Arial"/>
              </a:rPr>
              <a:t>5 à 300 €/T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industriels ont souvent tendance à contractualiser leurs approvisionnements: cela sécurise leur système tout en garantissant à l’agriculteur un débouché certain</a:t>
            </a:r>
            <a:endParaRPr lang="fr-FR" sz="3200" spc="-1" strike="noStrike">
              <a:solidFill>
                <a:srgbClr val="000000"/>
              </a:solidFill>
              <a:uFill>
                <a:solidFill>
                  <a:srgbClr val="ffffff"/>
                </a:solidFill>
              </a:uFill>
              <a:latin typeface="Calibri"/>
            </a:endParaRPr>
          </a:p>
        </p:txBody>
      </p:sp>
    </p:spTree>
  </p:cSld>
  <p:timing>
    <p:tnLst>
      <p:par>
        <p:cTn id="41" dur="indefinite" restart="never" nodeType="tmRoot">
          <p:childTnLst>
            <p:seq>
              <p:cTn id="42"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7" name="TextShape 1"/>
          <p:cNvSpPr txBox="1"/>
          <p:nvPr/>
        </p:nvSpPr>
        <p:spPr>
          <a:xfrm>
            <a:off x="467640" y="404640"/>
            <a:ext cx="8229240" cy="452556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a:t>
            </a:r>
            <a:r>
              <a:rPr b="1" lang="fr-FR" sz="1800" spc="-1" strike="noStrike">
                <a:solidFill>
                  <a:srgbClr val="000000"/>
                </a:solidFill>
                <a:uFill>
                  <a:solidFill>
                    <a:srgbClr val="ffffff"/>
                  </a:solidFill>
                </a:uFill>
                <a:latin typeface="Arial"/>
              </a:rPr>
              <a:t>Betterave Sucrière </a:t>
            </a: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370 000 Ha</a:t>
            </a:r>
            <a:r>
              <a:rPr lang="fr-FR" sz="1800" spc="-1" strike="noStrike">
                <a:solidFill>
                  <a:srgbClr val="000000"/>
                </a:solidFill>
                <a:uFill>
                  <a:solidFill>
                    <a:srgbClr val="ffffff"/>
                  </a:solidFill>
                </a:uFill>
                <a:latin typeface="Arial"/>
              </a:rPr>
              <a:t>, 34 Millions de T) est soumise à quota jusqu’en 2017 et sera contractualisée par la suite. Elle constitue un revenu sûr et quasi-constant pour </a:t>
            </a:r>
            <a:r>
              <a:rPr b="1" lang="fr-FR" sz="1800" spc="-1" strike="noStrike">
                <a:solidFill>
                  <a:srgbClr val="000000"/>
                </a:solidFill>
                <a:uFill>
                  <a:solidFill>
                    <a:srgbClr val="ffffff"/>
                  </a:solidFill>
                </a:uFill>
                <a:latin typeface="Arial"/>
              </a:rPr>
              <a:t>26 000 agriculteurs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a:t>
            </a:r>
            <a:r>
              <a:rPr b="1" lang="fr-FR" sz="1800" spc="-1" strike="noStrike">
                <a:solidFill>
                  <a:srgbClr val="000000"/>
                </a:solidFill>
                <a:uFill>
                  <a:solidFill>
                    <a:srgbClr val="ffffff"/>
                  </a:solidFill>
                </a:uFill>
                <a:latin typeface="Arial"/>
              </a:rPr>
              <a:t>Pomme de Terre féculière </a:t>
            </a: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1 Million de tonnes</a:t>
            </a:r>
            <a:r>
              <a:rPr lang="fr-FR" sz="1800" spc="-1" strike="noStrike">
                <a:solidFill>
                  <a:srgbClr val="000000"/>
                </a:solidFill>
                <a:uFill>
                  <a:solidFill>
                    <a:srgbClr val="ffffff"/>
                  </a:solidFill>
                </a:uFill>
                <a:latin typeface="Arial"/>
              </a:rPr>
              <a:t>, représentant 1 pomme de terre sur 5 en France) se produit en général sur la base de contrats triennaux. Le prix de vente est fixé par avance aux alentours de </a:t>
            </a:r>
            <a:r>
              <a:rPr b="1" lang="fr-FR" sz="1800" spc="-1" strike="noStrike">
                <a:solidFill>
                  <a:srgbClr val="000000"/>
                </a:solidFill>
                <a:uFill>
                  <a:solidFill>
                    <a:srgbClr val="ffffff"/>
                  </a:solidFill>
                </a:uFill>
                <a:latin typeface="Arial"/>
              </a:rPr>
              <a:t>45€/T</a:t>
            </a:r>
            <a:r>
              <a:rPr lang="fr-FR" sz="1800" spc="-1" strike="noStrike">
                <a:solidFill>
                  <a:srgbClr val="000000"/>
                </a:solidFill>
                <a:uFill>
                  <a:solidFill>
                    <a:srgbClr val="ffffff"/>
                  </a:solidFill>
                </a:uFill>
                <a:latin typeface="Arial"/>
              </a:rPr>
              <a:t> hors primes. C’est un revenu </a:t>
            </a:r>
            <a:r>
              <a:rPr b="1" lang="fr-FR" sz="1800" spc="-1" strike="noStrike">
                <a:solidFill>
                  <a:srgbClr val="000000"/>
                </a:solidFill>
                <a:uFill>
                  <a:solidFill>
                    <a:srgbClr val="ffffff"/>
                  </a:solidFill>
                </a:uFill>
                <a:latin typeface="Arial"/>
              </a:rPr>
              <a:t>moyen mais sûr</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a:t>
            </a:r>
            <a:r>
              <a:rPr b="1" lang="fr-FR" sz="1800" spc="-1" strike="noStrike">
                <a:solidFill>
                  <a:srgbClr val="000000"/>
                </a:solidFill>
                <a:uFill>
                  <a:solidFill>
                    <a:srgbClr val="ffffff"/>
                  </a:solidFill>
                </a:uFill>
                <a:latin typeface="Arial"/>
              </a:rPr>
              <a:t>Marchés à Terme </a:t>
            </a:r>
            <a:r>
              <a:rPr lang="fr-FR" sz="1800" spc="-1" strike="noStrike">
                <a:solidFill>
                  <a:srgbClr val="000000"/>
                </a:solidFill>
                <a:uFill>
                  <a:solidFill>
                    <a:srgbClr val="ffffff"/>
                  </a:solidFill>
                </a:uFill>
                <a:latin typeface="Arial"/>
              </a:rPr>
              <a:t>attirent de plus en plus les agriculteurs. Ils permettent d’assurer un prix égal voire supérieur au prix d’objectif avant même d’avoir semé. Cependant ils demandent une bonne maîtrise technique.</a:t>
            </a:r>
            <a:endParaRPr lang="fr-FR" sz="3200" spc="-1" strike="noStrike">
              <a:solidFill>
                <a:srgbClr val="000000"/>
              </a:solidFill>
              <a:uFill>
                <a:solidFill>
                  <a:srgbClr val="ffffff"/>
                </a:solidFill>
              </a:uFill>
              <a:latin typeface="Calibri"/>
            </a:endParaRPr>
          </a:p>
        </p:txBody>
      </p:sp>
    </p:spTree>
  </p:cSld>
  <p:timing>
    <p:tnLst>
      <p:par>
        <p:cTn id="43" dur="indefinite" restart="never" nodeType="tmRoot">
          <p:childTnLst>
            <p:seq>
              <p:cTn id="44"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8" name="TextShape 1"/>
          <p:cNvSpPr txBox="1"/>
          <p:nvPr/>
        </p:nvSpPr>
        <p:spPr>
          <a:xfrm>
            <a:off x="323640" y="332640"/>
            <a:ext cx="8229240" cy="61923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u="sng">
                <a:solidFill>
                  <a:srgbClr val="000000"/>
                </a:solidFill>
                <a:uFill>
                  <a:solidFill>
                    <a:srgbClr val="ffffff"/>
                  </a:solidFill>
                </a:uFill>
                <a:latin typeface="Arial"/>
              </a:rPr>
              <a:t>B12-  Les opportunités locales: possibilités de commercialisation en circuits courts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vente en circuits courts, qu’elle ait lieu par le biais d’AMAP, en points de vente collectifs ou directement à la ferme, peut revêtir différentes motivations pour le consommateur: acte citoyen, retour au terroir, prix, achat local….</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Dans tous les cas, le client exige une </a:t>
            </a:r>
            <a:r>
              <a:rPr b="1" lang="fr-FR" sz="1800" spc="-1" strike="noStrike">
                <a:solidFill>
                  <a:srgbClr val="000000"/>
                </a:solidFill>
                <a:uFill>
                  <a:solidFill>
                    <a:srgbClr val="ffffff"/>
                  </a:solidFill>
                </a:uFill>
                <a:latin typeface="Arial"/>
              </a:rPr>
              <a:t>diversité de produits </a:t>
            </a:r>
            <a:r>
              <a:rPr lang="fr-FR" sz="1800" spc="-1" strike="noStrike">
                <a:solidFill>
                  <a:srgbClr val="000000"/>
                </a:solidFill>
                <a:uFill>
                  <a:solidFill>
                    <a:srgbClr val="ffffff"/>
                  </a:solidFill>
                </a:uFill>
                <a:latin typeface="Arial"/>
              </a:rPr>
              <a:t>ainsi qu’une </a:t>
            </a:r>
            <a:r>
              <a:rPr b="1" lang="fr-FR" sz="1800" spc="-1" strike="noStrike">
                <a:solidFill>
                  <a:srgbClr val="000000"/>
                </a:solidFill>
                <a:uFill>
                  <a:solidFill>
                    <a:srgbClr val="ffffff"/>
                  </a:solidFill>
                </a:uFill>
                <a:latin typeface="Arial"/>
              </a:rPr>
              <a:t>qualité sanitaire irréprochable</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On trouvera donc chez les producteurs en vente directe un </a:t>
            </a:r>
            <a:r>
              <a:rPr b="1" lang="fr-FR" sz="1800" spc="-1" strike="noStrike">
                <a:solidFill>
                  <a:srgbClr val="000000"/>
                </a:solidFill>
                <a:uFill>
                  <a:solidFill>
                    <a:srgbClr val="ffffff"/>
                  </a:solidFill>
                </a:uFill>
                <a:latin typeface="Arial"/>
              </a:rPr>
              <a:t>assolement beaucoup plus varié </a:t>
            </a:r>
            <a:r>
              <a:rPr lang="fr-FR" sz="1800" spc="-1" strike="noStrike">
                <a:solidFill>
                  <a:srgbClr val="000000"/>
                </a:solidFill>
                <a:uFill>
                  <a:solidFill>
                    <a:srgbClr val="ffffff"/>
                  </a:solidFill>
                </a:uFill>
                <a:latin typeface="Arial"/>
              </a:rPr>
              <a:t>ainsi que des </a:t>
            </a:r>
            <a:r>
              <a:rPr b="1" lang="fr-FR" sz="1800" spc="-1" strike="noStrike">
                <a:solidFill>
                  <a:srgbClr val="000000"/>
                </a:solidFill>
                <a:uFill>
                  <a:solidFill>
                    <a:srgbClr val="ffffff"/>
                  </a:solidFill>
                </a:uFill>
                <a:latin typeface="Arial"/>
              </a:rPr>
              <a:t>espèces et variétés plus rustiques </a:t>
            </a:r>
            <a:r>
              <a:rPr lang="fr-FR" sz="1800" spc="-1" strike="noStrike">
                <a:solidFill>
                  <a:srgbClr val="000000"/>
                </a:solidFill>
                <a:uFill>
                  <a:solidFill>
                    <a:srgbClr val="ffffff"/>
                  </a:solidFill>
                </a:uFill>
                <a:latin typeface="Arial"/>
              </a:rPr>
              <a:t>permettant d’ailleurs une charge phytosanitaire moindre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16 % des exploitations agricoles </a:t>
            </a:r>
            <a:r>
              <a:rPr lang="fr-FR" sz="1800" spc="-1" strike="noStrike">
                <a:solidFill>
                  <a:srgbClr val="000000"/>
                </a:solidFill>
                <a:uFill>
                  <a:solidFill>
                    <a:srgbClr val="ffffff"/>
                  </a:solidFill>
                </a:uFill>
                <a:latin typeface="Arial"/>
              </a:rPr>
              <a:t>vendent tout ou partie de leur production en circuit court</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38% des producteurs de fruits, 59 % des producteurs de légumes, 25 % des aviculteurs écoulent une partie de leur production en vente directe (AGRESTE 2010)</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45" dur="indefinite" restart="never" nodeType="tmRoot">
          <p:childTnLst>
            <p:seq>
              <p:cTn id="46"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59" name="Picture 2" descr=""/>
          <p:cNvPicPr/>
          <p:nvPr/>
        </p:nvPicPr>
        <p:blipFill>
          <a:blip r:embed="rId1"/>
          <a:stretch/>
        </p:blipFill>
        <p:spPr>
          <a:xfrm>
            <a:off x="1071360" y="1275840"/>
            <a:ext cx="3071520" cy="3504240"/>
          </a:xfrm>
          <a:prstGeom prst="rect">
            <a:avLst/>
          </a:prstGeom>
          <a:ln>
            <a:noFill/>
          </a:ln>
        </p:spPr>
      </p:pic>
      <p:pic>
        <p:nvPicPr>
          <p:cNvPr id="160" name="Picture 3" descr=""/>
          <p:cNvPicPr/>
          <p:nvPr/>
        </p:nvPicPr>
        <p:blipFill>
          <a:blip r:embed="rId2"/>
          <a:stretch/>
        </p:blipFill>
        <p:spPr>
          <a:xfrm>
            <a:off x="4500720" y="1071720"/>
            <a:ext cx="3071520" cy="3537360"/>
          </a:xfrm>
          <a:prstGeom prst="rect">
            <a:avLst/>
          </a:prstGeom>
          <a:ln>
            <a:noFill/>
          </a:ln>
        </p:spPr>
      </p:pic>
      <p:sp>
        <p:nvSpPr>
          <p:cNvPr id="161" name="CustomShape 1"/>
          <p:cNvSpPr/>
          <p:nvPr/>
        </p:nvSpPr>
        <p:spPr>
          <a:xfrm>
            <a:off x="785880" y="4929120"/>
            <a:ext cx="7572240" cy="118764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Arial"/>
              </a:rPr>
              <a:t>Ces 2 cartes présentant la production et la transformation du lait en France se superposent parfaitement. Dans les régions à forte densité laitière, on trouvera donc une majorité de cultures à destination des vaches: Maïs, prairie, etc… (Source: CNIEL, 2011)</a:t>
            </a:r>
            <a:endParaRPr lang="fr-FR" sz="1800" spc="-1" strike="noStrike">
              <a:solidFill>
                <a:srgbClr val="000000"/>
              </a:solidFill>
              <a:uFill>
                <a:solidFill>
                  <a:srgbClr val="ffffff"/>
                </a:solidFill>
              </a:uFill>
              <a:latin typeface="Arial"/>
            </a:endParaRPr>
          </a:p>
        </p:txBody>
      </p:sp>
      <p:sp>
        <p:nvSpPr>
          <p:cNvPr id="162" name="CustomShape 2"/>
          <p:cNvSpPr/>
          <p:nvPr/>
        </p:nvSpPr>
        <p:spPr>
          <a:xfrm>
            <a:off x="323640" y="188640"/>
            <a:ext cx="8034480" cy="1187640"/>
          </a:xfrm>
          <a:prstGeom prst="rect">
            <a:avLst/>
          </a:prstGeom>
          <a:noFill/>
          <a:ln>
            <a:noFill/>
          </a:ln>
        </p:spPr>
        <p:style>
          <a:lnRef idx="0"/>
          <a:fillRef idx="0"/>
          <a:effectRef idx="0"/>
          <a:fontRef idx="minor"/>
        </p:style>
        <p:txBody>
          <a:bodyPr lIns="90000" rIns="90000" tIns="45000" bIns="45000"/>
          <a:p>
            <a:pPr>
              <a:lnSpc>
                <a:spcPct val="100000"/>
              </a:lnSpc>
            </a:pPr>
            <a:r>
              <a:rPr b="1" lang="fr-FR" sz="1800" spc="-1" strike="noStrike">
                <a:solidFill>
                  <a:srgbClr val="000000"/>
                </a:solidFill>
                <a:uFill>
                  <a:solidFill>
                    <a:srgbClr val="ffffff"/>
                  </a:solidFill>
                </a:uFill>
                <a:latin typeface="Calibri"/>
              </a:rPr>
              <a:t>B13 –Relations entre systèmes de productions animaux et les systèmes de cultures</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r>
              <a:rPr lang="fr-FR" sz="1800" spc="-1" strike="noStrike">
                <a:solidFill>
                  <a:srgbClr val="000000"/>
                </a:solidFill>
                <a:uFill>
                  <a:solidFill>
                    <a:srgbClr val="ffffff"/>
                  </a:solidFill>
                </a:uFill>
                <a:latin typeface="Calibri"/>
              </a:rPr>
              <a:t>Les débouchés pour les systèmes de productions animaux peuvent impacter les systèmes de cultures</a:t>
            </a:r>
            <a:endParaRPr lang="fr-FR" sz="1800" spc="-1" strike="noStrike">
              <a:solidFill>
                <a:srgbClr val="000000"/>
              </a:solidFill>
              <a:uFill>
                <a:solidFill>
                  <a:srgbClr val="ffffff"/>
                </a:solidFill>
              </a:uFill>
              <a:latin typeface="Arial"/>
            </a:endParaRPr>
          </a:p>
        </p:txBody>
      </p:sp>
    </p:spTree>
  </p:cSld>
  <p:timing>
    <p:tnLst>
      <p:par>
        <p:cTn id="47" dur="indefinite" restart="never" nodeType="tmRoot">
          <p:childTnLst>
            <p:seq>
              <p:cTn id="48"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63" name="Picture 2" descr=""/>
          <p:cNvPicPr/>
          <p:nvPr/>
        </p:nvPicPr>
        <p:blipFill>
          <a:blip r:embed="rId1"/>
          <a:stretch/>
        </p:blipFill>
        <p:spPr>
          <a:xfrm>
            <a:off x="928800" y="1214280"/>
            <a:ext cx="6197760" cy="4285800"/>
          </a:xfrm>
          <a:prstGeom prst="rect">
            <a:avLst/>
          </a:prstGeom>
          <a:ln>
            <a:noFill/>
          </a:ln>
        </p:spPr>
      </p:pic>
      <p:sp>
        <p:nvSpPr>
          <p:cNvPr id="164" name="CustomShape 1"/>
          <p:cNvSpPr/>
          <p:nvPr/>
        </p:nvSpPr>
        <p:spPr>
          <a:xfrm>
            <a:off x="928800" y="5715000"/>
            <a:ext cx="7143480" cy="91332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Arial"/>
              </a:rPr>
              <a:t>La Bretagne est réputée pour sa production de légumes, de porcs et de lait.  L’implantation des IAA explique cette spécialisation (Source: INSEE, 2009)</a:t>
            </a:r>
            <a:endParaRPr lang="fr-FR" sz="1800" spc="-1" strike="noStrike">
              <a:solidFill>
                <a:srgbClr val="000000"/>
              </a:solidFill>
              <a:uFill>
                <a:solidFill>
                  <a:srgbClr val="ffffff"/>
                </a:solidFill>
              </a:uFill>
              <a:latin typeface="Arial"/>
            </a:endParaRPr>
          </a:p>
        </p:txBody>
      </p:sp>
    </p:spTree>
  </p:cSld>
  <p:timing>
    <p:tnLst>
      <p:par>
        <p:cTn id="49" dur="indefinite" restart="never" nodeType="tmRoot">
          <p:childTnLst>
            <p:seq>
              <p:cTn id="50"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5" name="TextShape 1"/>
          <p:cNvSpPr txBox="1"/>
          <p:nvPr/>
        </p:nvSpPr>
        <p:spPr>
          <a:xfrm>
            <a:off x="323640" y="260640"/>
            <a:ext cx="8229240" cy="45255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900" spc="-1" strike="noStrike" u="sng">
                <a:solidFill>
                  <a:srgbClr val="000000"/>
                </a:solidFill>
                <a:uFill>
                  <a:solidFill>
                    <a:srgbClr val="ffffff"/>
                  </a:solidFill>
                </a:uFill>
                <a:latin typeface="Arial"/>
              </a:rPr>
              <a:t>B2 – Niveau et stabilité de la marge de la culture</a:t>
            </a:r>
            <a:endParaRPr lang="fr-FR" sz="3200" spc="-1" strike="noStrike">
              <a:solidFill>
                <a:srgbClr val="000000"/>
              </a:solidFill>
              <a:uFill>
                <a:solidFill>
                  <a:srgbClr val="ffffff"/>
                </a:solidFill>
              </a:uFill>
              <a:latin typeface="Calibri"/>
            </a:endParaRPr>
          </a:p>
          <a:p>
            <a:pPr>
              <a:lnSpc>
                <a:spcPct val="100000"/>
              </a:lnSpc>
            </a:pPr>
            <a:r>
              <a:rPr b="1" lang="fr-FR" sz="1900" spc="-1" strike="noStrike">
                <a:solidFill>
                  <a:srgbClr val="000000"/>
                </a:solidFill>
                <a:uFill>
                  <a:solidFill>
                    <a:srgbClr val="ffffff"/>
                  </a:solidFill>
                </a:uFill>
                <a:latin typeface="Arial"/>
              </a:rPr>
              <a:t>B22 - Le prix de vente des récoltes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Certaines cultures présentent des cours </a:t>
            </a:r>
            <a:r>
              <a:rPr b="1" lang="fr-FR" sz="1800" spc="-1" strike="noStrike">
                <a:solidFill>
                  <a:srgbClr val="ff0000"/>
                </a:solidFill>
                <a:uFill>
                  <a:solidFill>
                    <a:srgbClr val="ffffff"/>
                  </a:solidFill>
                </a:uFill>
                <a:latin typeface="Arial"/>
              </a:rPr>
              <a:t>particulièrement volatiles</a:t>
            </a:r>
            <a:r>
              <a:rPr lang="fr-FR" sz="1800" spc="-1" strike="noStrike">
                <a:solidFill>
                  <a:srgbClr val="000000"/>
                </a:solidFill>
                <a:uFill>
                  <a:solidFill>
                    <a:srgbClr val="ffffff"/>
                  </a:solidFill>
                </a:uFill>
                <a:latin typeface="Arial"/>
              </a:rPr>
              <a:t>. C’est le cas notamment des </a:t>
            </a:r>
            <a:r>
              <a:rPr b="1" lang="fr-FR" sz="1800" spc="-1" strike="noStrike">
                <a:solidFill>
                  <a:srgbClr val="ff0000"/>
                </a:solidFill>
                <a:uFill>
                  <a:solidFill>
                    <a:srgbClr val="ffffff"/>
                  </a:solidFill>
                </a:uFill>
                <a:latin typeface="Arial"/>
              </a:rPr>
              <a:t>fruits et légumes</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D’autres cultures, comme les </a:t>
            </a:r>
            <a:r>
              <a:rPr b="1" lang="fr-FR" sz="1800" spc="-1" strike="noStrike">
                <a:solidFill>
                  <a:srgbClr val="ff0000"/>
                </a:solidFill>
                <a:uFill>
                  <a:solidFill>
                    <a:srgbClr val="ffffff"/>
                  </a:solidFill>
                </a:uFill>
                <a:latin typeface="Arial"/>
              </a:rPr>
              <a:t>céréales</a:t>
            </a:r>
            <a:r>
              <a:rPr lang="fr-FR" sz="1800" spc="-1" strike="noStrike">
                <a:solidFill>
                  <a:srgbClr val="000000"/>
                </a:solidFill>
                <a:uFill>
                  <a:solidFill>
                    <a:srgbClr val="ffffff"/>
                  </a:solidFill>
                </a:uFill>
                <a:latin typeface="Arial"/>
              </a:rPr>
              <a:t> et les </a:t>
            </a:r>
            <a:r>
              <a:rPr b="1" lang="fr-FR" sz="1800" spc="-1" strike="noStrike">
                <a:solidFill>
                  <a:srgbClr val="ff0000"/>
                </a:solidFill>
                <a:uFill>
                  <a:solidFill>
                    <a:srgbClr val="ffffff"/>
                  </a:solidFill>
                </a:uFill>
                <a:latin typeface="Arial"/>
              </a:rPr>
              <a:t>oléagineux</a:t>
            </a:r>
            <a:r>
              <a:rPr lang="fr-FR" sz="1800" spc="-1" strike="noStrike">
                <a:solidFill>
                  <a:srgbClr val="000000"/>
                </a:solidFill>
                <a:uFill>
                  <a:solidFill>
                    <a:srgbClr val="ffffff"/>
                  </a:solidFill>
                </a:uFill>
                <a:latin typeface="Arial"/>
              </a:rPr>
              <a:t>, sont </a:t>
            </a:r>
            <a:r>
              <a:rPr b="1" lang="fr-FR" sz="1800" spc="-1" strike="noStrike">
                <a:solidFill>
                  <a:srgbClr val="ff0000"/>
                </a:solidFill>
                <a:uFill>
                  <a:solidFill>
                    <a:srgbClr val="ffffff"/>
                  </a:solidFill>
                </a:uFill>
                <a:latin typeface="Arial"/>
              </a:rPr>
              <a:t>directement indexés sur des contextes mondiaux </a:t>
            </a:r>
            <a:r>
              <a:rPr lang="fr-FR" sz="1800" spc="-1" strike="noStrike">
                <a:solidFill>
                  <a:srgbClr val="000000"/>
                </a:solidFill>
                <a:uFill>
                  <a:solidFill>
                    <a:srgbClr val="ffffff"/>
                  </a:solidFill>
                </a:uFill>
                <a:latin typeface="Arial"/>
              </a:rPr>
              <a:t>(cours des cultures concurrentes, du pétrole, politiques de nos concurrents…). Les tendances, qu’elles soient haussières ou baissières, permettent des ajustements a posteriori: </a:t>
            </a:r>
            <a:r>
              <a:rPr b="1" lang="fr-FR" sz="1800" spc="-1" strike="noStrike">
                <a:solidFill>
                  <a:srgbClr val="000000"/>
                </a:solidFill>
                <a:uFill>
                  <a:solidFill>
                    <a:srgbClr val="ffffff"/>
                  </a:solidFill>
                </a:uFill>
                <a:latin typeface="Arial"/>
              </a:rPr>
              <a:t>elles expliquent les variations de surfaces d’une année sur l’autre.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Ainsi, le cours du poireau s’est effondré en 2014 et 2015 en raison de l’absence d’hivers froids. Le cours du Colza est directement influencé par l’offre en soja américain: si le soja monte, le colza vient le remplacer dans l’alimentation des animaux donc son cours monte également.</a:t>
            </a:r>
            <a:endParaRPr lang="fr-FR" sz="3200" spc="-1" strike="noStrike">
              <a:solidFill>
                <a:srgbClr val="000000"/>
              </a:solidFill>
              <a:uFill>
                <a:solidFill>
                  <a:srgbClr val="ffffff"/>
                </a:solidFill>
              </a:uFill>
              <a:latin typeface="Calibri"/>
            </a:endParaRPr>
          </a:p>
        </p:txBody>
      </p:sp>
    </p:spTree>
  </p:cSld>
  <p:timing>
    <p:tnLst>
      <p:par>
        <p:cTn id="51" dur="indefinite" restart="never" nodeType="tmRoot">
          <p:childTnLst>
            <p:seq>
              <p:cTn id="52"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66" name="Picture 2" descr=""/>
          <p:cNvPicPr/>
          <p:nvPr/>
        </p:nvPicPr>
        <p:blipFill>
          <a:blip r:embed="rId1"/>
          <a:stretch/>
        </p:blipFill>
        <p:spPr>
          <a:xfrm>
            <a:off x="500040" y="1637640"/>
            <a:ext cx="3566880" cy="2268000"/>
          </a:xfrm>
          <a:prstGeom prst="rect">
            <a:avLst/>
          </a:prstGeom>
          <a:ln>
            <a:noFill/>
          </a:ln>
        </p:spPr>
      </p:pic>
      <p:sp>
        <p:nvSpPr>
          <p:cNvPr id="167" name="CustomShape 1"/>
          <p:cNvSpPr/>
          <p:nvPr/>
        </p:nvSpPr>
        <p:spPr>
          <a:xfrm>
            <a:off x="424080" y="3894840"/>
            <a:ext cx="3428640" cy="242640"/>
          </a:xfrm>
          <a:prstGeom prst="rect">
            <a:avLst/>
          </a:prstGeom>
          <a:noFill/>
          <a:ln>
            <a:noFill/>
          </a:ln>
        </p:spPr>
        <p:style>
          <a:lnRef idx="0"/>
          <a:fillRef idx="0"/>
          <a:effectRef idx="0"/>
          <a:fontRef idx="minor"/>
        </p:style>
        <p:txBody>
          <a:bodyPr lIns="90000" rIns="90000" tIns="45000" bIns="45000"/>
          <a:p>
            <a:pPr>
              <a:lnSpc>
                <a:spcPct val="100000"/>
              </a:lnSpc>
            </a:pPr>
            <a:r>
              <a:rPr lang="fr-FR" sz="1000" spc="-1" strike="noStrike">
                <a:solidFill>
                  <a:srgbClr val="000000"/>
                </a:solidFill>
                <a:uFill>
                  <a:solidFill>
                    <a:srgbClr val="ffffff"/>
                  </a:solidFill>
                </a:uFill>
                <a:latin typeface="Arial"/>
              </a:rPr>
              <a:t>Evolution des cours du blé. Source: INSEE</a:t>
            </a:r>
            <a:endParaRPr lang="fr-FR" sz="1800" spc="-1" strike="noStrike">
              <a:solidFill>
                <a:srgbClr val="000000"/>
              </a:solidFill>
              <a:uFill>
                <a:solidFill>
                  <a:srgbClr val="ffffff"/>
                </a:solidFill>
              </a:uFill>
              <a:latin typeface="Arial"/>
            </a:endParaRPr>
          </a:p>
        </p:txBody>
      </p:sp>
      <p:pic>
        <p:nvPicPr>
          <p:cNvPr id="168" name="Picture 3" descr=""/>
          <p:cNvPicPr/>
          <p:nvPr/>
        </p:nvPicPr>
        <p:blipFill>
          <a:blip r:embed="rId2"/>
          <a:stretch/>
        </p:blipFill>
        <p:spPr>
          <a:xfrm>
            <a:off x="500040" y="4357800"/>
            <a:ext cx="3714480" cy="2028600"/>
          </a:xfrm>
          <a:prstGeom prst="rect">
            <a:avLst/>
          </a:prstGeom>
          <a:ln>
            <a:noFill/>
          </a:ln>
        </p:spPr>
      </p:pic>
      <p:sp>
        <p:nvSpPr>
          <p:cNvPr id="169" name="CustomShape 2"/>
          <p:cNvSpPr/>
          <p:nvPr/>
        </p:nvSpPr>
        <p:spPr>
          <a:xfrm>
            <a:off x="571320" y="6429240"/>
            <a:ext cx="3642840" cy="257760"/>
          </a:xfrm>
          <a:prstGeom prst="rect">
            <a:avLst/>
          </a:prstGeom>
          <a:noFill/>
          <a:ln>
            <a:noFill/>
          </a:ln>
        </p:spPr>
        <p:style>
          <a:lnRef idx="0"/>
          <a:fillRef idx="0"/>
          <a:effectRef idx="0"/>
          <a:fontRef idx="minor"/>
        </p:style>
        <p:txBody>
          <a:bodyPr lIns="90000" rIns="90000" tIns="45000" bIns="45000"/>
          <a:p>
            <a:pPr>
              <a:lnSpc>
                <a:spcPct val="100000"/>
              </a:lnSpc>
            </a:pPr>
            <a:r>
              <a:rPr lang="fr-FR" sz="1100" spc="-1" strike="noStrike">
                <a:solidFill>
                  <a:srgbClr val="000000"/>
                </a:solidFill>
                <a:uFill>
                  <a:solidFill>
                    <a:srgbClr val="ffffff"/>
                  </a:solidFill>
                </a:uFill>
                <a:latin typeface="Arial"/>
              </a:rPr>
              <a:t>Evolution du cours du Tournesol – Source: Terresinovia</a:t>
            </a:r>
            <a:endParaRPr lang="fr-FR" sz="1800" spc="-1" strike="noStrike">
              <a:solidFill>
                <a:srgbClr val="000000"/>
              </a:solidFill>
              <a:uFill>
                <a:solidFill>
                  <a:srgbClr val="ffffff"/>
                </a:solidFill>
              </a:uFill>
              <a:latin typeface="Arial"/>
            </a:endParaRPr>
          </a:p>
        </p:txBody>
      </p:sp>
      <p:sp>
        <p:nvSpPr>
          <p:cNvPr id="170" name="CustomShape 3"/>
          <p:cNvSpPr/>
          <p:nvPr/>
        </p:nvSpPr>
        <p:spPr>
          <a:xfrm>
            <a:off x="4143240" y="1500120"/>
            <a:ext cx="4714560" cy="146196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La tendance haussière des cours encouragera les agriculteurs à augmenter leur surface emblavée.</a:t>
            </a:r>
            <a:endParaRPr lang="fr-FR" sz="1800" spc="-1" strike="noStrike">
              <a:solidFill>
                <a:srgbClr val="000000"/>
              </a:solidFill>
              <a:uFill>
                <a:solidFill>
                  <a:srgbClr val="ffffff"/>
                </a:solidFill>
              </a:uFill>
              <a:latin typeface="Arial"/>
            </a:endParaRPr>
          </a:p>
          <a:p>
            <a:pPr>
              <a:lnSpc>
                <a:spcPct val="100000"/>
              </a:lnSpc>
            </a:pPr>
            <a:r>
              <a:rPr lang="fr-FR" sz="1800" spc="-1" strike="noStrike">
                <a:solidFill>
                  <a:srgbClr val="000000"/>
                </a:solidFill>
                <a:uFill>
                  <a:solidFill>
                    <a:srgbClr val="ffffff"/>
                  </a:solidFill>
                </a:uFill>
                <a:latin typeface="Calibri"/>
              </a:rPr>
              <a:t>Ainsi, les </a:t>
            </a:r>
            <a:r>
              <a:rPr b="1" lang="fr-FR" sz="1800" spc="-1" strike="noStrike">
                <a:solidFill>
                  <a:srgbClr val="000000"/>
                </a:solidFill>
                <a:uFill>
                  <a:solidFill>
                    <a:srgbClr val="ffffff"/>
                  </a:solidFill>
                </a:uFill>
                <a:latin typeface="Calibri"/>
              </a:rPr>
              <a:t>surfaces en Colza </a:t>
            </a:r>
            <a:r>
              <a:rPr lang="fr-FR" sz="1800" spc="-1" strike="noStrike">
                <a:solidFill>
                  <a:srgbClr val="000000"/>
                </a:solidFill>
                <a:uFill>
                  <a:solidFill>
                    <a:srgbClr val="ffffff"/>
                  </a:solidFill>
                </a:uFill>
                <a:latin typeface="Calibri"/>
              </a:rPr>
              <a:t>d’hiver ont </a:t>
            </a:r>
            <a:r>
              <a:rPr b="1" lang="fr-FR" sz="1800" spc="-1" strike="noStrike">
                <a:solidFill>
                  <a:srgbClr val="000000"/>
                </a:solidFill>
                <a:uFill>
                  <a:solidFill>
                    <a:srgbClr val="ffffff"/>
                  </a:solidFill>
                </a:uFill>
                <a:latin typeface="Calibri"/>
              </a:rPr>
              <a:t>augmenté de 60% </a:t>
            </a:r>
            <a:r>
              <a:rPr lang="fr-FR" sz="1800" spc="-1" strike="noStrike">
                <a:solidFill>
                  <a:srgbClr val="000000"/>
                </a:solidFill>
                <a:uFill>
                  <a:solidFill>
                    <a:srgbClr val="ffffff"/>
                  </a:solidFill>
                </a:uFill>
                <a:latin typeface="Calibri"/>
              </a:rPr>
              <a:t>ces quinze dernières années.</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pic>
        <p:nvPicPr>
          <p:cNvPr id="171" name="Picture 4" descr=""/>
          <p:cNvPicPr/>
          <p:nvPr/>
        </p:nvPicPr>
        <p:blipFill>
          <a:blip r:embed="rId3"/>
          <a:stretch/>
        </p:blipFill>
        <p:spPr>
          <a:xfrm>
            <a:off x="4500720" y="4429080"/>
            <a:ext cx="3714480" cy="1980720"/>
          </a:xfrm>
          <a:prstGeom prst="rect">
            <a:avLst/>
          </a:prstGeom>
          <a:ln>
            <a:noFill/>
          </a:ln>
        </p:spPr>
      </p:pic>
      <p:sp>
        <p:nvSpPr>
          <p:cNvPr id="172" name="CustomShape 4"/>
          <p:cNvSpPr/>
          <p:nvPr/>
        </p:nvSpPr>
        <p:spPr>
          <a:xfrm>
            <a:off x="4643280" y="6429240"/>
            <a:ext cx="4071600" cy="257760"/>
          </a:xfrm>
          <a:prstGeom prst="rect">
            <a:avLst/>
          </a:prstGeom>
          <a:noFill/>
          <a:ln>
            <a:noFill/>
          </a:ln>
        </p:spPr>
        <p:style>
          <a:lnRef idx="0"/>
          <a:fillRef idx="0"/>
          <a:effectRef idx="0"/>
          <a:fontRef idx="minor"/>
        </p:style>
        <p:txBody>
          <a:bodyPr lIns="90000" rIns="90000" tIns="45000" bIns="45000"/>
          <a:p>
            <a:pPr>
              <a:lnSpc>
                <a:spcPct val="100000"/>
              </a:lnSpc>
            </a:pPr>
            <a:r>
              <a:rPr lang="fr-FR" sz="1100" spc="-1" strike="noStrike">
                <a:solidFill>
                  <a:srgbClr val="000000"/>
                </a:solidFill>
                <a:uFill>
                  <a:solidFill>
                    <a:srgbClr val="ffffff"/>
                  </a:solidFill>
                </a:uFill>
                <a:latin typeface="Arial"/>
              </a:rPr>
              <a:t>Evolution du cours du Colza – Source: Terresinovia</a:t>
            </a:r>
            <a:endParaRPr lang="fr-FR" sz="1800" spc="-1" strike="noStrike">
              <a:solidFill>
                <a:srgbClr val="000000"/>
              </a:solidFill>
              <a:uFill>
                <a:solidFill>
                  <a:srgbClr val="ffffff"/>
                </a:solidFill>
              </a:uFill>
              <a:latin typeface="Arial"/>
            </a:endParaRPr>
          </a:p>
        </p:txBody>
      </p:sp>
      <p:sp>
        <p:nvSpPr>
          <p:cNvPr id="173" name="CustomShape 5"/>
          <p:cNvSpPr/>
          <p:nvPr/>
        </p:nvSpPr>
        <p:spPr>
          <a:xfrm>
            <a:off x="899640" y="692640"/>
            <a:ext cx="5688360" cy="364680"/>
          </a:xfrm>
          <a:prstGeom prst="rect">
            <a:avLst/>
          </a:prstGeom>
          <a:noFill/>
          <a:ln>
            <a:noFill/>
          </a:ln>
        </p:spPr>
        <p:style>
          <a:lnRef idx="0"/>
          <a:fillRef idx="0"/>
          <a:effectRef idx="0"/>
          <a:fontRef idx="minor"/>
        </p:style>
        <p:txBody>
          <a:bodyPr lIns="90000" rIns="90000" tIns="45000" bIns="45000"/>
          <a:p>
            <a:pPr>
              <a:lnSpc>
                <a:spcPct val="100000"/>
              </a:lnSpc>
            </a:pPr>
            <a:r>
              <a:rPr b="1" lang="fr-FR" sz="1800" spc="-1" strike="noStrike">
                <a:solidFill>
                  <a:srgbClr val="000000"/>
                </a:solidFill>
                <a:uFill>
                  <a:solidFill>
                    <a:srgbClr val="ffffff"/>
                  </a:solidFill>
                </a:uFill>
                <a:latin typeface="Calibri"/>
              </a:rPr>
              <a:t>Exemple du colza :</a:t>
            </a:r>
            <a:endParaRPr lang="fr-FR" sz="1800" spc="-1" strike="noStrike">
              <a:solidFill>
                <a:srgbClr val="000000"/>
              </a:solidFill>
              <a:uFill>
                <a:solidFill>
                  <a:srgbClr val="ffffff"/>
                </a:solidFill>
              </a:uFill>
              <a:latin typeface="Arial"/>
            </a:endParaRPr>
          </a:p>
        </p:txBody>
      </p:sp>
    </p:spTree>
  </p:cSld>
  <p:timing>
    <p:tnLst>
      <p:par>
        <p:cTn id="53" dur="indefinite" restart="never" nodeType="tmRoot">
          <p:childTnLst>
            <p:seq>
              <p:cTn id="54"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4" name="TextShape 1"/>
          <p:cNvSpPr txBox="1"/>
          <p:nvPr/>
        </p:nvSpPr>
        <p:spPr>
          <a:xfrm>
            <a:off x="323640" y="404640"/>
            <a:ext cx="8229240" cy="452556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B22 – Les incitations financières et leurs effets sur les assolements</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PAC a de tous temps eu des effets sur les assolements: en primant plus ou moins une culture on encourage sa mise en place. Ce fut le cas par exemple pour le Maïs fourrage ou les Protéagineux.</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r>
              <a:rPr lang="fr-FR" sz="1800" spc="-1" strike="noStrike" u="sng">
                <a:solidFill>
                  <a:srgbClr val="000000"/>
                </a:solidFill>
                <a:uFill>
                  <a:solidFill>
                    <a:srgbClr val="ffffff"/>
                  </a:solidFill>
                </a:uFill>
                <a:latin typeface="Arial"/>
              </a:rPr>
              <a:t>L’exemple du dispositif SIE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premier pilier de la PAC 2015/2019 introduit le « verdissement » de la PAC, au travers des SIE (Surface d’Intérêt Ecologique) représente en 2015 un total de 2,2 milliards d’euros, soit une prime verte de </a:t>
            </a:r>
            <a:r>
              <a:rPr b="1" lang="fr-FR" sz="1800" spc="-1" strike="noStrike">
                <a:solidFill>
                  <a:srgbClr val="ff0000"/>
                </a:solidFill>
                <a:uFill>
                  <a:solidFill>
                    <a:srgbClr val="ffffff"/>
                  </a:solidFill>
                </a:uFill>
                <a:latin typeface="Arial"/>
              </a:rPr>
              <a:t>84 €/Ha</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Il se décline au travers de 2 axes:</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Un minimum de 5% des terres arables comptabilisées en SIE</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La diversité de l’assolement</a:t>
            </a:r>
            <a:endParaRPr lang="fr-FR" sz="24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55" dur="indefinite" restart="never" nodeType="tmRoot">
          <p:childTnLst>
            <p:seq>
              <p:cTn id="56"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5" name="TextShape 1"/>
          <p:cNvSpPr txBox="1"/>
          <p:nvPr/>
        </p:nvSpPr>
        <p:spPr>
          <a:xfrm>
            <a:off x="323640" y="116640"/>
            <a:ext cx="8229240" cy="452556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Les Surfaces d’Intérêt Ecologique: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Comptabilisation des SIE: voir plus avant </a:t>
            </a:r>
            <a:r>
              <a:rPr i="1" lang="fr-FR" sz="1800" spc="-1" strike="noStrike">
                <a:solidFill>
                  <a:srgbClr val="558ed5"/>
                </a:solidFill>
                <a:uFill>
                  <a:solidFill>
                    <a:srgbClr val="ffffff"/>
                  </a:solidFill>
                </a:uFill>
                <a:latin typeface="Arial"/>
              </a:rPr>
              <a:t>agriculture.gouv.fr/fiches-explicatives-sur-le-verdissement-de-la-pac</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SIE sont exigibles pour toute exploitation supérieure à 15 Ha, exception faite de quelques cas particuliers en systèmes plutôt herbagers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Chaque élément apportant un intérêt écologique (haie, bosquet, jachère mais aussi cultures d’intérêt environnemental) est comptabilisé après affectation d’un coefficient: </a:t>
            </a:r>
            <a:r>
              <a:rPr lang="fr-FR" sz="18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Jachère: 1 m</a:t>
            </a:r>
            <a:r>
              <a:rPr lang="fr-FR" sz="1600" spc="-1" strike="noStrike" baseline="30000">
                <a:solidFill>
                  <a:srgbClr val="000000"/>
                </a:solidFill>
                <a:uFill>
                  <a:solidFill>
                    <a:srgbClr val="ffffff"/>
                  </a:solidFill>
                </a:uFill>
                <a:latin typeface="Arial"/>
              </a:rPr>
              <a:t>2</a:t>
            </a:r>
            <a:r>
              <a:rPr lang="fr-FR" sz="1600" spc="-1" strike="noStrike">
                <a:solidFill>
                  <a:srgbClr val="000000"/>
                </a:solidFill>
                <a:uFill>
                  <a:solidFill>
                    <a:srgbClr val="ffffff"/>
                  </a:solidFill>
                </a:uFill>
                <a:latin typeface="Arial"/>
              </a:rPr>
              <a:t> = 1 m</a:t>
            </a:r>
            <a:r>
              <a:rPr lang="fr-FR" sz="1600" spc="-1" strike="noStrike" baseline="30000">
                <a:solidFill>
                  <a:srgbClr val="000000"/>
                </a:solidFill>
                <a:uFill>
                  <a:solidFill>
                    <a:srgbClr val="ffffff"/>
                  </a:solidFill>
                </a:uFill>
                <a:latin typeface="Arial"/>
              </a:rPr>
              <a:t>2</a:t>
            </a:r>
            <a:r>
              <a:rPr lang="fr-FR" sz="16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Légumineuses: 1 m</a:t>
            </a:r>
            <a:r>
              <a:rPr lang="fr-FR" sz="1600" spc="-1" strike="noStrike" baseline="30000">
                <a:solidFill>
                  <a:srgbClr val="000000"/>
                </a:solidFill>
                <a:uFill>
                  <a:solidFill>
                    <a:srgbClr val="ffffff"/>
                  </a:solidFill>
                </a:uFill>
                <a:latin typeface="Arial"/>
              </a:rPr>
              <a:t>2</a:t>
            </a:r>
            <a:r>
              <a:rPr lang="fr-FR" sz="1600" spc="-1" strike="noStrike">
                <a:solidFill>
                  <a:srgbClr val="000000"/>
                </a:solidFill>
                <a:uFill>
                  <a:solidFill>
                    <a:srgbClr val="ffffff"/>
                  </a:solidFill>
                </a:uFill>
                <a:latin typeface="Arial"/>
              </a:rPr>
              <a:t> = 0,7 m</a:t>
            </a:r>
            <a:r>
              <a:rPr lang="fr-FR" sz="1600" spc="-1" strike="noStrike" baseline="30000">
                <a:solidFill>
                  <a:srgbClr val="000000"/>
                </a:solidFill>
                <a:uFill>
                  <a:solidFill>
                    <a:srgbClr val="ffffff"/>
                  </a:solidFill>
                </a:uFill>
                <a:latin typeface="Arial"/>
              </a:rPr>
              <a:t>2</a:t>
            </a:r>
            <a:endParaRPr lang="fr-FR" sz="3200" spc="-1" strike="noStrike">
              <a:solidFill>
                <a:srgbClr val="000000"/>
              </a:solidFill>
              <a:uFill>
                <a:solidFill>
                  <a:srgbClr val="ffffff"/>
                </a:solidFill>
              </a:uFill>
              <a:latin typeface="Calibri"/>
            </a:endParaRPr>
          </a:p>
          <a:p>
            <a:pPr marL="343080" indent="-342720">
              <a:lnSpc>
                <a:spcPct val="100000"/>
              </a:lnSpc>
            </a:pPr>
            <a:r>
              <a:rPr lang="fr-FR" sz="16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CIPAN (au moins 2 espèces): 1 m</a:t>
            </a:r>
            <a:r>
              <a:rPr lang="fr-FR" sz="1600" spc="-1" strike="noStrike" baseline="30000">
                <a:solidFill>
                  <a:srgbClr val="000000"/>
                </a:solidFill>
                <a:uFill>
                  <a:solidFill>
                    <a:srgbClr val="ffffff"/>
                  </a:solidFill>
                </a:uFill>
                <a:latin typeface="Arial"/>
              </a:rPr>
              <a:t>2</a:t>
            </a:r>
            <a:r>
              <a:rPr lang="fr-FR" sz="1600" spc="-1" strike="noStrike">
                <a:solidFill>
                  <a:srgbClr val="000000"/>
                </a:solidFill>
                <a:uFill>
                  <a:solidFill>
                    <a:srgbClr val="ffffff"/>
                  </a:solidFill>
                </a:uFill>
                <a:latin typeface="Arial"/>
              </a:rPr>
              <a:t> = 0,3 m</a:t>
            </a:r>
            <a:r>
              <a:rPr lang="fr-FR" sz="1600" spc="-1" strike="noStrike" baseline="30000">
                <a:solidFill>
                  <a:srgbClr val="000000"/>
                </a:solidFill>
                <a:uFill>
                  <a:solidFill>
                    <a:srgbClr val="ffffff"/>
                  </a:solidFill>
                </a:uFill>
                <a:latin typeface="Arial"/>
              </a:rPr>
              <a:t>2</a:t>
            </a:r>
            <a:endParaRPr lang="fr-FR" sz="3200" spc="-1" strike="noStrike">
              <a:solidFill>
                <a:srgbClr val="000000"/>
              </a:solidFill>
              <a:uFill>
                <a:solidFill>
                  <a:srgbClr val="ffffff"/>
                </a:solidFill>
              </a:uFill>
              <a:latin typeface="Calibri"/>
            </a:endParaRPr>
          </a:p>
          <a:p>
            <a:pPr marL="343080" indent="-342720">
              <a:lnSpc>
                <a:spcPct val="100000"/>
              </a:lnSpc>
            </a:pPr>
            <a:r>
              <a:rPr lang="fr-FR" sz="16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Haie: 1 ml = 10 m</a:t>
            </a:r>
            <a:r>
              <a:rPr lang="fr-FR" sz="1600" spc="-1" strike="noStrike" baseline="30000">
                <a:solidFill>
                  <a:srgbClr val="000000"/>
                </a:solidFill>
                <a:uFill>
                  <a:solidFill>
                    <a:srgbClr val="ffffff"/>
                  </a:solidFill>
                </a:uFill>
                <a:latin typeface="Arial"/>
              </a:rPr>
              <a:t>2</a:t>
            </a:r>
            <a:endParaRPr lang="fr-FR" sz="3200" spc="-1" strike="noStrike">
              <a:solidFill>
                <a:srgbClr val="000000"/>
              </a:solidFill>
              <a:uFill>
                <a:solidFill>
                  <a:srgbClr val="ffffff"/>
                </a:solidFill>
              </a:uFill>
              <a:latin typeface="Calibri"/>
            </a:endParaRPr>
          </a:p>
        </p:txBody>
      </p:sp>
    </p:spTree>
  </p:cSld>
  <p:timing>
    <p:tnLst>
      <p:par>
        <p:cTn id="57" dur="indefinite" restart="never" nodeType="tmRoot">
          <p:childTnLst>
            <p:seq>
              <p:cTn id="58"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6" name="TextShape 1"/>
          <p:cNvSpPr txBox="1"/>
          <p:nvPr/>
        </p:nvSpPr>
        <p:spPr>
          <a:xfrm>
            <a:off x="457200" y="-6840"/>
            <a:ext cx="8229240" cy="1142640"/>
          </a:xfrm>
          <a:prstGeom prst="rect">
            <a:avLst/>
          </a:prstGeom>
          <a:noFill/>
          <a:ln>
            <a:noFill/>
          </a:ln>
        </p:spPr>
        <p:txBody>
          <a:bodyPr anchor="ctr"/>
          <a:p>
            <a:pPr algn="ctr">
              <a:lnSpc>
                <a:spcPct val="100000"/>
              </a:lnSpc>
            </a:pPr>
            <a:r>
              <a:rPr lang="fr-FR" sz="4400" spc="-1" strike="noStrike">
                <a:solidFill>
                  <a:srgbClr val="000000"/>
                </a:solidFill>
                <a:uFill>
                  <a:solidFill>
                    <a:srgbClr val="ffffff"/>
                  </a:solidFill>
                </a:uFill>
                <a:latin typeface="Calibri"/>
              </a:rPr>
              <a:t>PLAN</a:t>
            </a:r>
            <a:endParaRPr lang="fr-FR" sz="1800" spc="-1" strike="noStrike">
              <a:solidFill>
                <a:srgbClr val="000000"/>
              </a:solidFill>
              <a:uFill>
                <a:solidFill>
                  <a:srgbClr val="ffffff"/>
                </a:solidFill>
              </a:uFill>
              <a:latin typeface="Calibri"/>
            </a:endParaRPr>
          </a:p>
        </p:txBody>
      </p:sp>
      <p:sp>
        <p:nvSpPr>
          <p:cNvPr id="127" name="TextShape 2"/>
          <p:cNvSpPr txBox="1"/>
          <p:nvPr/>
        </p:nvSpPr>
        <p:spPr>
          <a:xfrm>
            <a:off x="0" y="980640"/>
            <a:ext cx="9143640" cy="4525560"/>
          </a:xfrm>
          <a:prstGeom prst="rect">
            <a:avLst/>
          </a:prstGeom>
          <a:noFill/>
          <a:ln>
            <a:noFill/>
          </a:ln>
        </p:spPr>
        <p:txBody>
          <a:bodyPr/>
          <a:p>
            <a:pPr>
              <a:lnSpc>
                <a:spcPct val="100000"/>
              </a:lnSpc>
            </a:pPr>
            <a:r>
              <a:rPr b="1" lang="fr-FR" sz="1800" spc="-1" strike="noStrike">
                <a:solidFill>
                  <a:srgbClr val="000000"/>
                </a:solidFill>
                <a:uFill>
                  <a:solidFill>
                    <a:srgbClr val="ffffff"/>
                  </a:solidFill>
                </a:uFill>
                <a:latin typeface="Arial  "/>
              </a:rPr>
              <a:t>Préambule : rappels techniques</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
              </a:rPr>
              <a:t>A -Déterminants agroclimatiques et environnementaux</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A1- Climat et micro-climat local</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A2- Le potentiel des Sols</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A3- La Topographie du parcellaire</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A4- Hydrographie du parcellaire</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A5- Maladies et ravageurs présents</a:t>
            </a:r>
            <a:endParaRPr lang="fr-FR" sz="3200" spc="-1" strike="noStrike">
              <a:solidFill>
                <a:srgbClr val="000000"/>
              </a:solidFill>
              <a:uFill>
                <a:solidFill>
                  <a:srgbClr val="ffffff"/>
                </a:solidFill>
              </a:uFill>
              <a:latin typeface="Calibri"/>
            </a:endParaRPr>
          </a:p>
          <a:p>
            <a:r>
              <a:rPr b="1" lang="fr-FR" sz="1800" spc="-1" strike="noStrike">
                <a:solidFill>
                  <a:srgbClr val="000000"/>
                </a:solidFill>
                <a:uFill>
                  <a:solidFill>
                    <a:srgbClr val="ffffff"/>
                  </a:solidFill>
                </a:uFill>
                <a:latin typeface="Arial"/>
              </a:rPr>
              <a:t>A6- Contraintes de la rotation</a:t>
            </a:r>
            <a:endParaRPr lang="fr-FR" sz="3200" spc="-1" strike="noStrike">
              <a:solidFill>
                <a:srgbClr val="000000"/>
              </a:solidFill>
              <a:uFill>
                <a:solidFill>
                  <a:srgbClr val="ffffff"/>
                </a:solidFill>
              </a:uFill>
              <a:latin typeface="Calibri"/>
            </a:endParaRPr>
          </a:p>
          <a:p>
            <a:pPr>
              <a:lnSpc>
                <a:spcPct val="100000"/>
              </a:lnSpc>
            </a:pPr>
            <a:r>
              <a:rPr b="1" lang="fr-FR" sz="1800" spc="-1" strike="noStrike">
                <a:solidFill>
                  <a:srgbClr val="000000"/>
                </a:solidFill>
                <a:uFill>
                  <a:solidFill>
                    <a:srgbClr val="ffffff"/>
                  </a:solidFill>
                </a:uFill>
                <a:latin typeface="Arial"/>
              </a:rPr>
              <a:t>B – Les déterminants économiques</a:t>
            </a: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B1– Les Débouchés</a:t>
            </a: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B11 - Les opportunités régionales: présence de débouchés de l’Industrie Agroalimentaires – contrats de cultures</a:t>
            </a: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B12 – Les opportunités locales : possibilités de commercialiser en circuits courts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6" name="TextShape 1"/>
          <p:cNvSpPr txBox="1"/>
          <p:nvPr/>
        </p:nvSpPr>
        <p:spPr>
          <a:xfrm>
            <a:off x="457200" y="274680"/>
            <a:ext cx="8229240" cy="1142640"/>
          </a:xfrm>
          <a:prstGeom prst="rect">
            <a:avLst/>
          </a:prstGeom>
          <a:noFill/>
          <a:ln>
            <a:noFill/>
          </a:ln>
        </p:spPr>
        <p:txBody>
          <a:bodyPr anchor="ctr"/>
          <a:p>
            <a:pPr algn="ctr">
              <a:lnSpc>
                <a:spcPct val="100000"/>
              </a:lnSpc>
            </a:pPr>
            <a:r>
              <a:rPr lang="fr-FR" sz="4800" spc="-1" strike="noStrike">
                <a:solidFill>
                  <a:srgbClr val="000000"/>
                </a:solidFill>
                <a:uFill>
                  <a:solidFill>
                    <a:srgbClr val="ffffff"/>
                  </a:solidFill>
                </a:uFill>
                <a:latin typeface="Arial"/>
              </a:rPr>
              <a:t>B – Les déterminants économiques</a:t>
            </a:r>
            <a:endParaRPr lang="fr-FR" sz="1800" spc="-1" strike="noStrike">
              <a:solidFill>
                <a:srgbClr val="000000"/>
              </a:solidFill>
              <a:uFill>
                <a:solidFill>
                  <a:srgbClr val="ffffff"/>
                </a:solidFill>
              </a:uFill>
              <a:latin typeface="Calibri"/>
            </a:endParaRPr>
          </a:p>
        </p:txBody>
      </p:sp>
      <p:sp>
        <p:nvSpPr>
          <p:cNvPr id="177" name="TextShape 2"/>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b) Le premier pilier de la PAC et ses effets sur les assolements</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En pratique: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Soit une exploitation de 93 Ha ainsi répartis: </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178" name="CustomShape 3"/>
          <p:cNvSpPr/>
          <p:nvPr/>
        </p:nvSpPr>
        <p:spPr>
          <a:xfrm>
            <a:off x="-9052560" y="-3763440"/>
            <a:ext cx="27248400" cy="7983720"/>
          </a:xfrm>
          <a:prstGeom prst="rect">
            <a:avLst/>
          </a:prstGeom>
          <a:noFill/>
          <a:ln w="9360">
            <a:noFill/>
          </a:ln>
        </p:spPr>
        <p:style>
          <a:lnRef idx="0"/>
          <a:fillRef idx="0"/>
          <a:effectRef idx="0"/>
          <a:fontRef idx="minor"/>
        </p:style>
        <p:txBody>
          <a:bodyPr wrap="none" lIns="0" rIns="31680" tIns="0" bIns="0" anchor="ctr"/>
          <a:p>
            <a:pPr>
              <a:lnSpc>
                <a:spcPct val="100000"/>
              </a:lnSpc>
            </a:pPr>
            <a:r>
              <a:rPr lang="fr-FR" sz="1100" spc="-1" strike="noStrike">
                <a:solidFill>
                  <a:srgbClr val="888888"/>
                </a:solidFill>
                <a:uFill>
                  <a:solidFill>
                    <a:srgbClr val="ffffff"/>
                  </a:solidFill>
                </a:uFill>
                <a:latin typeface="Arial"/>
              </a:rPr>
              <a:t>à l'aide de la méthode de spatialisation </a:t>
            </a:r>
            <a:r>
              <a:rPr lang="fr-FR" sz="1100" spc="-1" strike="noStrike">
                <a:solidFill>
                  <a:srgbClr val="0000ff"/>
                </a:solidFill>
                <a:uFill>
                  <a:solidFill>
                    <a:srgbClr val="ffffff"/>
                  </a:solidFill>
                </a:uFill>
                <a:latin typeface="Arial"/>
                <a:hlinkClick r:id="rId1"/>
              </a:rPr>
              <a:t>AURELHY</a:t>
            </a:r>
            <a:r>
              <a:rPr lang="fr-FR" sz="1100" spc="-1" strike="noStrike">
                <a:solidFill>
                  <a:srgbClr val="888888"/>
                </a:solidFill>
                <a:uFill>
                  <a:solidFill>
                    <a:srgbClr val="ffffff"/>
                  </a:solidFill>
                </a:uFill>
                <a:latin typeface="Arial"/>
              </a:rPr>
              <a:t>, à partir de séries de données pluviométriques homogènes sur la période 1981-2010.</a:t>
            </a:r>
            <a:endParaRPr lang="fr-FR" sz="1800" spc="-1" strike="noStrike">
              <a:solidFill>
                <a:srgbClr val="000000"/>
              </a:solidFill>
              <a:uFill>
                <a:solidFill>
                  <a:srgbClr val="ffffff"/>
                </a:solidFill>
              </a:uFill>
              <a:latin typeface="Arial"/>
            </a:endParaRPr>
          </a:p>
          <a:p>
            <a:pPr>
              <a:lnSpc>
                <a:spcPct val="100000"/>
              </a:lnSpc>
            </a:pPr>
            <a:r>
              <a:rPr lang="fr-FR" sz="1100" spc="-1" strike="noStrike">
                <a:solidFill>
                  <a:srgbClr val="888888"/>
                </a:solidFill>
                <a:uFill>
                  <a:solidFill>
                    <a:srgbClr val="ffffff"/>
                  </a:solidFill>
                </a:uFill>
                <a:latin typeface="Arial"/>
              </a:rPr>
              <a:t>L'éventail des précipitations annuelles moyennes est très large, puisqu'il va de moins de 600 mm dans la moitié est de l'Eure-et-Loir, le delta du Rhône et la vallée de l'Aude, à plus de 2000 mm sur les monts du Cantal, au mont Aigoual et en Chartreuse.</a:t>
            </a:r>
            <a:endParaRPr lang="fr-FR" sz="1800" spc="-1" strike="noStrike">
              <a:solidFill>
                <a:srgbClr val="000000"/>
              </a:solidFill>
              <a:uFill>
                <a:solidFill>
                  <a:srgbClr val="ffffff"/>
                </a:solidFill>
              </a:uFill>
              <a:latin typeface="Arial"/>
            </a:endParaRPr>
          </a:p>
          <a:p>
            <a:pPr>
              <a:lnSpc>
                <a:spcPct val="100000"/>
              </a:lnSpc>
            </a:pPr>
            <a:r>
              <a:rPr lang="fr-FR" sz="1100" spc="-1" strike="noStrike">
                <a:solidFill>
                  <a:srgbClr val="888888"/>
                </a:solidFill>
                <a:uFill>
                  <a:solidFill>
                    <a:srgbClr val="ffffff"/>
                  </a:solidFill>
                </a:uFill>
                <a:latin typeface="Arial"/>
              </a:rPr>
              <a:t>Les précipitations restent inférieures à 800 mm sur l'ensemble du Bassin parisien. La pluviométrie est plus élevée le long des côtes de la Manche de Boulogne-sur-Mer à la Bretagne où elle dépasse partout 800 mm (sauf dans l'est du Cotentin et la Côte d'Emeraude, allant de la pointe du Roc à St-Brieuc). L'augmentation des précipitations sur le relief faisant face à l'océan (collines de Normandie et massif Armoricain) est considérable eu égard à l'augmentation correspondante d'altitude, les précipitations y dépassant 1200 mm. L'Anjou et la Touraine ont une pluviométrie qui reste comprise entre 600 et  700 mm. Dans le Poitou la pluviométrie dépasse 800 mm à l'ouest de Poitiers et jusqu'aux Charentes.</a:t>
            </a:r>
            <a:endParaRPr lang="fr-FR" sz="1800" spc="-1" strike="noStrike">
              <a:solidFill>
                <a:srgbClr val="000000"/>
              </a:solidFill>
              <a:uFill>
                <a:solidFill>
                  <a:srgbClr val="ffffff"/>
                </a:solidFill>
              </a:uFill>
              <a:latin typeface="Arial"/>
            </a:endParaRPr>
          </a:p>
          <a:p>
            <a:pPr>
              <a:lnSpc>
                <a:spcPct val="100000"/>
              </a:lnSpc>
            </a:pPr>
            <a:r>
              <a:rPr lang="fr-FR" sz="1100" spc="-1" strike="noStrike">
                <a:solidFill>
                  <a:srgbClr val="888888"/>
                </a:solidFill>
                <a:uFill>
                  <a:solidFill>
                    <a:srgbClr val="ffffff"/>
                  </a:solidFill>
                </a:uFill>
                <a:latin typeface="Arial"/>
              </a:rPr>
              <a:t>  </a:t>
            </a:r>
            <a:r>
              <a:rPr lang="fr-FR" sz="48000" spc="-1" strike="noStrike">
                <a:solidFill>
                  <a:srgbClr val="888888"/>
                </a:solidFill>
                <a:uFill>
                  <a:solidFill>
                    <a:srgbClr val="ffffff"/>
                  </a:solidFill>
                </a:uFill>
                <a:latin typeface="Arial"/>
              </a:rPr>
              <a:t> </a:t>
            </a:r>
            <a:r>
              <a:rPr lang="fr-FR" sz="1100" spc="-1" strike="noStrike">
                <a:solidFill>
                  <a:srgbClr val="888888"/>
                </a:solidFill>
                <a:uFill>
                  <a:solidFill>
                    <a:srgbClr val="ffffff"/>
                  </a:solidFill>
                </a:uFill>
                <a:latin typeface="Arial"/>
              </a:rPr>
              <a:t>                                                                                                                                                              </a:t>
            </a:r>
            <a:endParaRPr lang="fr-FR" sz="1800" spc="-1" strike="noStrike">
              <a:solidFill>
                <a:srgbClr val="000000"/>
              </a:solidFill>
              <a:uFill>
                <a:solidFill>
                  <a:srgbClr val="ffffff"/>
                </a:solidFill>
              </a:uFill>
              <a:latin typeface="Arial"/>
            </a:endParaRPr>
          </a:p>
        </p:txBody>
      </p:sp>
      <p:graphicFrame>
        <p:nvGraphicFramePr>
          <p:cNvPr id="179" name="Graphique 4"/>
          <p:cNvGraphicFramePr/>
          <p:nvPr/>
        </p:nvGraphicFramePr>
        <p:xfrm>
          <a:off x="496800" y="2839320"/>
          <a:ext cx="4571640" cy="2742840"/>
        </p:xfrm>
        <a:graphic>
          <a:graphicData uri="http://schemas.openxmlformats.org/drawingml/2006/chart">
            <c:chart xmlns:c="http://schemas.openxmlformats.org/drawingml/2006/chart" xmlns:r="http://schemas.openxmlformats.org/officeDocument/2006/relationships" r:id="rId2"/>
          </a:graphicData>
        </a:graphic>
      </p:graphicFrame>
      <p:sp>
        <p:nvSpPr>
          <p:cNvPr id="180" name="CustomShape 4"/>
          <p:cNvSpPr/>
          <p:nvPr/>
        </p:nvSpPr>
        <p:spPr>
          <a:xfrm>
            <a:off x="5286240" y="2500200"/>
            <a:ext cx="3571560" cy="2833560"/>
          </a:xfrm>
          <a:prstGeom prst="rect">
            <a:avLst/>
          </a:prstGeom>
          <a:noFill/>
          <a:ln>
            <a:noFill/>
          </a:ln>
        </p:spPr>
        <p:style>
          <a:lnRef idx="0"/>
          <a:fillRef idx="0"/>
          <a:effectRef idx="0"/>
          <a:fontRef idx="minor"/>
        </p:style>
        <p:txBody>
          <a:bodyPr lIns="90000" rIns="90000" tIns="45000" bIns="45000"/>
          <a:p>
            <a:pPr>
              <a:lnSpc>
                <a:spcPct val="100000"/>
              </a:lnSpc>
            </a:pPr>
            <a:r>
              <a:rPr b="1" lang="fr-FR" sz="1800" spc="-1" strike="noStrike">
                <a:solidFill>
                  <a:srgbClr val="000000"/>
                </a:solidFill>
                <a:uFill>
                  <a:solidFill>
                    <a:srgbClr val="ffffff"/>
                  </a:solidFill>
                </a:uFill>
                <a:latin typeface="Calibri"/>
              </a:rPr>
              <a:t>Protéagineux</a:t>
            </a:r>
            <a:r>
              <a:rPr lang="fr-FR" sz="1800" spc="-1" strike="noStrike">
                <a:solidFill>
                  <a:srgbClr val="000000"/>
                </a:solidFill>
                <a:uFill>
                  <a:solidFill>
                    <a:srgbClr val="ffffff"/>
                  </a:solidFill>
                </a:uFill>
                <a:latin typeface="Calibri"/>
              </a:rPr>
              <a:t>: </a:t>
            </a:r>
            <a:r>
              <a:rPr i="1" lang="fr-FR" sz="1800" spc="-1" strike="noStrike">
                <a:solidFill>
                  <a:srgbClr val="000000"/>
                </a:solidFill>
                <a:uFill>
                  <a:solidFill>
                    <a:srgbClr val="ffffff"/>
                  </a:solidFill>
                </a:uFill>
                <a:latin typeface="Calibri"/>
              </a:rPr>
              <a:t>8 ha x 0,7 = 5,6 ha SIE</a:t>
            </a:r>
            <a:endParaRPr lang="fr-FR" sz="1800" spc="-1" strike="noStrike">
              <a:solidFill>
                <a:srgbClr val="000000"/>
              </a:solidFill>
              <a:uFill>
                <a:solidFill>
                  <a:srgbClr val="ffffff"/>
                </a:solidFill>
              </a:uFill>
              <a:latin typeface="Arial"/>
            </a:endParaRPr>
          </a:p>
          <a:p>
            <a:pPr>
              <a:lnSpc>
                <a:spcPct val="100000"/>
              </a:lnSpc>
            </a:pPr>
            <a:r>
              <a:rPr b="1" lang="fr-FR" sz="1800" spc="-1" strike="noStrike">
                <a:solidFill>
                  <a:srgbClr val="000000"/>
                </a:solidFill>
                <a:uFill>
                  <a:solidFill>
                    <a:srgbClr val="ffffff"/>
                  </a:solidFill>
                </a:uFill>
                <a:latin typeface="Calibri"/>
              </a:rPr>
              <a:t>CIPAN</a:t>
            </a:r>
            <a:r>
              <a:rPr lang="fr-FR" sz="1800" spc="-1" strike="noStrike">
                <a:solidFill>
                  <a:srgbClr val="000000"/>
                </a:solidFill>
                <a:uFill>
                  <a:solidFill>
                    <a:srgbClr val="ffffff"/>
                  </a:solidFill>
                </a:uFill>
                <a:latin typeface="Calibri"/>
              </a:rPr>
              <a:t> (devant les Cultures de Printemps soit Pommes de Terre et pois)             : </a:t>
            </a:r>
            <a:r>
              <a:rPr i="1" lang="fr-FR" sz="1800" spc="-1" strike="noStrike">
                <a:solidFill>
                  <a:srgbClr val="000000"/>
                </a:solidFill>
                <a:uFill>
                  <a:solidFill>
                    <a:srgbClr val="ffffff"/>
                  </a:solidFill>
                </a:uFill>
                <a:latin typeface="Calibri"/>
              </a:rPr>
              <a:t>22 ha x 0,3 = 6,6 ha SIE</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r>
              <a:rPr lang="fr-FR" sz="1800" spc="-1" strike="noStrike">
                <a:solidFill>
                  <a:srgbClr val="000000"/>
                </a:solidFill>
                <a:uFill>
                  <a:solidFill>
                    <a:srgbClr val="ffffff"/>
                  </a:solidFill>
                </a:uFill>
                <a:latin typeface="Calibri"/>
              </a:rPr>
              <a:t>Soit un total de 12,2 ha (13% de la surface arable): même sans éléments « paysagers », cette exploitation répond amplement aux exigences du verdissement</a:t>
            </a:r>
            <a:endParaRPr lang="fr-FR" sz="1800" spc="-1" strike="noStrike">
              <a:solidFill>
                <a:srgbClr val="000000"/>
              </a:solidFill>
              <a:uFill>
                <a:solidFill>
                  <a:srgbClr val="ffffff"/>
                </a:solidFill>
              </a:uFill>
              <a:latin typeface="Arial"/>
            </a:endParaRPr>
          </a:p>
        </p:txBody>
      </p:sp>
    </p:spTree>
  </p:cSld>
  <p:timing>
    <p:tnLst>
      <p:par>
        <p:cTn id="59" dur="indefinite" restart="never" nodeType="tmRoot">
          <p:childTnLst>
            <p:seq>
              <p:cTn id="60"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1" name="TextShape 1"/>
          <p:cNvSpPr txBox="1"/>
          <p:nvPr/>
        </p:nvSpPr>
        <p:spPr>
          <a:xfrm>
            <a:off x="467640" y="260640"/>
            <a:ext cx="8229240" cy="452556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La diversité de l’assolement: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On cherche par ce levier à diversifier les assolements de telle sorte qu’on évité une spécialisation trop importante qui conduirait non seulement à un appauvrissement de la biodiversité mais aussi à un accroissement de la vulnérabilité de l’agriculteur rendu trop dépendant d’une seule production sur la structure.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Techniquement, la diversification de l’assolement est aussi un formidable levier pour lutter contre les maladies, les ravageurs et les adventices.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règles (téléchargeables sur </a:t>
            </a:r>
            <a:r>
              <a:rPr i="1" lang="fr-FR" sz="1800" spc="-1" strike="noStrike">
                <a:solidFill>
                  <a:srgbClr val="558ed5"/>
                </a:solidFill>
                <a:uFill>
                  <a:solidFill>
                    <a:srgbClr val="ffffff"/>
                  </a:solidFill>
                </a:uFill>
                <a:latin typeface="Arial"/>
              </a:rPr>
              <a:t>agriculture.gouv.fr/fiches-explicatives-sur-le-verdissement-de-la-pac </a:t>
            </a:r>
            <a:r>
              <a:rPr lang="fr-FR" sz="1800" spc="-1" strike="noStrike">
                <a:solidFill>
                  <a:srgbClr val="000000"/>
                </a:solidFill>
                <a:uFill>
                  <a:solidFill>
                    <a:srgbClr val="ffffff"/>
                  </a:solidFill>
                </a:uFill>
                <a:latin typeface="Arial"/>
              </a:rPr>
              <a:t>), sont résumées ci-après:</a:t>
            </a:r>
            <a:endParaRPr lang="fr-FR" sz="3200" spc="-1" strike="noStrike">
              <a:solidFill>
                <a:srgbClr val="000000"/>
              </a:solidFill>
              <a:uFill>
                <a:solidFill>
                  <a:srgbClr val="ffffff"/>
                </a:solidFill>
              </a:uFill>
              <a:latin typeface="Calibri"/>
            </a:endParaRPr>
          </a:p>
        </p:txBody>
      </p:sp>
    </p:spTree>
  </p:cSld>
  <p:timing>
    <p:tnLst>
      <p:par>
        <p:cTn id="61" dur="indefinite" restart="never" nodeType="tmRoot">
          <p:childTnLst>
            <p:seq>
              <p:cTn id="62"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2" name="TextShape 1"/>
          <p:cNvSpPr txBox="1"/>
          <p:nvPr/>
        </p:nvSpPr>
        <p:spPr>
          <a:xfrm>
            <a:off x="457200" y="1600200"/>
            <a:ext cx="8229240" cy="452556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La diversité de l’assolement: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SAU &lt;10 Ha</a:t>
            </a:r>
            <a:r>
              <a:rPr lang="fr-FR" sz="1800" spc="-1" strike="noStrike">
                <a:solidFill>
                  <a:srgbClr val="000000"/>
                </a:solidFill>
                <a:uFill>
                  <a:solidFill>
                    <a:srgbClr val="ffffff"/>
                  </a:solidFill>
                </a:uFill>
                <a:latin typeface="Arial"/>
              </a:rPr>
              <a:t>: aucune obligation</a:t>
            </a: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10 &lt; SAU &lt; 30 Ha</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minimum 2 cultures</a:t>
            </a:r>
            <a:r>
              <a:rPr lang="fr-FR" sz="18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la plus importante représentant 75% maximum </a:t>
            </a: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SAU &gt; 30 Ha</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minimum 3 cultures</a:t>
            </a:r>
            <a:r>
              <a:rPr lang="fr-FR" sz="1800" spc="-1" strike="noStrike">
                <a:solidFill>
                  <a:srgbClr val="000000"/>
                </a:solidFill>
                <a:uFill>
                  <a:solidFill>
                    <a:srgbClr val="ffffff"/>
                  </a:solidFill>
                </a:uFill>
                <a:latin typeface="Arial"/>
              </a:rPr>
              <a:t>, </a:t>
            </a:r>
            <a:r>
              <a:rPr lang="fr-FR" sz="1600" spc="-1" strike="noStrike">
                <a:solidFill>
                  <a:srgbClr val="000000"/>
                </a:solidFill>
                <a:uFill>
                  <a:solidFill>
                    <a:srgbClr val="ffffff"/>
                  </a:solidFill>
                </a:uFill>
                <a:latin typeface="Arial"/>
              </a:rPr>
              <a:t>la première représentant 75% au maximum et la somme des 2 principales n’excédant pas 95%.</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genres botaniques doivent être différents, exception faite des </a:t>
            </a:r>
            <a:r>
              <a:rPr lang="fr-FR" sz="1800" spc="-1" strike="noStrike" u="sng">
                <a:solidFill>
                  <a:srgbClr val="000000"/>
                </a:solidFill>
                <a:uFill>
                  <a:solidFill>
                    <a:srgbClr val="ffffff"/>
                  </a:solidFill>
                </a:uFill>
                <a:latin typeface="Arial"/>
              </a:rPr>
              <a:t>Brassicacées</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Solanacées</a:t>
            </a:r>
            <a:r>
              <a:rPr lang="fr-FR" sz="1800" spc="-1" strike="noStrike">
                <a:solidFill>
                  <a:srgbClr val="000000"/>
                </a:solidFill>
                <a:uFill>
                  <a:solidFill>
                    <a:srgbClr val="ffffff"/>
                  </a:solidFill>
                </a:uFill>
                <a:latin typeface="Arial"/>
              </a:rPr>
              <a:t> et </a:t>
            </a:r>
            <a:r>
              <a:rPr lang="fr-FR" sz="1800" spc="-1" strike="noStrike" u="sng">
                <a:solidFill>
                  <a:srgbClr val="000000"/>
                </a:solidFill>
                <a:uFill>
                  <a:solidFill>
                    <a:srgbClr val="ffffff"/>
                  </a:solidFill>
                </a:uFill>
                <a:latin typeface="Arial"/>
              </a:rPr>
              <a:t>Cucurbitacées</a:t>
            </a:r>
            <a:r>
              <a:rPr lang="fr-FR" sz="1800" spc="-1" strike="noStrike">
                <a:solidFill>
                  <a:srgbClr val="000000"/>
                </a:solidFill>
                <a:uFill>
                  <a:solidFill>
                    <a:srgbClr val="ffffff"/>
                  </a:solidFill>
                </a:uFill>
                <a:latin typeface="Arial"/>
              </a:rPr>
              <a:t> dont chaque espèce compte comme étant différente.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CIPAN et dérobées ne comptent pas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Une culture d’hiver et une de printemps comptent pour 2 cultures différentes même si elles appartiennent au même genre</a:t>
            </a:r>
            <a:endParaRPr lang="fr-FR" sz="3200" spc="-1" strike="noStrike">
              <a:solidFill>
                <a:srgbClr val="000000"/>
              </a:solidFill>
              <a:uFill>
                <a:solidFill>
                  <a:srgbClr val="ffffff"/>
                </a:solidFill>
              </a:uFill>
              <a:latin typeface="Calibri"/>
            </a:endParaRPr>
          </a:p>
        </p:txBody>
      </p:sp>
    </p:spTree>
  </p:cSld>
  <p:timing>
    <p:tnLst>
      <p:par>
        <p:cTn id="63" dur="indefinite" restart="never" nodeType="tmRoot">
          <p:childTnLst>
            <p:seq>
              <p:cTn id="64"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3" name="TextShape 1"/>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b – Le premier pilier de la PAC et ses effets sur les assolements</a:t>
            </a: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a:solidFill>
                  <a:srgbClr val="000000"/>
                </a:solidFill>
                <a:uFill>
                  <a:solidFill>
                    <a:srgbClr val="ffffff"/>
                  </a:solidFill>
                </a:uFill>
                <a:latin typeface="Arial"/>
              </a:rPr>
              <a:t>La diversité de l’assolement:</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600" spc="-1" strike="noStrike">
                <a:solidFill>
                  <a:srgbClr val="000000"/>
                </a:solidFill>
                <a:uFill>
                  <a:solidFill>
                    <a:srgbClr val="ffffff"/>
                  </a:solidFill>
                </a:uFill>
                <a:latin typeface="Arial"/>
              </a:rPr>
              <a:t>En pratique, prenons l’exemple de cette exploitation: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graphicFrame>
        <p:nvGraphicFramePr>
          <p:cNvPr id="184" name="Table 2"/>
          <p:cNvGraphicFramePr/>
          <p:nvPr/>
        </p:nvGraphicFramePr>
        <p:xfrm>
          <a:off x="214200" y="2643120"/>
          <a:ext cx="6429240" cy="3009960"/>
        </p:xfrm>
        <a:graphic>
          <a:graphicData uri="http://schemas.openxmlformats.org/drawingml/2006/table">
            <a:tbl>
              <a:tblPr/>
              <a:tblGrid>
                <a:gridCol w="2143080"/>
                <a:gridCol w="2143080"/>
                <a:gridCol w="2143080"/>
              </a:tblGrid>
              <a:tr h="370800">
                <a:tc>
                  <a:txBody>
                    <a:bodyPr/>
                    <a:p>
                      <a:pPr>
                        <a:lnSpc>
                          <a:spcPct val="100000"/>
                        </a:lnSpc>
                      </a:pPr>
                      <a:r>
                        <a:rPr b="1" lang="fr-FR" sz="1800" spc="-1" strike="noStrike">
                          <a:solidFill>
                            <a:srgbClr val="ffffff"/>
                          </a:solidFill>
                          <a:uFill>
                            <a:solidFill>
                              <a:srgbClr val="ffffff"/>
                            </a:solidFill>
                          </a:uFill>
                          <a:latin typeface="Calibri"/>
                        </a:rPr>
                        <a:t>Culture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nSpc>
                          <a:spcPct val="100000"/>
                        </a:lnSpc>
                      </a:pPr>
                      <a:r>
                        <a:rPr b="1" lang="fr-FR" sz="1800" spc="-1" strike="noStrike">
                          <a:solidFill>
                            <a:srgbClr val="ffffff"/>
                          </a:solidFill>
                          <a:uFill>
                            <a:solidFill>
                              <a:srgbClr val="ffffff"/>
                            </a:solidFill>
                          </a:uFill>
                          <a:latin typeface="Calibri"/>
                        </a:rPr>
                        <a:t>Surface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nSpc>
                          <a:spcPct val="100000"/>
                        </a:lnSpc>
                      </a:pPr>
                      <a:r>
                        <a:rPr b="1" lang="fr-FR" sz="1800" spc="-1" strike="noStrike">
                          <a:solidFill>
                            <a:srgbClr val="ffffff"/>
                          </a:solidFill>
                          <a:uFill>
                            <a:solidFill>
                              <a:srgbClr val="ffffff"/>
                            </a:solidFill>
                          </a:uFill>
                          <a:latin typeface="Calibri"/>
                        </a:rPr>
                        <a:t>Genre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0800">
                <a:tc>
                  <a:txBody>
                    <a:bodyPr/>
                    <a:p>
                      <a:pPr>
                        <a:lnSpc>
                          <a:spcPct val="100000"/>
                        </a:lnSpc>
                      </a:pPr>
                      <a:r>
                        <a:rPr lang="fr-FR" sz="1800" spc="-1" strike="noStrike">
                          <a:solidFill>
                            <a:srgbClr val="000000"/>
                          </a:solidFill>
                          <a:uFill>
                            <a:solidFill>
                              <a:srgbClr val="ffffff"/>
                            </a:solidFill>
                          </a:uFill>
                          <a:latin typeface="Calibri"/>
                        </a:rPr>
                        <a:t>Blé Tendre d’Hiver</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47</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Triticum</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0800">
                <a:tc>
                  <a:txBody>
                    <a:bodyPr/>
                    <a:p>
                      <a:pPr>
                        <a:lnSpc>
                          <a:spcPct val="100000"/>
                        </a:lnSpc>
                      </a:pPr>
                      <a:r>
                        <a:rPr lang="fr-FR" sz="1800" spc="-1" strike="noStrike">
                          <a:solidFill>
                            <a:srgbClr val="000000"/>
                          </a:solidFill>
                          <a:uFill>
                            <a:solidFill>
                              <a:srgbClr val="ffffff"/>
                            </a:solidFill>
                          </a:uFill>
                          <a:latin typeface="Calibri"/>
                        </a:rPr>
                        <a:t>Orge d’Hiver</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8</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Hordeum</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0800">
                <a:tc>
                  <a:txBody>
                    <a:bodyPr/>
                    <a:p>
                      <a:pPr>
                        <a:lnSpc>
                          <a:spcPct val="100000"/>
                        </a:lnSpc>
                      </a:pPr>
                      <a:r>
                        <a:rPr lang="fr-FR" sz="1800" spc="-1" strike="noStrike">
                          <a:solidFill>
                            <a:srgbClr val="000000"/>
                          </a:solidFill>
                          <a:uFill>
                            <a:solidFill>
                              <a:srgbClr val="ffffff"/>
                            </a:solidFill>
                          </a:uFill>
                          <a:latin typeface="Calibri"/>
                        </a:rPr>
                        <a:t>Orge de Printemps</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6</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Hordeum</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0800">
                <a:tc>
                  <a:txBody>
                    <a:bodyPr/>
                    <a:p>
                      <a:pPr>
                        <a:lnSpc>
                          <a:spcPct val="100000"/>
                        </a:lnSpc>
                      </a:pPr>
                      <a:r>
                        <a:rPr lang="fr-FR" sz="1800" spc="-1" strike="noStrike">
                          <a:solidFill>
                            <a:srgbClr val="000000"/>
                          </a:solidFill>
                          <a:uFill>
                            <a:solidFill>
                              <a:srgbClr val="ffffff"/>
                            </a:solidFill>
                          </a:uFill>
                          <a:latin typeface="Calibri"/>
                        </a:rPr>
                        <a:t>Colza d’Hiver</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14</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Brassica</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0800">
                <a:tc>
                  <a:txBody>
                    <a:bodyPr/>
                    <a:p>
                      <a:pPr>
                        <a:lnSpc>
                          <a:spcPct val="100000"/>
                        </a:lnSpc>
                      </a:pPr>
                      <a:r>
                        <a:rPr lang="fr-FR" sz="1800" spc="-1" strike="noStrike">
                          <a:solidFill>
                            <a:srgbClr val="000000"/>
                          </a:solidFill>
                          <a:uFill>
                            <a:solidFill>
                              <a:srgbClr val="ffffff"/>
                            </a:solidFill>
                          </a:uFill>
                          <a:latin typeface="Calibri"/>
                        </a:rPr>
                        <a:t>Pomme de Terre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10</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Solanum</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0800">
                <a:tc>
                  <a:txBody>
                    <a:bodyPr/>
                    <a:p>
                      <a:pPr>
                        <a:lnSpc>
                          <a:spcPct val="100000"/>
                        </a:lnSpc>
                      </a:pPr>
                      <a:r>
                        <a:rPr lang="fr-FR" sz="1800" spc="-1" strike="noStrike">
                          <a:solidFill>
                            <a:srgbClr val="000000"/>
                          </a:solidFill>
                          <a:uFill>
                            <a:solidFill>
                              <a:srgbClr val="ffffff"/>
                            </a:solidFill>
                          </a:uFill>
                          <a:latin typeface="Calibri"/>
                        </a:rPr>
                        <a:t>Betteraves sucrières</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7</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p>
                      <a:pPr>
                        <a:lnSpc>
                          <a:spcPct val="100000"/>
                        </a:lnSpc>
                      </a:pPr>
                      <a:r>
                        <a:rPr lang="fr-FR" sz="1800" spc="-1" strike="noStrike">
                          <a:solidFill>
                            <a:srgbClr val="000000"/>
                          </a:solidFill>
                          <a:uFill>
                            <a:solidFill>
                              <a:srgbClr val="ffffff"/>
                            </a:solidFill>
                          </a:uFill>
                          <a:latin typeface="Calibri"/>
                        </a:rPr>
                        <a:t>Beta</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928800">
                <a:tc>
                  <a:txBody>
                    <a:bodyPr/>
                    <a:p>
                      <a:pPr>
                        <a:lnSpc>
                          <a:spcPct val="100000"/>
                        </a:lnSpc>
                      </a:pPr>
                      <a:r>
                        <a:rPr lang="fr-FR" sz="1800" spc="-1" strike="noStrike">
                          <a:solidFill>
                            <a:srgbClr val="000000"/>
                          </a:solidFill>
                          <a:uFill>
                            <a:solidFill>
                              <a:srgbClr val="ffffff"/>
                            </a:solidFill>
                          </a:uFill>
                          <a:latin typeface="Calibri"/>
                        </a:rPr>
                        <a:t>TOTAL</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nSpc>
                          <a:spcPct val="100000"/>
                        </a:lnSpc>
                      </a:pPr>
                      <a:r>
                        <a:rPr lang="fr-FR" sz="1800" spc="-1" strike="noStrike">
                          <a:solidFill>
                            <a:srgbClr val="000000"/>
                          </a:solidFill>
                          <a:uFill>
                            <a:solidFill>
                              <a:srgbClr val="ffffff"/>
                            </a:solidFill>
                          </a:uFill>
                          <a:latin typeface="Calibri"/>
                        </a:rPr>
                        <a:t>92</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ff0000"/>
                          </a:solidFill>
                          <a:uFill>
                            <a:solidFill>
                              <a:srgbClr val="ffffff"/>
                            </a:solidFill>
                          </a:uFill>
                          <a:latin typeface="Calibri"/>
                        </a:rPr>
                        <a:t>5 genres mais 6 cultures comptabilisées</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85" name="CustomShape 3"/>
          <p:cNvSpPr/>
          <p:nvPr/>
        </p:nvSpPr>
        <p:spPr>
          <a:xfrm>
            <a:off x="6715080" y="3429000"/>
            <a:ext cx="2214360" cy="1063800"/>
          </a:xfrm>
          <a:prstGeom prst="rect">
            <a:avLst/>
          </a:prstGeom>
          <a:noFill/>
          <a:ln>
            <a:noFill/>
          </a:ln>
        </p:spPr>
        <p:style>
          <a:lnRef idx="0"/>
          <a:fillRef idx="0"/>
          <a:effectRef idx="0"/>
          <a:fontRef idx="minor"/>
        </p:style>
        <p:txBody>
          <a:bodyPr lIns="90000" rIns="90000" tIns="45000" bIns="45000"/>
          <a:p>
            <a:pPr algn="ctr">
              <a:lnSpc>
                <a:spcPct val="100000"/>
              </a:lnSpc>
            </a:pPr>
            <a:r>
              <a:rPr i="1" lang="fr-FR" sz="1600" spc="-1" strike="noStrike">
                <a:solidFill>
                  <a:srgbClr val="000000"/>
                </a:solidFill>
                <a:uFill>
                  <a:solidFill>
                    <a:srgbClr val="ffffff"/>
                  </a:solidFill>
                </a:uFill>
                <a:latin typeface="Calibri"/>
              </a:rPr>
              <a:t>Orge de printemps et Orge d’hiver comptent bien pour 2 cultures différentes</a:t>
            </a:r>
            <a:endParaRPr lang="fr-FR" sz="1800" spc="-1" strike="noStrike">
              <a:solidFill>
                <a:srgbClr val="000000"/>
              </a:solidFill>
              <a:uFill>
                <a:solidFill>
                  <a:srgbClr val="ffffff"/>
                </a:solidFill>
              </a:uFill>
              <a:latin typeface="Arial"/>
            </a:endParaRPr>
          </a:p>
        </p:txBody>
      </p:sp>
    </p:spTree>
  </p:cSld>
  <p:timing>
    <p:tnLst>
      <p:par>
        <p:cTn id="65" dur="indefinite" restart="never" nodeType="tmRoot">
          <p:childTnLst>
            <p:seq>
              <p:cTn id="66"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6" name="TextShape 1"/>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c) Le marché des intrants et leur évolution</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Redevance pour Pollution Diffuse a fait monter ostensiblement le prix des produits de protection des plantes. Ainsi, entre 2008 et 2011, celle-ci a été en moyenne multipliée par 2 voire 3 selon la nature des produits.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Malgré cela, le poste « Phytos » des exploitations est en légère augmentation depuis quelques années, notamment en quantités utilisées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67" dur="indefinite" restart="never" nodeType="tmRoot">
          <p:childTnLst>
            <p:seq>
              <p:cTn id="68" nodeType="mainSeq"/>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7" name="TextShape 1"/>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c) Le marché des intrants et leur évolution</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C’est le poste Fongicides qui cause l’augmentation globale en raison de plusieurs facteurs: cours des produits agricoles en hausse qui justifient une protection maximale, problèmes de résistance et augmentation des doses, pression maladies forte en 2013 (Mildiou notamment)</a:t>
            </a:r>
            <a:endParaRPr lang="fr-FR" sz="3200" spc="-1" strike="noStrike">
              <a:solidFill>
                <a:srgbClr val="000000"/>
              </a:solidFill>
              <a:uFill>
                <a:solidFill>
                  <a:srgbClr val="ffffff"/>
                </a:solidFill>
              </a:uFill>
              <a:latin typeface="Calibri"/>
            </a:endParaRPr>
          </a:p>
        </p:txBody>
      </p:sp>
      <p:pic>
        <p:nvPicPr>
          <p:cNvPr id="188" name="" descr=""/>
          <p:cNvPicPr/>
          <p:nvPr/>
        </p:nvPicPr>
        <p:blipFill>
          <a:blip r:embed="rId1"/>
          <a:stretch/>
        </p:blipFill>
        <p:spPr>
          <a:xfrm>
            <a:off x="774720" y="3352680"/>
            <a:ext cx="7023240" cy="2336760"/>
          </a:xfrm>
          <a:prstGeom prst="rect">
            <a:avLst/>
          </a:prstGeom>
          <a:ln>
            <a:noFill/>
          </a:ln>
        </p:spPr>
      </p:pic>
    </p:spTree>
  </p:cSld>
  <p:timing>
    <p:tnLst>
      <p:par>
        <p:cTn id="69" dur="indefinite" restart="never" nodeType="tmRoot">
          <p:childTnLst>
            <p:seq>
              <p:cTn id="70" nodeType="mainSeq"/>
              <p:prevCondLst>
                <p:cond delay="0" evt="onPrev">
                  <p:tgtEl>
                    <p:sldTgt/>
                  </p:tgtEl>
                </p:cond>
              </p:prevCondLst>
              <p:nextCondLst>
                <p:cond delay="0" evt="onNext">
                  <p:tgtEl>
                    <p:sldTgt/>
                  </p:tgtEl>
                </p:cond>
              </p:nextCondLst>
            </p:seq>
          </p:childTnLst>
        </p:cTn>
      </p:par>
    </p:tnLst>
  </p:timing>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9" name="TextShape 1"/>
          <p:cNvSpPr txBox="1"/>
          <p:nvPr/>
        </p:nvSpPr>
        <p:spPr>
          <a:xfrm>
            <a:off x="457200" y="1600200"/>
            <a:ext cx="8229240" cy="45255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u="sng">
                <a:solidFill>
                  <a:srgbClr val="000000"/>
                </a:solidFill>
                <a:uFill>
                  <a:solidFill>
                    <a:srgbClr val="ffffff"/>
                  </a:solidFill>
                </a:uFill>
                <a:latin typeface="Arial"/>
              </a:rPr>
              <a:t>3) La trésorerie et la capacité de financement de l’exploitation</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u="sng">
                <a:solidFill>
                  <a:srgbClr val="000000"/>
                </a:solidFill>
                <a:uFill>
                  <a:solidFill>
                    <a:srgbClr val="ffffff"/>
                  </a:solidFill>
                </a:uFill>
                <a:latin typeface="Arial"/>
              </a:rPr>
              <a:t>a) Equilibre de la trésorerie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71" dur="indefinite" restart="never" nodeType="tmRoot">
          <p:childTnLst>
            <p:seq>
              <p:cTn id="72" nodeType="mainSeq"/>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0" name="TextShape 1"/>
          <p:cNvSpPr txBox="1"/>
          <p:nvPr/>
        </p:nvSpPr>
        <p:spPr>
          <a:xfrm>
            <a:off x="457200" y="1600200"/>
            <a:ext cx="8229240" cy="4525560"/>
          </a:xfrm>
          <a:prstGeom prst="rect">
            <a:avLst/>
          </a:prstGeom>
          <a:noFill/>
          <a:ln>
            <a:noFill/>
          </a:ln>
        </p:spPr>
        <p:txBody>
          <a:bodyPr/>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u="sng">
                <a:solidFill>
                  <a:srgbClr val="000000"/>
                </a:solidFill>
                <a:uFill>
                  <a:solidFill>
                    <a:srgbClr val="ffffff"/>
                  </a:solidFill>
                </a:uFill>
                <a:latin typeface="Arial"/>
              </a:rPr>
              <a:t>b) Capacité de financement et investissements spécifiques</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p:txBody>
      </p:sp>
    </p:spTree>
  </p:cSld>
  <p:timing>
    <p:tnLst>
      <p:par>
        <p:cTn id="73" dur="indefinite" restart="never" nodeType="tmRoot">
          <p:childTnLst>
            <p:seq>
              <p:cTn id="74" nodeType="mainSeq"/>
              <p:prevCondLst>
                <p:cond delay="0" evt="onPrev">
                  <p:tgtEl>
                    <p:sldTgt/>
                  </p:tgtEl>
                </p:cond>
              </p:prevCondLst>
              <p:nextCondLst>
                <p:cond delay="0" evt="onNext">
                  <p:tgtEl>
                    <p:sldTgt/>
                  </p:tgtEl>
                </p:cond>
              </p:nextCondLst>
            </p:seq>
          </p:childTnLst>
        </p:cTn>
      </p:par>
    </p:tnLst>
  </p:timing>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1"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C – Les déterminants humains et sociologiques</a:t>
            </a:r>
            <a:endParaRPr lang="fr-FR" sz="1800" spc="-1" strike="noStrike">
              <a:solidFill>
                <a:srgbClr val="000000"/>
              </a:solidFill>
              <a:uFill>
                <a:solidFill>
                  <a:srgbClr val="ffffff"/>
                </a:solidFill>
              </a:uFill>
              <a:latin typeface="Calibri"/>
            </a:endParaRPr>
          </a:p>
        </p:txBody>
      </p:sp>
      <p:sp>
        <p:nvSpPr>
          <p:cNvPr id="192" name="TextShape 2"/>
          <p:cNvSpPr txBox="1"/>
          <p:nvPr/>
        </p:nvSpPr>
        <p:spPr>
          <a:xfrm>
            <a:off x="457200" y="1600200"/>
            <a:ext cx="8229240" cy="4525560"/>
          </a:xfrm>
          <a:prstGeom prst="rect">
            <a:avLst/>
          </a:prstGeom>
          <a:noFill/>
          <a:ln>
            <a:noFill/>
          </a:ln>
        </p:spPr>
        <p:txBody>
          <a:bodyPr/>
          <a:p>
            <a:pPr marL="343080" indent="-342720">
              <a:lnSpc>
                <a:spcPct val="100000"/>
              </a:lnSpc>
            </a:pP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On résume souvent une entreprise agricole à un système résultant de choix techniques, économiques et contextuels. Pourtant, les aspects humains comptent parmi les plus importants. De ce fait, deux structures identiques (climat, sols, potentiels, ….) seront pilotées et dégageront des résultats complètement différents en fonction des objectifs de l’exploitant</a:t>
            </a:r>
            <a:endParaRPr lang="fr-FR" sz="3200" spc="-1" strike="noStrike">
              <a:solidFill>
                <a:srgbClr val="000000"/>
              </a:solidFill>
              <a:uFill>
                <a:solidFill>
                  <a:srgbClr val="ffffff"/>
                </a:solidFill>
              </a:uFill>
              <a:latin typeface="Calibri"/>
            </a:endParaRPr>
          </a:p>
        </p:txBody>
      </p:sp>
    </p:spTree>
  </p:cSld>
  <p:timing>
    <p:tnLst>
      <p:par>
        <p:cTn id="75" dur="indefinite" restart="never" nodeType="tmRoot">
          <p:childTnLst>
            <p:seq>
              <p:cTn id="76" nodeType="mainSeq"/>
              <p:prevCondLst>
                <p:cond delay="0" evt="onPrev">
                  <p:tgtEl>
                    <p:sldTgt/>
                  </p:tgtEl>
                </p:cond>
              </p:prevCondLst>
              <p:nextCondLst>
                <p:cond delay="0" evt="onNext">
                  <p:tgtEl>
                    <p:sldTgt/>
                  </p:tgtEl>
                </p:cond>
              </p:nextCondLst>
            </p:seq>
          </p:childTnLst>
        </p:cTn>
      </p:par>
    </p:tnLst>
  </p:timing>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3"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C – Les déterminants humains et sociologiques</a:t>
            </a:r>
            <a:endParaRPr lang="fr-FR" sz="1800" spc="-1" strike="noStrike">
              <a:solidFill>
                <a:srgbClr val="000000"/>
              </a:solidFill>
              <a:uFill>
                <a:solidFill>
                  <a:srgbClr val="ffffff"/>
                </a:solidFill>
              </a:uFill>
              <a:latin typeface="Calibri"/>
            </a:endParaRPr>
          </a:p>
        </p:txBody>
      </p:sp>
      <p:sp>
        <p:nvSpPr>
          <p:cNvPr id="194" name="TextShape 2"/>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1 - Objectifs et finalités et goûts de l’exploitant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 facteur est souvent occulté et pourtant il est l’un des premiers à pendre en compte: les cultures présentes ou au contraire évitées répondent généralement à des finalités et objectifs clairs déclinables presque à l’infini/</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Si le but est de </a:t>
            </a:r>
            <a:r>
              <a:rPr b="1" lang="fr-FR" sz="1800" spc="-1" strike="noStrike">
                <a:solidFill>
                  <a:srgbClr val="000000"/>
                </a:solidFill>
                <a:uFill>
                  <a:solidFill>
                    <a:srgbClr val="ffffff"/>
                  </a:solidFill>
                </a:uFill>
                <a:latin typeface="Arial"/>
              </a:rPr>
              <a:t>dégager du temps</a:t>
            </a:r>
            <a:r>
              <a:rPr lang="fr-FR" sz="1800" spc="-1" strike="noStrike">
                <a:solidFill>
                  <a:srgbClr val="000000"/>
                </a:solidFill>
                <a:uFill>
                  <a:solidFill>
                    <a:srgbClr val="ffffff"/>
                  </a:solidFill>
                </a:uFill>
                <a:latin typeface="Arial"/>
              </a:rPr>
              <a:t>, le système sera généralement </a:t>
            </a:r>
            <a:r>
              <a:rPr b="1" lang="fr-FR" sz="1800" spc="-1" strike="noStrike">
                <a:solidFill>
                  <a:srgbClr val="000000"/>
                </a:solidFill>
                <a:uFill>
                  <a:solidFill>
                    <a:srgbClr val="ffffff"/>
                  </a:solidFill>
                </a:uFill>
                <a:latin typeface="Arial"/>
              </a:rPr>
              <a:t>simplifié</a:t>
            </a:r>
            <a:r>
              <a:rPr lang="fr-FR" sz="1800" spc="-1" strike="noStrike">
                <a:solidFill>
                  <a:srgbClr val="000000"/>
                </a:solidFill>
                <a:uFill>
                  <a:solidFill>
                    <a:srgbClr val="ffffff"/>
                  </a:solidFill>
                </a:uFill>
                <a:latin typeface="Arial"/>
              </a:rPr>
              <a:t>: céréales, cultures pérennes (luzerne, biomasse, …) prendront une large part dans l’assolement.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Certains agriculteurs choisiront les cultures en fonction de leur </a:t>
            </a:r>
            <a:r>
              <a:rPr b="1" lang="fr-FR" sz="1800" spc="-1" strike="noStrike">
                <a:solidFill>
                  <a:srgbClr val="000000"/>
                </a:solidFill>
                <a:uFill>
                  <a:solidFill>
                    <a:srgbClr val="ffffff"/>
                  </a:solidFill>
                </a:uFill>
                <a:latin typeface="Arial"/>
              </a:rPr>
              <a:t>date de récolte</a:t>
            </a:r>
            <a:r>
              <a:rPr lang="fr-FR" sz="1800" spc="-1" strike="noStrike">
                <a:solidFill>
                  <a:srgbClr val="000000"/>
                </a:solidFill>
                <a:uFill>
                  <a:solidFill>
                    <a:srgbClr val="ffffff"/>
                  </a:solidFill>
                </a:uFill>
                <a:latin typeface="Arial"/>
              </a:rPr>
              <a:t>. Ainsi, les orges de printemps sont parfois évitées afin de ne pas entraver les </a:t>
            </a:r>
            <a:r>
              <a:rPr b="1" lang="fr-FR" sz="1800" spc="-1" strike="noStrike">
                <a:solidFill>
                  <a:srgbClr val="000000"/>
                </a:solidFill>
                <a:uFill>
                  <a:solidFill>
                    <a:srgbClr val="ffffff"/>
                  </a:solidFill>
                </a:uFill>
                <a:latin typeface="Arial"/>
              </a:rPr>
              <a:t>vacances familiales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Si la finalité est </a:t>
            </a:r>
            <a:r>
              <a:rPr b="1" lang="fr-FR" sz="1800" spc="-1" strike="noStrike">
                <a:solidFill>
                  <a:srgbClr val="000000"/>
                </a:solidFill>
                <a:uFill>
                  <a:solidFill>
                    <a:srgbClr val="ffffff"/>
                  </a:solidFill>
                </a:uFill>
                <a:latin typeface="Arial"/>
              </a:rPr>
              <a:t>d’optimiser le revenu</a:t>
            </a:r>
            <a:r>
              <a:rPr lang="fr-FR" sz="1800" spc="-1" strike="noStrike">
                <a:solidFill>
                  <a:srgbClr val="000000"/>
                </a:solidFill>
                <a:uFill>
                  <a:solidFill>
                    <a:srgbClr val="ffffff"/>
                  </a:solidFill>
                </a:uFill>
                <a:latin typeface="Arial"/>
              </a:rPr>
              <a:t>, on trouvera des productions à </a:t>
            </a:r>
            <a:r>
              <a:rPr b="1" lang="fr-FR" sz="1800" spc="-1" strike="noStrike">
                <a:solidFill>
                  <a:srgbClr val="000000"/>
                </a:solidFill>
                <a:uFill>
                  <a:solidFill>
                    <a:srgbClr val="ffffff"/>
                  </a:solidFill>
                </a:uFill>
                <a:latin typeface="Arial"/>
              </a:rPr>
              <a:t>haute valeur ajoutée</a:t>
            </a:r>
            <a:r>
              <a:rPr lang="fr-FR" sz="1800" spc="-1" strike="noStrike">
                <a:solidFill>
                  <a:srgbClr val="000000"/>
                </a:solidFill>
                <a:uFill>
                  <a:solidFill>
                    <a:srgbClr val="ffffff"/>
                  </a:solidFill>
                </a:uFill>
                <a:latin typeface="Arial"/>
              </a:rPr>
              <a:t>: fruits et légumes, pomme de terre ou encore horticulture</a:t>
            </a:r>
            <a:endParaRPr lang="fr-FR" sz="3200" spc="-1" strike="noStrike">
              <a:solidFill>
                <a:srgbClr val="000000"/>
              </a:solidFill>
              <a:uFill>
                <a:solidFill>
                  <a:srgbClr val="ffffff"/>
                </a:solidFill>
              </a:uFill>
              <a:latin typeface="Calibri"/>
            </a:endParaRPr>
          </a:p>
        </p:txBody>
      </p:sp>
    </p:spTree>
  </p:cSld>
  <p:timing>
    <p:tnLst>
      <p:par>
        <p:cTn id="77" dur="indefinite" restart="never" nodeType="tmRoot">
          <p:childTnLst>
            <p:seq>
              <p:cTn id="78"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8" name="TextShape 1"/>
          <p:cNvSpPr txBox="1"/>
          <p:nvPr/>
        </p:nvSpPr>
        <p:spPr>
          <a:xfrm>
            <a:off x="457200" y="188640"/>
            <a:ext cx="8229240" cy="5937120"/>
          </a:xfrm>
          <a:prstGeom prst="rect">
            <a:avLst/>
          </a:prstGeom>
          <a:noFill/>
          <a:ln>
            <a:noFill/>
          </a:ln>
        </p:spPr>
        <p:txBody>
          <a:bodyPr/>
          <a:p>
            <a:pPr>
              <a:lnSpc>
                <a:spcPct val="100000"/>
              </a:lnSpc>
            </a:pPr>
            <a:r>
              <a:rPr b="1" lang="fr-FR" sz="1800" spc="-1" strike="noStrike" u="sng">
                <a:solidFill>
                  <a:srgbClr val="000000"/>
                </a:solidFill>
                <a:uFill>
                  <a:solidFill>
                    <a:srgbClr val="ffffff"/>
                  </a:solidFill>
                </a:uFill>
                <a:latin typeface="Arial"/>
              </a:rPr>
              <a:t>B2 - Niveau et stabilité de la marge de la culture</a:t>
            </a:r>
            <a:endParaRPr lang="fr-FR" sz="3200" spc="-1" strike="noStrike">
              <a:solidFill>
                <a:srgbClr val="000000"/>
              </a:solidFill>
              <a:uFill>
                <a:solidFill>
                  <a:srgbClr val="ffffff"/>
                </a:solidFill>
              </a:uFill>
              <a:latin typeface="Calibri"/>
            </a:endParaRPr>
          </a:p>
        </p:txBody>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5"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C – Les déterminants humains et sociologiques</a:t>
            </a:r>
            <a:endParaRPr lang="fr-FR" sz="1800" spc="-1" strike="noStrike">
              <a:solidFill>
                <a:srgbClr val="000000"/>
              </a:solidFill>
              <a:uFill>
                <a:solidFill>
                  <a:srgbClr val="ffffff"/>
                </a:solidFill>
              </a:uFill>
              <a:latin typeface="Calibri"/>
            </a:endParaRPr>
          </a:p>
        </p:txBody>
      </p:sp>
      <p:sp>
        <p:nvSpPr>
          <p:cNvPr id="196" name="TextShape 2"/>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b="1" lang="fr-FR" sz="1800" spc="-1" strike="noStrike" u="sng">
                <a:solidFill>
                  <a:srgbClr val="000000"/>
                </a:solidFill>
                <a:uFill>
                  <a:solidFill>
                    <a:srgbClr val="ffffff"/>
                  </a:solidFill>
                </a:uFill>
                <a:latin typeface="Arial"/>
              </a:rPr>
              <a:t>2 – Savoir faire et technicité</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Certaines cultures peuvent s’avérer périlleuses et demandent une grande maitrise technico-économique.</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Le </a:t>
            </a:r>
            <a:r>
              <a:rPr b="1" lang="fr-FR" sz="1400" spc="-1" strike="noStrike">
                <a:solidFill>
                  <a:srgbClr val="000000"/>
                </a:solidFill>
                <a:uFill>
                  <a:solidFill>
                    <a:srgbClr val="ffffff"/>
                  </a:solidFill>
                </a:uFill>
                <a:latin typeface="Arial"/>
              </a:rPr>
              <a:t>Lin textile</a:t>
            </a:r>
            <a:r>
              <a:rPr lang="fr-FR" sz="1400" spc="-1" strike="noStrike">
                <a:solidFill>
                  <a:srgbClr val="000000"/>
                </a:solidFill>
                <a:uFill>
                  <a:solidFill>
                    <a:srgbClr val="ffffff"/>
                  </a:solidFill>
                </a:uFill>
                <a:latin typeface="Arial"/>
              </a:rPr>
              <a:t> peut voir sa </a:t>
            </a:r>
            <a:r>
              <a:rPr b="1" lang="fr-FR" sz="1400" spc="-1" strike="noStrike">
                <a:solidFill>
                  <a:srgbClr val="000000"/>
                </a:solidFill>
                <a:uFill>
                  <a:solidFill>
                    <a:srgbClr val="ffffff"/>
                  </a:solidFill>
                </a:uFill>
                <a:latin typeface="Arial"/>
              </a:rPr>
              <a:t>marge diminuée de moitié </a:t>
            </a:r>
            <a:r>
              <a:rPr lang="fr-FR" sz="1400" spc="-1" strike="noStrike">
                <a:solidFill>
                  <a:srgbClr val="000000"/>
                </a:solidFill>
                <a:uFill>
                  <a:solidFill>
                    <a:srgbClr val="ffffff"/>
                  </a:solidFill>
                </a:uFill>
                <a:latin typeface="Arial"/>
              </a:rPr>
              <a:t>en cas de mauvaise maîtrise de la fertilisation azotée.</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La </a:t>
            </a:r>
            <a:r>
              <a:rPr b="1" lang="fr-FR" sz="1400" spc="-1" strike="noStrike">
                <a:solidFill>
                  <a:srgbClr val="000000"/>
                </a:solidFill>
                <a:uFill>
                  <a:solidFill>
                    <a:srgbClr val="ffffff"/>
                  </a:solidFill>
                </a:uFill>
                <a:latin typeface="Arial"/>
              </a:rPr>
              <a:t>Féverole</a:t>
            </a:r>
            <a:r>
              <a:rPr lang="fr-FR" sz="1400" spc="-1" strike="noStrike">
                <a:solidFill>
                  <a:srgbClr val="000000"/>
                </a:solidFill>
                <a:uFill>
                  <a:solidFill>
                    <a:srgbClr val="ffffff"/>
                  </a:solidFill>
                </a:uFill>
                <a:latin typeface="Arial"/>
              </a:rPr>
              <a:t>, dont le marché est principalement l’export en </a:t>
            </a:r>
            <a:r>
              <a:rPr b="1" lang="fr-FR" sz="1400" spc="-1" strike="noStrike">
                <a:solidFill>
                  <a:srgbClr val="000000"/>
                </a:solidFill>
                <a:uFill>
                  <a:solidFill>
                    <a:srgbClr val="ffffff"/>
                  </a:solidFill>
                </a:uFill>
                <a:latin typeface="Arial"/>
              </a:rPr>
              <a:t>Egypte</a:t>
            </a:r>
            <a:r>
              <a:rPr lang="fr-FR" sz="1400" spc="-1" strike="noStrike">
                <a:solidFill>
                  <a:srgbClr val="000000"/>
                </a:solidFill>
                <a:uFill>
                  <a:solidFill>
                    <a:srgbClr val="ffffff"/>
                  </a:solidFill>
                </a:uFill>
                <a:latin typeface="Arial"/>
              </a:rPr>
              <a:t>, demande une qualité irréprochable notamment au niveau des </a:t>
            </a:r>
            <a:r>
              <a:rPr b="1" lang="fr-FR" sz="1400" spc="-1" strike="noStrike">
                <a:solidFill>
                  <a:srgbClr val="000000"/>
                </a:solidFill>
                <a:uFill>
                  <a:solidFill>
                    <a:srgbClr val="ffffff"/>
                  </a:solidFill>
                </a:uFill>
                <a:latin typeface="Arial"/>
              </a:rPr>
              <a:t>bruches</a:t>
            </a:r>
            <a:r>
              <a:rPr lang="fr-FR" sz="1400" spc="-1" strike="noStrike">
                <a:solidFill>
                  <a:srgbClr val="000000"/>
                </a:solidFill>
                <a:uFill>
                  <a:solidFill>
                    <a:srgbClr val="ffffff"/>
                  </a:solidFill>
                </a:uFill>
                <a:latin typeface="Arial"/>
              </a:rPr>
              <a:t>. La maîtrise de ce ravageur est donc un facteur de marge incontournable.</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La </a:t>
            </a:r>
            <a:r>
              <a:rPr b="1" lang="fr-FR" sz="1400" spc="-1" strike="noStrike">
                <a:solidFill>
                  <a:srgbClr val="000000"/>
                </a:solidFill>
                <a:uFill>
                  <a:solidFill>
                    <a:srgbClr val="ffffff"/>
                  </a:solidFill>
                </a:uFill>
                <a:latin typeface="Arial"/>
              </a:rPr>
              <a:t>Pomme de Terre </a:t>
            </a:r>
            <a:r>
              <a:rPr lang="fr-FR" sz="1400" spc="-1" strike="noStrike">
                <a:solidFill>
                  <a:srgbClr val="000000"/>
                </a:solidFill>
                <a:uFill>
                  <a:solidFill>
                    <a:srgbClr val="ffffff"/>
                  </a:solidFill>
                </a:uFill>
                <a:latin typeface="Arial"/>
              </a:rPr>
              <a:t>n’est pas une culture extrêmement complexe à conduire. Cependant, la marge dépend avant tout du prix de vente, autant dire que le producteur doit avoir une </a:t>
            </a:r>
            <a:r>
              <a:rPr b="1" lang="fr-FR" sz="1400" spc="-1" strike="noStrike">
                <a:solidFill>
                  <a:srgbClr val="000000"/>
                </a:solidFill>
                <a:uFill>
                  <a:solidFill>
                    <a:srgbClr val="ffffff"/>
                  </a:solidFill>
                </a:uFill>
                <a:latin typeface="Arial"/>
              </a:rPr>
              <a:t>maîtrise sans faille des marchés</a:t>
            </a:r>
            <a:r>
              <a:rPr lang="fr-FR" sz="1400" spc="-1" strike="noStrike">
                <a:solidFill>
                  <a:srgbClr val="000000"/>
                </a:solidFill>
                <a:uFill>
                  <a:solidFill>
                    <a:srgbClr val="ffffff"/>
                  </a:solidFill>
                </a:uFill>
                <a:latin typeface="Arial"/>
              </a:rPr>
              <a:t>. C’est aussi un point commun à la majeure partie des productions de légumes.</a:t>
            </a:r>
            <a:endParaRPr lang="fr-FR" sz="24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niveau de formation des </a:t>
            </a:r>
            <a:r>
              <a:rPr b="1" lang="fr-FR" sz="1800" spc="-1" strike="noStrike">
                <a:solidFill>
                  <a:srgbClr val="000000"/>
                </a:solidFill>
                <a:uFill>
                  <a:solidFill>
                    <a:srgbClr val="ffffff"/>
                  </a:solidFill>
                </a:uFill>
                <a:latin typeface="Arial"/>
              </a:rPr>
              <a:t>chefs d’exploitation </a:t>
            </a:r>
            <a:r>
              <a:rPr lang="fr-FR" sz="1800" spc="-1" strike="noStrike">
                <a:solidFill>
                  <a:srgbClr val="000000"/>
                </a:solidFill>
                <a:uFill>
                  <a:solidFill>
                    <a:srgbClr val="ffffff"/>
                  </a:solidFill>
                </a:uFill>
                <a:latin typeface="Arial"/>
              </a:rPr>
              <a:t>augmente: d’après AGRESTE,en 1988, </a:t>
            </a:r>
            <a:r>
              <a:rPr b="1" lang="fr-FR" sz="1800" spc="-1" strike="noStrike">
                <a:solidFill>
                  <a:srgbClr val="000000"/>
                </a:solidFill>
                <a:uFill>
                  <a:solidFill>
                    <a:srgbClr val="ffffff"/>
                  </a:solidFill>
                </a:uFill>
                <a:latin typeface="Arial"/>
              </a:rPr>
              <a:t>52% avaient un niveau bac</a:t>
            </a:r>
            <a:r>
              <a:rPr lang="fr-FR" sz="1800" spc="-1" strike="noStrike">
                <a:solidFill>
                  <a:srgbClr val="000000"/>
                </a:solidFill>
                <a:uFill>
                  <a:solidFill>
                    <a:srgbClr val="ffffff"/>
                  </a:solidFill>
                </a:uFill>
                <a:latin typeface="Arial"/>
              </a:rPr>
              <a:t>. Ils étaient </a:t>
            </a:r>
            <a:r>
              <a:rPr b="1" lang="fr-FR" sz="1800" spc="-1" strike="noStrike">
                <a:solidFill>
                  <a:srgbClr val="000000"/>
                </a:solidFill>
                <a:uFill>
                  <a:solidFill>
                    <a:srgbClr val="ffffff"/>
                  </a:solidFill>
                </a:uFill>
                <a:latin typeface="Arial"/>
              </a:rPr>
              <a:t>75% en 2010</a:t>
            </a:r>
            <a:r>
              <a:rPr lang="fr-FR" sz="1800" spc="-1" strike="noStrike">
                <a:solidFill>
                  <a:srgbClr val="000000"/>
                </a:solidFill>
                <a:uFill>
                  <a:solidFill>
                    <a:srgbClr val="ffffff"/>
                  </a:solidFill>
                </a:uFill>
                <a:latin typeface="Arial"/>
              </a:rPr>
              <a:t>. La proportion de ceux se formant de manière continue suit le même chemin: les agriculteurs peuvent prétendre à un certain </a:t>
            </a:r>
            <a:r>
              <a:rPr b="1" lang="fr-FR" sz="1800" spc="-1" strike="noStrike">
                <a:solidFill>
                  <a:srgbClr val="000000"/>
                </a:solidFill>
                <a:uFill>
                  <a:solidFill>
                    <a:srgbClr val="ffffff"/>
                  </a:solidFill>
                </a:uFill>
                <a:latin typeface="Arial"/>
              </a:rPr>
              <a:t>degré d’expertise </a:t>
            </a:r>
            <a:r>
              <a:rPr lang="fr-FR" sz="1800" spc="-1" strike="noStrike">
                <a:solidFill>
                  <a:srgbClr val="000000"/>
                </a:solidFill>
                <a:uFill>
                  <a:solidFill>
                    <a:srgbClr val="ffffff"/>
                  </a:solidFill>
                </a:uFill>
                <a:latin typeface="Arial"/>
              </a:rPr>
              <a:t>sur leurs productions.</a:t>
            </a:r>
            <a:endParaRPr lang="fr-FR" sz="3200" spc="-1" strike="noStrike">
              <a:solidFill>
                <a:srgbClr val="000000"/>
              </a:solidFill>
              <a:uFill>
                <a:solidFill>
                  <a:srgbClr val="ffffff"/>
                </a:solidFill>
              </a:uFill>
              <a:latin typeface="Calibri"/>
            </a:endParaRPr>
          </a:p>
        </p:txBody>
      </p:sp>
    </p:spTree>
  </p:cSld>
  <p:timing>
    <p:tnLst>
      <p:par>
        <p:cTn id="79" dur="indefinite" restart="never" nodeType="tmRoot">
          <p:childTnLst>
            <p:seq>
              <p:cTn id="80" nodeType="mainSeq"/>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7"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C – Les déterminants humains et sociologiques</a:t>
            </a:r>
            <a:endParaRPr lang="fr-FR" sz="1800" spc="-1" strike="noStrike">
              <a:solidFill>
                <a:srgbClr val="000000"/>
              </a:solidFill>
              <a:uFill>
                <a:solidFill>
                  <a:srgbClr val="ffffff"/>
                </a:solidFill>
              </a:uFill>
              <a:latin typeface="Calibri"/>
            </a:endParaRPr>
          </a:p>
        </p:txBody>
      </p:sp>
      <p:sp>
        <p:nvSpPr>
          <p:cNvPr id="198" name="TextShape 2"/>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b="1" lang="fr-FR" sz="1800" spc="-1" strike="noStrike" u="sng">
                <a:solidFill>
                  <a:srgbClr val="000000"/>
                </a:solidFill>
                <a:uFill>
                  <a:solidFill>
                    <a:srgbClr val="ffffff"/>
                  </a:solidFill>
                </a:uFill>
                <a:latin typeface="Arial"/>
              </a:rPr>
              <a:t>3- Possibilité de bénéficier d’un conseil technique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L’appui technique </a:t>
            </a:r>
            <a:r>
              <a:rPr lang="fr-FR" sz="1800" spc="-1" strike="noStrike">
                <a:solidFill>
                  <a:srgbClr val="000000"/>
                </a:solidFill>
                <a:uFill>
                  <a:solidFill>
                    <a:srgbClr val="ffffff"/>
                  </a:solidFill>
                </a:uFill>
                <a:latin typeface="Arial"/>
              </a:rPr>
              <a:t>est indispensable pour un agriculteur: même si celui-ci bénéficie des connaissances pratiques liées à son métier, la présence d’un spécialiste apportera un </a:t>
            </a:r>
            <a:r>
              <a:rPr lang="fr-FR" sz="1800" spc="-1" strike="noStrike" u="sng">
                <a:solidFill>
                  <a:srgbClr val="000000"/>
                </a:solidFill>
                <a:uFill>
                  <a:solidFill>
                    <a:srgbClr val="ffffff"/>
                  </a:solidFill>
                </a:uFill>
                <a:latin typeface="Arial"/>
              </a:rPr>
              <a:t>soutien</a:t>
            </a:r>
            <a:r>
              <a:rPr lang="fr-FR" sz="1800" spc="-1" strike="noStrike">
                <a:solidFill>
                  <a:srgbClr val="000000"/>
                </a:solidFill>
                <a:uFill>
                  <a:solidFill>
                    <a:srgbClr val="ffffff"/>
                  </a:solidFill>
                </a:uFill>
                <a:latin typeface="Arial"/>
              </a:rPr>
              <a:t> en cas de doute ou  lors d’accidents ponctuels: arrivée d’un </a:t>
            </a:r>
            <a:r>
              <a:rPr lang="fr-FR" sz="1800" spc="-1" strike="noStrike" u="sng">
                <a:solidFill>
                  <a:srgbClr val="000000"/>
                </a:solidFill>
                <a:uFill>
                  <a:solidFill>
                    <a:srgbClr val="ffffff"/>
                  </a:solidFill>
                </a:uFill>
                <a:latin typeface="Arial"/>
              </a:rPr>
              <a:t>bioagresseur inhabituel</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carence en élément fertilisant</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gel de la culture</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Cet appui technique se transforme parfois en une </a:t>
            </a:r>
            <a:r>
              <a:rPr lang="fr-FR" sz="1800" spc="-1" strike="noStrike" u="sng">
                <a:solidFill>
                  <a:srgbClr val="000000"/>
                </a:solidFill>
                <a:uFill>
                  <a:solidFill>
                    <a:srgbClr val="ffffff"/>
                  </a:solidFill>
                </a:uFill>
                <a:latin typeface="Arial"/>
              </a:rPr>
              <a:t>politique incitative</a:t>
            </a:r>
            <a:r>
              <a:rPr lang="fr-FR" sz="1800" spc="-1" strike="noStrike">
                <a:solidFill>
                  <a:srgbClr val="000000"/>
                </a:solidFill>
                <a:uFill>
                  <a:solidFill>
                    <a:srgbClr val="ffffff"/>
                  </a:solidFill>
                </a:uFill>
                <a:latin typeface="Arial"/>
              </a:rPr>
              <a:t>. Par exemple, certaines coopératives céréalières ont depuis longtemps développé une </a:t>
            </a:r>
            <a:r>
              <a:rPr lang="fr-FR" sz="1800" spc="-1" strike="noStrike" u="sng">
                <a:solidFill>
                  <a:srgbClr val="000000"/>
                </a:solidFill>
                <a:uFill>
                  <a:solidFill>
                    <a:srgbClr val="ffffff"/>
                  </a:solidFill>
                </a:uFill>
                <a:latin typeface="Arial"/>
              </a:rPr>
              <a:t>politique de production de qualité </a:t>
            </a:r>
            <a:r>
              <a:rPr lang="fr-FR" sz="1800" spc="-1" strike="noStrike">
                <a:solidFill>
                  <a:srgbClr val="000000"/>
                </a:solidFill>
                <a:uFill>
                  <a:solidFill>
                    <a:srgbClr val="ffffff"/>
                  </a:solidFill>
                </a:uFill>
                <a:latin typeface="Arial"/>
              </a:rPr>
              <a:t>encourageant la traçabilité et l’emploi de variétés de grande qualité.</a:t>
            </a:r>
            <a:endParaRPr lang="fr-FR" sz="3200" spc="-1" strike="noStrike">
              <a:solidFill>
                <a:srgbClr val="000000"/>
              </a:solidFill>
              <a:uFill>
                <a:solidFill>
                  <a:srgbClr val="ffffff"/>
                </a:solidFill>
              </a:uFill>
              <a:latin typeface="Calibri"/>
            </a:endParaRPr>
          </a:p>
        </p:txBody>
      </p:sp>
    </p:spTree>
  </p:cSld>
  <p:timing>
    <p:tnLst>
      <p:par>
        <p:cTn id="81" dur="indefinite" restart="never" nodeType="tmRoot">
          <p:childTnLst>
            <p:seq>
              <p:cTn id="82" nodeType="mainSeq"/>
              <p:prevCondLst>
                <p:cond delay="0" evt="onPrev">
                  <p:tgtEl>
                    <p:sldTgt/>
                  </p:tgtEl>
                </p:cond>
              </p:prevCondLst>
              <p:nextCondLst>
                <p:cond delay="0" evt="onNext">
                  <p:tgtEl>
                    <p:sldTgt/>
                  </p:tgtEl>
                </p:cond>
              </p:nextCondLst>
            </p:seq>
          </p:childTnLst>
        </p:cTn>
      </p:par>
    </p:tnLst>
  </p:timing>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9"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C – Les déterminants humains et sociologiques</a:t>
            </a:r>
            <a:endParaRPr lang="fr-FR" sz="1800" spc="-1" strike="noStrike">
              <a:solidFill>
                <a:srgbClr val="000000"/>
              </a:solidFill>
              <a:uFill>
                <a:solidFill>
                  <a:srgbClr val="ffffff"/>
                </a:solidFill>
              </a:uFill>
              <a:latin typeface="Calibri"/>
            </a:endParaRPr>
          </a:p>
        </p:txBody>
      </p:sp>
      <p:sp>
        <p:nvSpPr>
          <p:cNvPr id="200" name="TextShape 2"/>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b="1" lang="fr-FR" sz="1800" spc="-1" strike="noStrike" u="sng">
                <a:solidFill>
                  <a:srgbClr val="000000"/>
                </a:solidFill>
                <a:uFill>
                  <a:solidFill>
                    <a:srgbClr val="ffffff"/>
                  </a:solidFill>
                </a:uFill>
                <a:latin typeface="Arial"/>
              </a:rPr>
              <a:t>4 – Pérennité de l’exploitation et succession</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On peut globalement distinguer 3 phases dans la « vie » d’une exploitation agricole: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u="sng">
                <a:solidFill>
                  <a:srgbClr val="000000"/>
                </a:solidFill>
                <a:uFill>
                  <a:solidFill>
                    <a:srgbClr val="ffffff"/>
                  </a:solidFill>
                </a:uFill>
                <a:latin typeface="Arial"/>
              </a:rPr>
              <a:t>L’installation</a:t>
            </a:r>
            <a:r>
              <a:rPr lang="fr-FR" sz="1800" spc="-1" strike="noStrike">
                <a:solidFill>
                  <a:srgbClr val="000000"/>
                </a:solidFill>
                <a:uFill>
                  <a:solidFill>
                    <a:srgbClr val="ffffff"/>
                  </a:solidFill>
                </a:uFill>
                <a:latin typeface="Arial"/>
              </a:rPr>
              <a:t>: phase la plus fragile économiquement, les investissements sont limités mais la rentabilité doit être maximale</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u="sng">
                <a:solidFill>
                  <a:srgbClr val="000000"/>
                </a:solidFill>
                <a:uFill>
                  <a:solidFill>
                    <a:srgbClr val="ffffff"/>
                  </a:solidFill>
                </a:uFill>
                <a:latin typeface="Arial"/>
              </a:rPr>
              <a:t>Le régime de croisière</a:t>
            </a:r>
            <a:r>
              <a:rPr lang="fr-FR" sz="1800" spc="-1" strike="noStrike">
                <a:solidFill>
                  <a:srgbClr val="000000"/>
                </a:solidFill>
                <a:uFill>
                  <a:solidFill>
                    <a:srgbClr val="ffffff"/>
                  </a:solidFill>
                </a:uFill>
                <a:latin typeface="Arial"/>
              </a:rPr>
              <a:t>: la reprise est payée, la capacité d’investir augmente, on peut alors réféchir à optimiser ou diversifier l’outil et les équipements (bâtiments de stockage, outils et cultures spécifiques,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u="sng">
                <a:solidFill>
                  <a:srgbClr val="000000"/>
                </a:solidFill>
                <a:uFill>
                  <a:solidFill>
                    <a:srgbClr val="ffffff"/>
                  </a:solidFill>
                </a:uFill>
                <a:latin typeface="Arial"/>
              </a:rPr>
              <a:t>La transmission et sa préparation</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i="1" lang="fr-FR" sz="1800" spc="-1" strike="noStrike">
                <a:solidFill>
                  <a:srgbClr val="000000"/>
                </a:solidFill>
                <a:uFill>
                  <a:solidFill>
                    <a:srgbClr val="ffffff"/>
                  </a:solidFill>
                </a:uFill>
                <a:latin typeface="Arial"/>
              </a:rPr>
              <a:t>Si l’exploitant n’a pas de successeur</a:t>
            </a:r>
            <a:r>
              <a:rPr lang="fr-FR" sz="1800" spc="-1" strike="noStrike">
                <a:solidFill>
                  <a:srgbClr val="000000"/>
                </a:solidFill>
                <a:uFill>
                  <a:solidFill>
                    <a:srgbClr val="ffffff"/>
                  </a:solidFill>
                </a:uFill>
                <a:latin typeface="Arial"/>
              </a:rPr>
              <a:t>, en général,  on va amortir l’outil et le faire tourner « en roue libre ». On simplifie le système et on diminue les temps de travaux</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i="1" lang="fr-FR" sz="1800" spc="-1" strike="noStrike">
                <a:solidFill>
                  <a:srgbClr val="000000"/>
                </a:solidFill>
                <a:uFill>
                  <a:solidFill>
                    <a:srgbClr val="ffffff"/>
                  </a:solidFill>
                </a:uFill>
                <a:latin typeface="Arial"/>
              </a:rPr>
              <a:t>Si l’exploitant a un successeur</a:t>
            </a:r>
            <a:r>
              <a:rPr lang="fr-FR" sz="1800" spc="-1" strike="noStrike">
                <a:solidFill>
                  <a:srgbClr val="000000"/>
                </a:solidFill>
                <a:uFill>
                  <a:solidFill>
                    <a:srgbClr val="ffffff"/>
                  </a:solidFill>
                </a:uFill>
                <a:latin typeface="Arial"/>
              </a:rPr>
              <a:t>, le but sera de transmettre un outil performant et rentable ainsi que de préparer l’installation du jeune: on assistera alors à la création de nouveaux ateliers coûteux comme la vente directe, la transformation, la production de pommes de terre, de légumes, ….</a:t>
            </a:r>
            <a:endParaRPr lang="fr-FR" sz="3200" spc="-1" strike="noStrike">
              <a:solidFill>
                <a:srgbClr val="000000"/>
              </a:solidFill>
              <a:uFill>
                <a:solidFill>
                  <a:srgbClr val="ffffff"/>
                </a:solidFill>
              </a:uFill>
              <a:latin typeface="Calibri"/>
            </a:endParaRPr>
          </a:p>
        </p:txBody>
      </p:sp>
    </p:spTree>
  </p:cSld>
  <p:timing>
    <p:tnLst>
      <p:par>
        <p:cTn id="83" dur="indefinite" restart="never" nodeType="tmRoot">
          <p:childTnLst>
            <p:seq>
              <p:cTn id="84" nodeType="mainSeq"/>
              <p:prevCondLst>
                <p:cond delay="0" evt="onPrev">
                  <p:tgtEl>
                    <p:sldTgt/>
                  </p:tgtEl>
                </p:cond>
              </p:prevCondLst>
              <p:nextCondLst>
                <p:cond delay="0" evt="onNext">
                  <p:tgtEl>
                    <p:sldTgt/>
                  </p:tgtEl>
                </p:cond>
              </p:nextCondLst>
            </p:seq>
          </p:childTnLst>
        </p:cTn>
      </p:par>
    </p:tnLst>
  </p:timing>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1"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02" name="TextShape 2"/>
          <p:cNvSpPr txBox="1"/>
          <p:nvPr/>
        </p:nvSpPr>
        <p:spPr>
          <a:xfrm>
            <a:off x="357120" y="1857240"/>
            <a:ext cx="8329320" cy="4268520"/>
          </a:xfrm>
          <a:prstGeom prst="rect">
            <a:avLst/>
          </a:prstGeom>
          <a:noFill/>
          <a:ln>
            <a:noFill/>
          </a:ln>
        </p:spPr>
        <p:txBody>
          <a:bodyPr/>
          <a:p>
            <a:endParaRPr lang="fr-FR" sz="3200" spc="-1" strike="noStrike">
              <a:solidFill>
                <a:srgbClr val="000000"/>
              </a:solidFill>
              <a:uFill>
                <a:solidFill>
                  <a:srgbClr val="ffffff"/>
                </a:solidFill>
              </a:uFill>
              <a:latin typeface="Calibri"/>
            </a:endParaRPr>
          </a:p>
        </p:txBody>
      </p:sp>
    </p:spTree>
  </p:cSld>
  <p:timing>
    <p:tnLst>
      <p:par>
        <p:cTn id="85" dur="indefinite" restart="never" nodeType="tmRoot">
          <p:childTnLst>
            <p:seq>
              <p:cTn id="86" nodeType="mainSeq"/>
              <p:prevCondLst>
                <p:cond delay="0" evt="onPrev">
                  <p:tgtEl>
                    <p:sldTgt/>
                  </p:tgtEl>
                </p:cond>
              </p:prevCondLst>
              <p:nextCondLst>
                <p:cond delay="0" evt="onNext">
                  <p:tgtEl>
                    <p:sldTgt/>
                  </p:tgtEl>
                </p:cond>
              </p:nextCondLst>
            </p:seq>
          </p:childTnLst>
        </p:cTn>
      </p:par>
    </p:tnLst>
  </p:timing>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3"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04" name="TextShape 2"/>
          <p:cNvSpPr txBox="1"/>
          <p:nvPr/>
        </p:nvSpPr>
        <p:spPr>
          <a:xfrm>
            <a:off x="457200" y="1600200"/>
            <a:ext cx="8229240" cy="452556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1 – Organisation du travail (plein emploi de la main d’œuvre et du materiél</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temps de travail est un élément non négligeable à prendre en compte.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On différenciera le </a:t>
            </a:r>
            <a:r>
              <a:rPr b="1" lang="fr-FR" sz="1800" spc="-1" strike="noStrike">
                <a:solidFill>
                  <a:srgbClr val="000000"/>
                </a:solidFill>
                <a:uFill>
                  <a:solidFill>
                    <a:srgbClr val="ffffff"/>
                  </a:solidFill>
                </a:uFill>
                <a:latin typeface="Arial"/>
              </a:rPr>
              <a:t>temps de travail</a:t>
            </a:r>
            <a:r>
              <a:rPr lang="fr-FR" sz="1800" spc="-1" strike="noStrike">
                <a:solidFill>
                  <a:srgbClr val="000000"/>
                </a:solidFill>
                <a:uFill>
                  <a:solidFill>
                    <a:srgbClr val="ffffff"/>
                  </a:solidFill>
                </a:uFill>
                <a:latin typeface="Arial"/>
              </a:rPr>
              <a:t>, qui représente de manière plus ou moins directe le coût de la main d’œuvre, au </a:t>
            </a:r>
            <a:r>
              <a:rPr b="1" lang="fr-FR" sz="1800" spc="-1" strike="noStrike">
                <a:solidFill>
                  <a:srgbClr val="000000"/>
                </a:solidFill>
                <a:uFill>
                  <a:solidFill>
                    <a:srgbClr val="ffffff"/>
                  </a:solidFill>
                </a:uFill>
                <a:latin typeface="Arial"/>
              </a:rPr>
              <a:t>calendrier de travail</a:t>
            </a:r>
            <a:r>
              <a:rPr lang="fr-FR" sz="1800" spc="-1" strike="noStrike">
                <a:solidFill>
                  <a:srgbClr val="000000"/>
                </a:solidFill>
                <a:uFill>
                  <a:solidFill>
                    <a:srgbClr val="ffffff"/>
                  </a:solidFill>
                </a:uFill>
                <a:latin typeface="Arial"/>
              </a:rPr>
              <a:t>, qui précise l’étalement des travaux et la présence de pics pouvant mettre en péril l’organisation de l’exploitation.</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Temps moyens en h/ ha nécessaires pour quelques cultures:</a:t>
            </a:r>
            <a:endParaRPr lang="fr-FR" sz="3200" spc="-1" strike="noStrike">
              <a:solidFill>
                <a:srgbClr val="000000"/>
              </a:solidFill>
              <a:uFill>
                <a:solidFill>
                  <a:srgbClr val="ffffff"/>
                </a:solidFill>
              </a:uFill>
              <a:latin typeface="Calibri"/>
            </a:endParaRPr>
          </a:p>
        </p:txBody>
      </p:sp>
      <p:graphicFrame>
        <p:nvGraphicFramePr>
          <p:cNvPr id="205" name="Table 3"/>
          <p:cNvGraphicFramePr/>
          <p:nvPr/>
        </p:nvGraphicFramePr>
        <p:xfrm>
          <a:off x="714240" y="4500720"/>
          <a:ext cx="8143560" cy="950400"/>
        </p:xfrm>
        <a:graphic>
          <a:graphicData uri="http://schemas.openxmlformats.org/drawingml/2006/table">
            <a:tbl>
              <a:tblPr/>
              <a:tblGrid>
                <a:gridCol w="1017720"/>
                <a:gridCol w="1196280"/>
                <a:gridCol w="928440"/>
                <a:gridCol w="857160"/>
                <a:gridCol w="1000080"/>
                <a:gridCol w="1107000"/>
                <a:gridCol w="1017720"/>
                <a:gridCol w="1019160"/>
              </a:tblGrid>
              <a:tr h="704160">
                <a:tc>
                  <a:txBody>
                    <a:bodyPr/>
                    <a:p>
                      <a:pPr algn="ctr">
                        <a:lnSpc>
                          <a:spcPct val="100000"/>
                        </a:lnSpc>
                      </a:pPr>
                      <a:r>
                        <a:rPr b="1" lang="fr-FR" sz="1400" spc="-1" strike="noStrike">
                          <a:solidFill>
                            <a:srgbClr val="ffffff"/>
                          </a:solidFill>
                          <a:uFill>
                            <a:solidFill>
                              <a:srgbClr val="ffffff"/>
                            </a:solidFill>
                          </a:uFill>
                          <a:latin typeface="Arial"/>
                        </a:rPr>
                        <a:t>Maïs</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Betteraves</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Orge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Blé</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Colza</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Tournesol</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PdT (hors stockage)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p>
                      <a:pPr algn="ctr">
                        <a:lnSpc>
                          <a:spcPct val="100000"/>
                        </a:lnSpc>
                      </a:pPr>
                      <a:r>
                        <a:rPr b="1" lang="fr-FR" sz="1400" spc="-1" strike="noStrike">
                          <a:solidFill>
                            <a:srgbClr val="ffffff"/>
                          </a:solidFill>
                          <a:uFill>
                            <a:solidFill>
                              <a:srgbClr val="ffffff"/>
                            </a:solidFill>
                          </a:uFill>
                          <a:latin typeface="Arial"/>
                        </a:rPr>
                        <a:t>PdT (Avec stockage)</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0800">
                <a:tc>
                  <a:txBody>
                    <a:bodyPr/>
                    <a:p>
                      <a:pPr algn="ctr">
                        <a:lnSpc>
                          <a:spcPct val="100000"/>
                        </a:lnSpc>
                      </a:pPr>
                      <a:r>
                        <a:rPr lang="fr-FR" sz="1800" spc="-1" strike="noStrike">
                          <a:solidFill>
                            <a:srgbClr val="000000"/>
                          </a:solidFill>
                          <a:uFill>
                            <a:solidFill>
                              <a:srgbClr val="ffffff"/>
                            </a:solidFill>
                          </a:uFill>
                          <a:latin typeface="Calibri"/>
                        </a:rPr>
                        <a:t>3</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4.5</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5.5</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6</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6.5</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8</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15</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p>
                      <a:pPr algn="ctr">
                        <a:lnSpc>
                          <a:spcPct val="100000"/>
                        </a:lnSpc>
                      </a:pPr>
                      <a:r>
                        <a:rPr lang="fr-FR" sz="1800" spc="-1" strike="noStrike">
                          <a:solidFill>
                            <a:srgbClr val="000000"/>
                          </a:solidFill>
                          <a:uFill>
                            <a:solidFill>
                              <a:srgbClr val="ffffff"/>
                            </a:solidFill>
                          </a:uFill>
                          <a:latin typeface="Calibri"/>
                        </a:rPr>
                        <a:t>35</a:t>
                      </a:r>
                      <a:endParaRPr lang="fr-FR" sz="1800" spc="-1" strike="noStrike">
                        <a:solidFill>
                          <a:srgbClr val="000000"/>
                        </a:solidFill>
                        <a:uFill>
                          <a:solidFill>
                            <a:srgbClr val="ffffff"/>
                          </a:solidFill>
                        </a:uFill>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Tree>
  </p:cSld>
  <p:timing>
    <p:tnLst>
      <p:par>
        <p:cTn id="87" dur="indefinite" restart="never" nodeType="tmRoot">
          <p:childTnLst>
            <p:seq>
              <p:cTn id="88" nodeType="mainSeq"/>
              <p:prevCondLst>
                <p:cond delay="0" evt="onPrev">
                  <p:tgtEl>
                    <p:sldTgt/>
                  </p:tgtEl>
                </p:cond>
              </p:prevCondLst>
              <p:nextCondLst>
                <p:cond delay="0" evt="onNext">
                  <p:tgtEl>
                    <p:sldTgt/>
                  </p:tgtEl>
                </p:cond>
              </p:nextCondLst>
            </p:seq>
          </p:childTnLst>
        </p:cTn>
      </p:par>
    </p:tnLst>
  </p:timing>
</p:sld>
</file>

<file path=ppt/slides/slide4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6"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07" name="TextShape 2"/>
          <p:cNvSpPr txBox="1"/>
          <p:nvPr/>
        </p:nvSpPr>
        <p:spPr>
          <a:xfrm>
            <a:off x="357120" y="1857240"/>
            <a:ext cx="8329320" cy="426852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2 –Equipements présents et disponibles:</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Les besoins en matériel et leur coût peuvent parfois être conséquents en fonction des cultures: le </a:t>
            </a:r>
            <a:r>
              <a:rPr b="1" lang="fr-FR" sz="1800" spc="-1" strike="noStrike">
                <a:solidFill>
                  <a:srgbClr val="000000"/>
                </a:solidFill>
                <a:uFill>
                  <a:solidFill>
                    <a:srgbClr val="ffffff"/>
                  </a:solidFill>
                </a:uFill>
                <a:latin typeface="Arial"/>
              </a:rPr>
              <a:t>labour</a:t>
            </a:r>
            <a:r>
              <a:rPr lang="fr-FR" sz="1800" spc="-1" strike="noStrike">
                <a:solidFill>
                  <a:srgbClr val="000000"/>
                </a:solidFill>
                <a:uFill>
                  <a:solidFill>
                    <a:srgbClr val="ffffff"/>
                  </a:solidFill>
                </a:uFill>
                <a:latin typeface="Arial"/>
              </a:rPr>
              <a:t> présente un coût moyen de </a:t>
            </a:r>
            <a:r>
              <a:rPr b="1" lang="fr-FR" sz="1800" spc="-1" strike="noStrike">
                <a:solidFill>
                  <a:srgbClr val="000000"/>
                </a:solidFill>
                <a:uFill>
                  <a:solidFill>
                    <a:srgbClr val="ffffff"/>
                  </a:solidFill>
                </a:uFill>
                <a:latin typeface="Arial"/>
              </a:rPr>
              <a:t>70 €/Ha</a:t>
            </a:r>
            <a:r>
              <a:rPr lang="fr-FR" sz="1800" spc="-1" strike="noStrike">
                <a:solidFill>
                  <a:srgbClr val="000000"/>
                </a:solidFill>
                <a:uFill>
                  <a:solidFill>
                    <a:srgbClr val="ffffff"/>
                  </a:solidFill>
                </a:uFill>
                <a:latin typeface="Arial"/>
              </a:rPr>
              <a:t>, une </a:t>
            </a:r>
            <a:r>
              <a:rPr b="1" lang="fr-FR" sz="1800" spc="-1" strike="noStrike">
                <a:solidFill>
                  <a:srgbClr val="000000"/>
                </a:solidFill>
                <a:uFill>
                  <a:solidFill>
                    <a:srgbClr val="ffffff"/>
                  </a:solidFill>
                </a:uFill>
                <a:latin typeface="Arial"/>
              </a:rPr>
              <a:t>moissonneuse-batteuse</a:t>
            </a:r>
            <a:r>
              <a:rPr lang="fr-FR" sz="1800" spc="-1" strike="noStrike">
                <a:solidFill>
                  <a:srgbClr val="000000"/>
                </a:solidFill>
                <a:uFill>
                  <a:solidFill>
                    <a:srgbClr val="ffffff"/>
                  </a:solidFill>
                </a:uFill>
                <a:latin typeface="Arial"/>
              </a:rPr>
              <a:t> coûte aux alentours de </a:t>
            </a:r>
            <a:r>
              <a:rPr b="1" lang="fr-FR" sz="1800" spc="-1" strike="noStrike">
                <a:solidFill>
                  <a:srgbClr val="000000"/>
                </a:solidFill>
                <a:uFill>
                  <a:solidFill>
                    <a:srgbClr val="ffffff"/>
                  </a:solidFill>
                </a:uFill>
                <a:latin typeface="Arial"/>
              </a:rPr>
              <a:t>100€/ha </a:t>
            </a:r>
            <a:r>
              <a:rPr lang="fr-FR" sz="1800" spc="-1" strike="noStrike">
                <a:solidFill>
                  <a:srgbClr val="000000"/>
                </a:solidFill>
                <a:uFill>
                  <a:solidFill>
                    <a:srgbClr val="ffffff"/>
                  </a:solidFill>
                </a:uFill>
                <a:latin typeface="Arial"/>
              </a:rPr>
              <a:t>tandis qu’une </a:t>
            </a:r>
            <a:r>
              <a:rPr b="1" lang="fr-FR" sz="1800" spc="-1" strike="noStrike">
                <a:solidFill>
                  <a:srgbClr val="000000"/>
                </a:solidFill>
                <a:uFill>
                  <a:solidFill>
                    <a:srgbClr val="ffffff"/>
                  </a:solidFill>
                </a:uFill>
                <a:latin typeface="Arial"/>
              </a:rPr>
              <a:t>arracheuse à pommes de terre </a:t>
            </a:r>
            <a:r>
              <a:rPr lang="fr-FR" sz="1800" spc="-1" strike="noStrike">
                <a:solidFill>
                  <a:srgbClr val="000000"/>
                </a:solidFill>
                <a:uFill>
                  <a:solidFill>
                    <a:srgbClr val="ffffff"/>
                  </a:solidFill>
                </a:uFill>
                <a:latin typeface="Arial"/>
              </a:rPr>
              <a:t>peut monter à </a:t>
            </a:r>
            <a:r>
              <a:rPr b="1" lang="fr-FR" sz="1800" spc="-1" strike="noStrike">
                <a:solidFill>
                  <a:srgbClr val="000000"/>
                </a:solidFill>
                <a:uFill>
                  <a:solidFill>
                    <a:srgbClr val="ffffff"/>
                  </a:solidFill>
                </a:uFill>
                <a:latin typeface="Arial"/>
              </a:rPr>
              <a:t>450€/Ha</a:t>
            </a:r>
            <a:r>
              <a:rPr lang="fr-FR" sz="1800" spc="-1" strike="noStrike">
                <a:solidFill>
                  <a:srgbClr val="000000"/>
                </a:solidFill>
                <a:uFill>
                  <a:solidFill>
                    <a:srgbClr val="ffffff"/>
                  </a:solidFill>
                </a:uFill>
                <a:latin typeface="Arial"/>
              </a:rPr>
              <a:t>.</a:t>
            </a:r>
            <a:r>
              <a:rPr lang="fr-FR" sz="1800" spc="-1" strike="noStrike">
                <a:solidFill>
                  <a:srgbClr val="000000"/>
                </a:solidFill>
                <a:uFill>
                  <a:solidFill>
                    <a:srgbClr val="ffffff"/>
                  </a:solidFill>
                </a:uFill>
                <a:latin typeface="Arial"/>
              </a:rPr>
              <a:t>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capacité d’investissement est également un facteur limitant: le coût d’un matériel peut varier de </a:t>
            </a:r>
            <a:r>
              <a:rPr b="1" lang="fr-FR" sz="1800" spc="-1" strike="noStrike">
                <a:solidFill>
                  <a:srgbClr val="000000"/>
                </a:solidFill>
                <a:uFill>
                  <a:solidFill>
                    <a:srgbClr val="ffffff"/>
                  </a:solidFill>
                </a:uFill>
                <a:latin typeface="Arial"/>
              </a:rPr>
              <a:t>quelques milliers d’euros pour une herse étrille </a:t>
            </a:r>
            <a:r>
              <a:rPr lang="fr-FR" sz="1800" spc="-1" strike="noStrike">
                <a:solidFill>
                  <a:srgbClr val="000000"/>
                </a:solidFill>
                <a:uFill>
                  <a:solidFill>
                    <a:srgbClr val="ffffff"/>
                  </a:solidFill>
                </a:uFill>
                <a:latin typeface="Arial"/>
              </a:rPr>
              <a:t>à </a:t>
            </a:r>
            <a:r>
              <a:rPr b="1" lang="fr-FR" sz="1800" spc="-1" strike="noStrike">
                <a:solidFill>
                  <a:srgbClr val="000000"/>
                </a:solidFill>
                <a:uFill>
                  <a:solidFill>
                    <a:srgbClr val="ffffff"/>
                  </a:solidFill>
                </a:uFill>
                <a:latin typeface="Arial"/>
              </a:rPr>
              <a:t>plusieurs centaines de milliers d’euros pour une moissonneuse batteuse</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Tree>
  </p:cSld>
  <p:timing>
    <p:tnLst>
      <p:par>
        <p:cTn id="89" dur="indefinite" restart="never" nodeType="tmRoot">
          <p:childTnLst>
            <p:seq>
              <p:cTn id="90" nodeType="mainSeq"/>
              <p:prevCondLst>
                <p:cond delay="0" evt="onPrev">
                  <p:tgtEl>
                    <p:sldTgt/>
                  </p:tgtEl>
                </p:cond>
              </p:prevCondLst>
              <p:nextCondLst>
                <p:cond delay="0" evt="onNext">
                  <p:tgtEl>
                    <p:sldTgt/>
                  </p:tgtEl>
                </p:cond>
              </p:nextCondLst>
            </p:seq>
          </p:childTnLst>
        </p:cTn>
      </p:par>
    </p:tnLst>
  </p:timing>
</p:sld>
</file>

<file path=ppt/slides/slide4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8"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09" name="TextShape 2"/>
          <p:cNvSpPr txBox="1"/>
          <p:nvPr/>
        </p:nvSpPr>
        <p:spPr>
          <a:xfrm>
            <a:off x="357120" y="1857240"/>
            <a:ext cx="8329320" cy="426852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2 –Equipements présents et disponibles:</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En cas de capacité de financement limitante, l’agriculteur peut recourir à d’autres systèmes:</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L’Entr’aide</a:t>
            </a:r>
            <a:r>
              <a:rPr lang="fr-FR" sz="1400" spc="-1" strike="noStrike">
                <a:solidFill>
                  <a:srgbClr val="000000"/>
                </a:solidFill>
                <a:uFill>
                  <a:solidFill>
                    <a:srgbClr val="ffffff"/>
                  </a:solidFill>
                </a:uFill>
                <a:latin typeface="Arial"/>
              </a:rPr>
              <a:t>: permet de bénéficier du matériel d’un voisin en rendant le service avec un de ses propres matériels, c’est un « échange de bons procédés ».</a:t>
            </a:r>
            <a:endParaRPr lang="fr-FR" sz="24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La CUMA</a:t>
            </a:r>
            <a:r>
              <a:rPr lang="fr-FR" sz="1400" spc="-1" strike="noStrike">
                <a:solidFill>
                  <a:srgbClr val="000000"/>
                </a:solidFill>
                <a:uFill>
                  <a:solidFill>
                    <a:srgbClr val="ffffff"/>
                  </a:solidFill>
                </a:uFill>
                <a:latin typeface="Arial"/>
              </a:rPr>
              <a:t>: ce système coopératif permet de mutualiser l’achat de matériel et d’accéder à des outils performants à moindre coût.</a:t>
            </a:r>
            <a:endParaRPr lang="fr-FR" sz="24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La Co-propriété</a:t>
            </a:r>
            <a:r>
              <a:rPr lang="fr-FR" sz="1400" spc="-1" strike="noStrike">
                <a:solidFill>
                  <a:srgbClr val="000000"/>
                </a:solidFill>
                <a:uFill>
                  <a:solidFill>
                    <a:srgbClr val="ffffff"/>
                  </a:solidFill>
                </a:uFill>
                <a:latin typeface="Arial"/>
              </a:rPr>
              <a:t>: permet d’augmenter la surface sur laquelle le matériel sera amorti et par conséquent le coût à l’hectare.</a:t>
            </a:r>
            <a:endParaRPr lang="fr-FR" sz="24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L’Entreprise de Travaux Agricoles</a:t>
            </a:r>
            <a:r>
              <a:rPr lang="fr-FR" sz="1400" spc="-1" strike="noStrike">
                <a:solidFill>
                  <a:srgbClr val="000000"/>
                </a:solidFill>
                <a:uFill>
                  <a:solidFill>
                    <a:srgbClr val="ffffff"/>
                  </a:solidFill>
                </a:uFill>
                <a:latin typeface="Arial"/>
              </a:rPr>
              <a:t>: cette prestation de service réalisée par un tiers permet à l’agriculteur d’accéder à un débit de chantier élevé sans se soucier des problèmes connexes (pannes, ..)</a:t>
            </a:r>
            <a:endParaRPr lang="fr-FR" sz="24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Tree>
  </p:cSld>
  <p:timing>
    <p:tnLst>
      <p:par>
        <p:cTn id="91" dur="indefinite" restart="never" nodeType="tmRoot">
          <p:childTnLst>
            <p:seq>
              <p:cTn id="92" nodeType="mainSeq"/>
              <p:prevCondLst>
                <p:cond delay="0" evt="onPrev">
                  <p:tgtEl>
                    <p:sldTgt/>
                  </p:tgtEl>
                </p:cond>
              </p:prevCondLst>
              <p:nextCondLst>
                <p:cond delay="0" evt="onNext">
                  <p:tgtEl>
                    <p:sldTgt/>
                  </p:tgtEl>
                </p:cond>
              </p:nextCondLst>
            </p:seq>
          </p:childTnLst>
        </p:cTn>
      </p:par>
    </p:tnLst>
  </p:timing>
</p:sld>
</file>

<file path=ppt/slides/slide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0"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11" name="TextShape 2"/>
          <p:cNvSpPr txBox="1"/>
          <p:nvPr/>
        </p:nvSpPr>
        <p:spPr>
          <a:xfrm>
            <a:off x="357120" y="1500120"/>
            <a:ext cx="8329320" cy="462564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3 – Différentes contraintes réglementaires: </a:t>
            </a:r>
            <a:endParaRPr lang="fr-FR" sz="3200" spc="-1" strike="noStrike">
              <a:solidFill>
                <a:srgbClr val="000000"/>
              </a:solidFill>
              <a:uFill>
                <a:solidFill>
                  <a:srgbClr val="ffffff"/>
                </a:solidFill>
              </a:uFill>
              <a:latin typeface="Calibri"/>
            </a:endParaRPr>
          </a:p>
          <a:p>
            <a:pPr marL="343080" indent="-342720">
              <a:lnSpc>
                <a:spcPct val="100000"/>
              </a:lnSpc>
            </a:pP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a) L’agroécologie sur l’exploitation</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i="1" lang="fr-FR" sz="1800" spc="-1" strike="noStrike">
                <a:solidFill>
                  <a:srgbClr val="000000"/>
                </a:solidFill>
                <a:uFill>
                  <a:solidFill>
                    <a:srgbClr val="ffffff"/>
                  </a:solidFill>
                </a:uFill>
                <a:latin typeface="Arial"/>
              </a:rPr>
              <a:t>« L’agroécologie est un choix de durabilité pour l’agriculture: c’est un mouvement de fond ». </a:t>
            </a:r>
            <a:r>
              <a:rPr lang="fr-FR" sz="1800" spc="-1" strike="noStrike">
                <a:solidFill>
                  <a:srgbClr val="000000"/>
                </a:solidFill>
                <a:uFill>
                  <a:solidFill>
                    <a:srgbClr val="ffffff"/>
                  </a:solidFill>
                </a:uFill>
                <a:latin typeface="Arial"/>
              </a:rPr>
              <a:t>En ces mots, Stéphane Le Foll résume bien les enjeux de production pour demain</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r>
              <a:rPr b="1" lang="fr-FR" sz="1800" spc="-1" strike="noStrike" u="sng">
                <a:solidFill>
                  <a:srgbClr val="000000"/>
                </a:solidFill>
                <a:uFill>
                  <a:solidFill>
                    <a:srgbClr val="ffffff"/>
                  </a:solidFill>
                </a:uFill>
                <a:latin typeface="Arial"/>
              </a:rPr>
              <a:t>Ecophyto ou le moteur de l’agriculture moderne</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Plan initié en </a:t>
            </a:r>
            <a:r>
              <a:rPr b="1" lang="fr-FR" sz="1800" spc="-1" strike="noStrike">
                <a:solidFill>
                  <a:srgbClr val="000000"/>
                </a:solidFill>
                <a:uFill>
                  <a:solidFill>
                    <a:srgbClr val="ffffff"/>
                  </a:solidFill>
                </a:uFill>
                <a:latin typeface="Arial"/>
              </a:rPr>
              <a:t>2008</a:t>
            </a:r>
            <a:r>
              <a:rPr lang="fr-FR" sz="1800" spc="-1" strike="noStrike">
                <a:solidFill>
                  <a:srgbClr val="000000"/>
                </a:solidFill>
                <a:uFill>
                  <a:solidFill>
                    <a:srgbClr val="ffffff"/>
                  </a:solidFill>
                </a:uFill>
                <a:latin typeface="Arial"/>
              </a:rPr>
              <a:t> suite au </a:t>
            </a:r>
            <a:r>
              <a:rPr b="1" lang="fr-FR" sz="1800" spc="-1" strike="noStrike">
                <a:solidFill>
                  <a:srgbClr val="000000"/>
                </a:solidFill>
                <a:uFill>
                  <a:solidFill>
                    <a:srgbClr val="ffffff"/>
                  </a:solidFill>
                </a:uFill>
                <a:latin typeface="Arial"/>
              </a:rPr>
              <a:t>Grenelle de l’Environnement</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Décliné en plusieurs axes: voir www.agriculture.gouv.fr</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Nouvelle version (Ecophyto 2) qui paraîtra début 2016</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Globalement, les points clé: </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Diminuer</a:t>
            </a:r>
            <a:r>
              <a:rPr lang="fr-FR" sz="1400" spc="-1" strike="noStrike">
                <a:solidFill>
                  <a:srgbClr val="000000"/>
                </a:solidFill>
                <a:uFill>
                  <a:solidFill>
                    <a:srgbClr val="ffffff"/>
                  </a:solidFill>
                </a:uFill>
                <a:latin typeface="Arial"/>
              </a:rPr>
              <a:t> l’utilisation des pesticides ( </a:t>
            </a:r>
            <a:r>
              <a:rPr b="1" lang="fr-FR" sz="1400" spc="-1" strike="noStrike">
                <a:solidFill>
                  <a:srgbClr val="000000"/>
                </a:solidFill>
                <a:uFill>
                  <a:solidFill>
                    <a:srgbClr val="ffffff"/>
                  </a:solidFill>
                </a:uFill>
                <a:latin typeface="Arial"/>
              </a:rPr>
              <a:t>125 000 tonnes en 2010</a:t>
            </a:r>
            <a:r>
              <a:rPr lang="fr-FR" sz="1400" spc="-1" strike="noStrike">
                <a:solidFill>
                  <a:srgbClr val="000000"/>
                </a:solidFill>
                <a:uFill>
                  <a:solidFill>
                    <a:srgbClr val="ffffff"/>
                  </a:solidFill>
                </a:uFill>
                <a:latin typeface="Arial"/>
              </a:rPr>
              <a:t>)</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b="1" lang="fr-FR" sz="1400" spc="-1" strike="noStrike">
                <a:solidFill>
                  <a:srgbClr val="000000"/>
                </a:solidFill>
                <a:uFill>
                  <a:solidFill>
                    <a:srgbClr val="ffffff"/>
                  </a:solidFill>
                </a:uFill>
                <a:latin typeface="Arial"/>
              </a:rPr>
              <a:t>Former</a:t>
            </a:r>
            <a:r>
              <a:rPr lang="fr-FR" sz="1400" spc="-1" strike="noStrike">
                <a:solidFill>
                  <a:srgbClr val="000000"/>
                </a:solidFill>
                <a:uFill>
                  <a:solidFill>
                    <a:srgbClr val="ffffff"/>
                  </a:solidFill>
                </a:uFill>
                <a:latin typeface="Arial"/>
              </a:rPr>
              <a:t> les utilisateurs de produits phytosanitaires aux </a:t>
            </a:r>
            <a:r>
              <a:rPr b="1" lang="fr-FR" sz="1400" spc="-1" strike="noStrike">
                <a:solidFill>
                  <a:srgbClr val="000000"/>
                </a:solidFill>
                <a:uFill>
                  <a:solidFill>
                    <a:srgbClr val="ffffff"/>
                  </a:solidFill>
                </a:uFill>
                <a:latin typeface="Arial"/>
              </a:rPr>
              <a:t>risques</a:t>
            </a:r>
            <a:r>
              <a:rPr lang="fr-FR" sz="1400" spc="-1" strike="noStrike">
                <a:solidFill>
                  <a:srgbClr val="000000"/>
                </a:solidFill>
                <a:uFill>
                  <a:solidFill>
                    <a:srgbClr val="ffffff"/>
                  </a:solidFill>
                </a:uFill>
                <a:latin typeface="Arial"/>
              </a:rPr>
              <a:t> et à la </a:t>
            </a:r>
            <a:r>
              <a:rPr b="1" lang="fr-FR" sz="1400" spc="-1" strike="noStrike">
                <a:solidFill>
                  <a:srgbClr val="000000"/>
                </a:solidFill>
                <a:uFill>
                  <a:solidFill>
                    <a:srgbClr val="ffffff"/>
                  </a:solidFill>
                </a:uFill>
                <a:latin typeface="Arial"/>
              </a:rPr>
              <a:t>réglementation</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Sensibiliser aux </a:t>
            </a:r>
            <a:r>
              <a:rPr b="1" lang="fr-FR" sz="1400" spc="-1" strike="noStrike">
                <a:solidFill>
                  <a:srgbClr val="000000"/>
                </a:solidFill>
                <a:uFill>
                  <a:solidFill>
                    <a:srgbClr val="ffffff"/>
                  </a:solidFill>
                </a:uFill>
                <a:latin typeface="Arial"/>
              </a:rPr>
              <a:t>enjeux environnementaux</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400" spc="-1" strike="noStrike">
                <a:solidFill>
                  <a:srgbClr val="000000"/>
                </a:solidFill>
                <a:uFill>
                  <a:solidFill>
                    <a:srgbClr val="ffffff"/>
                  </a:solidFill>
                </a:uFill>
                <a:latin typeface="Arial"/>
              </a:rPr>
              <a:t>Mettre en œuvre et initier aux </a:t>
            </a:r>
            <a:r>
              <a:rPr b="1" lang="fr-FR" sz="1400" spc="-1" strike="noStrike">
                <a:solidFill>
                  <a:srgbClr val="000000"/>
                </a:solidFill>
                <a:uFill>
                  <a:solidFill>
                    <a:srgbClr val="ffffff"/>
                  </a:solidFill>
                </a:uFill>
                <a:latin typeface="Arial"/>
              </a:rPr>
              <a:t>méthodes de protection alternatives</a:t>
            </a:r>
            <a:endParaRPr lang="fr-FR" sz="24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Au final, on devrait déboucher sur une réduction de 25 à 30% des pesticides à l’horizon 2025</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Tree>
  </p:cSld>
  <p:timing>
    <p:tnLst>
      <p:par>
        <p:cTn id="93" dur="indefinite" restart="never" nodeType="tmRoot">
          <p:childTnLst>
            <p:seq>
              <p:cTn id="94" nodeType="mainSeq"/>
              <p:prevCondLst>
                <p:cond delay="0" evt="onPrev">
                  <p:tgtEl>
                    <p:sldTgt/>
                  </p:tgtEl>
                </p:cond>
              </p:prevCondLst>
              <p:nextCondLst>
                <p:cond delay="0" evt="onNext">
                  <p:tgtEl>
                    <p:sldTgt/>
                  </p:tgtEl>
                </p:cond>
              </p:nextCondLst>
            </p:seq>
          </p:childTnLst>
        </p:cTn>
      </p:par>
    </p:tnLst>
  </p:timing>
</p:sld>
</file>

<file path=ppt/slides/slide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2"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13" name="TextShape 2"/>
          <p:cNvSpPr txBox="1"/>
          <p:nvPr/>
        </p:nvSpPr>
        <p:spPr>
          <a:xfrm>
            <a:off x="357120" y="1500120"/>
            <a:ext cx="8329320" cy="4625640"/>
          </a:xfrm>
          <a:prstGeom prst="rect">
            <a:avLst/>
          </a:prstGeom>
          <a:noFill/>
          <a:ln>
            <a:noFill/>
          </a:ln>
        </p:spPr>
        <p:txBody>
          <a:bodyPr/>
          <a:p>
            <a:pPr marL="343080" indent="-342720">
              <a:lnSpc>
                <a:spcPct val="100000"/>
              </a:lnSpc>
            </a:pPr>
            <a:r>
              <a:rPr b="1" lang="fr-FR" sz="1800" spc="-1" strike="noStrike">
                <a:solidFill>
                  <a:srgbClr val="000000"/>
                </a:solidFill>
                <a:uFill>
                  <a:solidFill>
                    <a:srgbClr val="ffffff"/>
                  </a:solidFill>
                </a:uFill>
                <a:latin typeface="Arial"/>
              </a:rPr>
              <a:t>Pour réaliser ces objectifs, les Systèmes de culture vont évoluer: </a:t>
            </a: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Allongement des rotations</a:t>
            </a:r>
            <a:r>
              <a:rPr b="1"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de manière à diminuer la pression des bioagresseurs.</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Utilisation d’espèces rustiques nécessitant peu d’intrants</a:t>
            </a:r>
            <a:r>
              <a:rPr lang="fr-FR" sz="1800" spc="-1" strike="noStrike">
                <a:solidFill>
                  <a:srgbClr val="000000"/>
                </a:solidFill>
                <a:uFill>
                  <a:solidFill>
                    <a:srgbClr val="ffffff"/>
                  </a:solidFill>
                </a:uFill>
                <a:latin typeface="Arial"/>
              </a:rPr>
              <a:t>: le </a:t>
            </a:r>
            <a:r>
              <a:rPr b="1" lang="fr-FR" sz="1800" spc="-1" strike="noStrike">
                <a:solidFill>
                  <a:srgbClr val="000000"/>
                </a:solidFill>
                <a:uFill>
                  <a:solidFill>
                    <a:srgbClr val="ffffff"/>
                  </a:solidFill>
                </a:uFill>
                <a:latin typeface="Arial"/>
              </a:rPr>
              <a:t>Seigle</a:t>
            </a:r>
            <a:r>
              <a:rPr lang="fr-FR" sz="1800" spc="-1" strike="noStrike">
                <a:solidFill>
                  <a:srgbClr val="000000"/>
                </a:solidFill>
                <a:uFill>
                  <a:solidFill>
                    <a:srgbClr val="ffffff"/>
                  </a:solidFill>
                </a:uFill>
                <a:latin typeface="Arial"/>
              </a:rPr>
              <a:t>, le </a:t>
            </a:r>
            <a:r>
              <a:rPr b="1" lang="fr-FR" sz="1800" spc="-1" strike="noStrike">
                <a:solidFill>
                  <a:srgbClr val="000000"/>
                </a:solidFill>
                <a:uFill>
                  <a:solidFill>
                    <a:srgbClr val="ffffff"/>
                  </a:solidFill>
                </a:uFill>
                <a:latin typeface="Arial"/>
              </a:rPr>
              <a:t>Triticale</a:t>
            </a:r>
            <a:r>
              <a:rPr lang="fr-FR" sz="1800" spc="-1" strike="noStrike">
                <a:solidFill>
                  <a:srgbClr val="000000"/>
                </a:solidFill>
                <a:uFill>
                  <a:solidFill>
                    <a:srgbClr val="ffffff"/>
                  </a:solidFill>
                </a:uFill>
                <a:latin typeface="Arial"/>
              </a:rPr>
              <a:t>, l’</a:t>
            </a:r>
            <a:r>
              <a:rPr b="1" lang="fr-FR" sz="1800" spc="-1" strike="noStrike">
                <a:solidFill>
                  <a:srgbClr val="000000"/>
                </a:solidFill>
                <a:uFill>
                  <a:solidFill>
                    <a:srgbClr val="ffffff"/>
                  </a:solidFill>
                </a:uFill>
                <a:latin typeface="Arial"/>
              </a:rPr>
              <a:t>Epeautre</a:t>
            </a:r>
            <a:r>
              <a:rPr lang="fr-FR" sz="1800" spc="-1" strike="noStrike">
                <a:solidFill>
                  <a:srgbClr val="000000"/>
                </a:solidFill>
                <a:uFill>
                  <a:solidFill>
                    <a:srgbClr val="ffffff"/>
                  </a:solidFill>
                </a:uFill>
                <a:latin typeface="Arial"/>
              </a:rPr>
              <a:t> voient leurs surfaces augmenter d’année en année ( , respectivement </a:t>
            </a:r>
            <a:r>
              <a:rPr b="1" lang="fr-FR" sz="1800" spc="-1" strike="noStrike">
                <a:solidFill>
                  <a:srgbClr val="000000"/>
                </a:solidFill>
                <a:uFill>
                  <a:solidFill>
                    <a:srgbClr val="ffffff"/>
                  </a:solidFill>
                </a:uFill>
                <a:latin typeface="Arial"/>
              </a:rPr>
              <a:t>+17</a:t>
            </a:r>
            <a:r>
              <a:rPr lang="fr-FR" sz="1800" spc="-1" strike="noStrike">
                <a:solidFill>
                  <a:srgbClr val="000000"/>
                </a:solidFill>
                <a:uFill>
                  <a:solidFill>
                    <a:srgbClr val="ffffff"/>
                  </a:solidFill>
                </a:uFill>
                <a:latin typeface="Arial"/>
              </a:rPr>
              <a:t>, </a:t>
            </a:r>
            <a:r>
              <a:rPr b="1" lang="fr-FR" sz="1800" spc="-1" strike="noStrike">
                <a:solidFill>
                  <a:srgbClr val="000000"/>
                </a:solidFill>
                <a:uFill>
                  <a:solidFill>
                    <a:srgbClr val="ffffff"/>
                  </a:solidFill>
                </a:uFill>
                <a:latin typeface="Arial"/>
              </a:rPr>
              <a:t>+33 </a:t>
            </a:r>
            <a:r>
              <a:rPr lang="fr-FR" sz="1800" spc="-1" strike="noStrike">
                <a:solidFill>
                  <a:srgbClr val="000000"/>
                </a:solidFill>
                <a:uFill>
                  <a:solidFill>
                    <a:srgbClr val="ffffff"/>
                  </a:solidFill>
                </a:uFill>
                <a:latin typeface="Arial"/>
              </a:rPr>
              <a:t>et </a:t>
            </a:r>
            <a:r>
              <a:rPr b="1" lang="fr-FR" sz="1800" spc="-1" strike="noStrike">
                <a:solidFill>
                  <a:srgbClr val="000000"/>
                </a:solidFill>
                <a:uFill>
                  <a:solidFill>
                    <a:srgbClr val="ffffff"/>
                  </a:solidFill>
                </a:uFill>
                <a:latin typeface="Arial"/>
              </a:rPr>
              <a:t>+ 300</a:t>
            </a:r>
            <a:r>
              <a:rPr lang="fr-FR" sz="1800" spc="-1" strike="noStrike">
                <a:solidFill>
                  <a:srgbClr val="000000"/>
                </a:solidFill>
                <a:uFill>
                  <a:solidFill>
                    <a:srgbClr val="ffffff"/>
                  </a:solidFill>
                </a:uFill>
                <a:latin typeface="Arial"/>
              </a:rPr>
              <a:t>% d’augmentation des surfaces de multiplication de semences depuis 2009 d’après le GNIS). Principal atout: ils ne nécessitent quasiment pas de protection phytosanitaire.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Développement de variétés tolérantes aux maladies et aux ravageurs</a:t>
            </a:r>
            <a:r>
              <a:rPr b="1"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depuis quelques années, les sélectionneurs travaillent à l ’élaboration de nouvelles variétés beaucoup plus résistantes</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Tree>
  </p:cSld>
  <p:timing>
    <p:tnLst>
      <p:par>
        <p:cTn id="95" dur="indefinite" restart="never" nodeType="tmRoot">
          <p:childTnLst>
            <p:seq>
              <p:cTn id="96" nodeType="mainSeq"/>
              <p:prevCondLst>
                <p:cond delay="0" evt="onPrev">
                  <p:tgtEl>
                    <p:sldTgt/>
                  </p:tgtEl>
                </p:cond>
              </p:prevCondLst>
              <p:nextCondLst>
                <p:cond delay="0" evt="onNext">
                  <p:tgtEl>
                    <p:sldTgt/>
                  </p:tgtEl>
                </p:cond>
              </p:nextCondLst>
            </p:seq>
          </p:childTnLst>
        </p:cTn>
      </p:par>
    </p:tnLst>
  </p:timing>
</p:sld>
</file>

<file path=ppt/slides/slide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4"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15"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16"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r>
              <a:rPr b="1" lang="fr-FR" sz="1800" spc="-1" strike="noStrike" u="sng">
                <a:solidFill>
                  <a:srgbClr val="000000"/>
                </a:solidFill>
                <a:uFill>
                  <a:solidFill>
                    <a:srgbClr val="ffffff"/>
                  </a:solidFill>
                </a:uFill>
                <a:latin typeface="Arial"/>
              </a:rPr>
              <a:t>b) La Directive Nitrates et ses déclinaisons:</a:t>
            </a:r>
            <a:endParaRPr lang="fr-FR" sz="1800" spc="-1" strike="noStrike">
              <a:solidFill>
                <a:srgbClr val="000000"/>
              </a:solidFill>
              <a:uFill>
                <a:solidFill>
                  <a:srgbClr val="ffffff"/>
                </a:solidFill>
              </a:uFill>
              <a:latin typeface="Arial"/>
            </a:endParaRPr>
          </a:p>
          <a:p>
            <a:pPr marL="343080" indent="-342720">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 état des lieux préoccupant:</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D’après les données de l’Agence</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de l’Eau, la moitié nord du pays</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présente des eaux de piètre </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qualité. Globalement les zones</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préocupantes correspondent aux</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secteurs de Grandes Cultures.</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pic>
        <p:nvPicPr>
          <p:cNvPr id="217" name="Picture 2" descr=""/>
          <p:cNvPicPr/>
          <p:nvPr/>
        </p:nvPicPr>
        <p:blipFill>
          <a:blip r:embed="rId1"/>
          <a:stretch/>
        </p:blipFill>
        <p:spPr>
          <a:xfrm>
            <a:off x="4214880" y="1914840"/>
            <a:ext cx="4928760" cy="4657320"/>
          </a:xfrm>
          <a:prstGeom prst="rect">
            <a:avLst/>
          </a:prstGeom>
          <a:ln>
            <a:noFill/>
          </a:ln>
        </p:spPr>
      </p:pic>
    </p:spTree>
  </p:cSld>
  <p:timing>
    <p:tnLst>
      <p:par>
        <p:cTn id="97" dur="indefinite" restart="never" nodeType="tmRoot">
          <p:childTnLst>
            <p:seq>
              <p:cTn id="9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9" name="TextShape 1"/>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 </a:t>
            </a:r>
            <a:r>
              <a:rPr lang="fr-FR" sz="1800" spc="-1" strike="noStrike">
                <a:solidFill>
                  <a:srgbClr val="ff0000"/>
                </a:solidFill>
                <a:uFill>
                  <a:solidFill>
                    <a:srgbClr val="ffffff"/>
                  </a:solidFill>
                </a:uFill>
                <a:latin typeface="Arial"/>
              </a:rPr>
              <a:t>système de production </a:t>
            </a:r>
            <a:r>
              <a:rPr lang="fr-FR" sz="1800" spc="-1" strike="noStrike">
                <a:solidFill>
                  <a:srgbClr val="000000"/>
                </a:solidFill>
                <a:uFill>
                  <a:solidFill>
                    <a:srgbClr val="ffffff"/>
                  </a:solidFill>
                </a:uFill>
                <a:latin typeface="Arial"/>
              </a:rPr>
              <a:t>se caractérise par la combinaison de productions (végétales et animales), de techniques et de moyens : capital foncier, main d’œuvre disponible, capital d’exploitation (matériels et bâtiments) et capital « intellectuel » (technicité du décideur).</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D’une exploitation à l’autre, les </a:t>
            </a:r>
            <a:r>
              <a:rPr lang="fr-FR" sz="1800" spc="-1" strike="noStrike">
                <a:solidFill>
                  <a:srgbClr val="ff0000"/>
                </a:solidFill>
                <a:uFill>
                  <a:solidFill>
                    <a:srgbClr val="ffffff"/>
                  </a:solidFill>
                </a:uFill>
                <a:latin typeface="Arial"/>
              </a:rPr>
              <a:t>systèmes de productions </a:t>
            </a:r>
            <a:r>
              <a:rPr lang="fr-FR" sz="1800" spc="-1" strike="noStrike">
                <a:solidFill>
                  <a:srgbClr val="000000"/>
                </a:solidFill>
                <a:uFill>
                  <a:solidFill>
                    <a:srgbClr val="ffffff"/>
                  </a:solidFill>
                </a:uFill>
                <a:latin typeface="Arial"/>
              </a:rPr>
              <a:t>diffèrent selon la </a:t>
            </a:r>
            <a:r>
              <a:rPr lang="fr-FR" sz="1800" spc="-1" strike="noStrike">
                <a:solidFill>
                  <a:srgbClr val="ff0000"/>
                </a:solidFill>
                <a:uFill>
                  <a:solidFill>
                    <a:srgbClr val="ffffff"/>
                  </a:solidFill>
                </a:uFill>
                <a:latin typeface="Arial"/>
              </a:rPr>
              <a:t>nature des cultures </a:t>
            </a:r>
            <a:r>
              <a:rPr lang="fr-FR" sz="1800" spc="-1" strike="noStrike">
                <a:solidFill>
                  <a:srgbClr val="000000"/>
                </a:solidFill>
                <a:uFill>
                  <a:solidFill>
                    <a:srgbClr val="ffffff"/>
                  </a:solidFill>
                </a:uFill>
                <a:latin typeface="Arial"/>
              </a:rPr>
              <a:t>(cultures céréalières, cultures fourragères, horticulture, arboriculture, etc.) et le </a:t>
            </a:r>
            <a:r>
              <a:rPr lang="fr-FR" sz="1800" spc="-1" strike="noStrike">
                <a:solidFill>
                  <a:srgbClr val="ff0000"/>
                </a:solidFill>
                <a:uFill>
                  <a:solidFill>
                    <a:srgbClr val="ffffff"/>
                  </a:solidFill>
                </a:uFill>
                <a:latin typeface="Arial"/>
              </a:rPr>
              <a:t>niveau d’intensification</a:t>
            </a:r>
            <a:r>
              <a:rPr lang="fr-FR" sz="1800" spc="-1" strike="noStrike">
                <a:solidFill>
                  <a:srgbClr val="000000"/>
                </a:solidFill>
                <a:uFill>
                  <a:solidFill>
                    <a:srgbClr val="ffffff"/>
                  </a:solidFill>
                </a:uFill>
                <a:latin typeface="Arial"/>
              </a:rPr>
              <a:t> : système intensif, système extensif.</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130" name="CustomShape 2"/>
          <p:cNvSpPr/>
          <p:nvPr/>
        </p:nvSpPr>
        <p:spPr>
          <a:xfrm>
            <a:off x="611640" y="457200"/>
            <a:ext cx="8229240" cy="1142640"/>
          </a:xfrm>
          <a:prstGeom prst="rect">
            <a:avLst/>
          </a:prstGeom>
          <a:noFill/>
          <a:ln>
            <a:noFill/>
          </a:ln>
        </p:spPr>
        <p:style>
          <a:lnRef idx="0"/>
          <a:fillRef idx="0"/>
          <a:effectRef idx="0"/>
          <a:fontRef idx="minor"/>
        </p:style>
        <p:txBody>
          <a:bodyPr anchor="ctr"/>
          <a:p>
            <a:pPr algn="ctr">
              <a:lnSpc>
                <a:spcPct val="100000"/>
              </a:lnSpc>
            </a:pPr>
            <a:r>
              <a:rPr b="1" lang="fr-FR" sz="2400" spc="-1" strike="noStrike">
                <a:solidFill>
                  <a:srgbClr val="000000"/>
                </a:solidFill>
                <a:uFill>
                  <a:solidFill>
                    <a:srgbClr val="ffffff"/>
                  </a:solidFill>
                </a:uFill>
                <a:latin typeface="Arial"/>
              </a:rPr>
              <a:t>Préambule: Rappels techniques</a:t>
            </a:r>
            <a:endParaRPr lang="fr-FR" sz="4400" spc="-1" strike="noStrike">
              <a:solidFill>
                <a:srgbClr val="000000"/>
              </a:solidFill>
              <a:uFill>
                <a:solidFill>
                  <a:srgbClr val="ffffff"/>
                </a:solidFill>
              </a:uFill>
              <a:latin typeface="Arial"/>
            </a:endParaRPr>
          </a:p>
        </p:txBody>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8"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19"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20"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r>
              <a:rPr b="1" lang="fr-FR" sz="1800" spc="-1" strike="noStrike" u="sng">
                <a:solidFill>
                  <a:srgbClr val="000000"/>
                </a:solidFill>
                <a:uFill>
                  <a:solidFill>
                    <a:srgbClr val="ffffff"/>
                  </a:solidFill>
                </a:uFill>
                <a:latin typeface="Arial"/>
              </a:rPr>
              <a:t>b) La Directive Nitrates et ses déclinaisons:</a:t>
            </a:r>
            <a:endParaRPr lang="fr-FR" sz="1800" spc="-1" strike="noStrike">
              <a:solidFill>
                <a:srgbClr val="000000"/>
              </a:solidFill>
              <a:uFill>
                <a:solidFill>
                  <a:srgbClr val="ffffff"/>
                </a:solidFill>
              </a:uFill>
              <a:latin typeface="Arial"/>
            </a:endParaRPr>
          </a:p>
          <a:p>
            <a:pPr marL="343080" indent="-342720">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La gestion des Nitrates à l’échelle agricole relève d’une </a:t>
            </a:r>
            <a:r>
              <a:rPr b="1" lang="fr-FR" sz="1800" spc="-1" strike="noStrike">
                <a:solidFill>
                  <a:srgbClr val="000000"/>
                </a:solidFill>
                <a:uFill>
                  <a:solidFill>
                    <a:srgbClr val="ffffff"/>
                  </a:solidFill>
                </a:uFill>
                <a:latin typeface="Arial"/>
              </a:rPr>
              <a:t>directive</a:t>
            </a:r>
            <a:r>
              <a:rPr lang="fr-FR" sz="1800" spc="-1" strike="noStrike">
                <a:solidFill>
                  <a:srgbClr val="000000"/>
                </a:solidFill>
                <a:uFill>
                  <a:solidFill>
                    <a:srgbClr val="ffffff"/>
                  </a:solidFill>
                </a:uFill>
                <a:latin typeface="Arial"/>
              </a:rPr>
              <a:t> européenne de </a:t>
            </a:r>
            <a:r>
              <a:rPr b="1" lang="fr-FR" sz="1800" spc="-1" strike="noStrike">
                <a:solidFill>
                  <a:srgbClr val="000000"/>
                </a:solidFill>
                <a:uFill>
                  <a:solidFill>
                    <a:srgbClr val="ffffff"/>
                  </a:solidFill>
                </a:uFill>
                <a:latin typeface="Arial"/>
              </a:rPr>
              <a:t>1991</a:t>
            </a:r>
            <a:r>
              <a:rPr lang="fr-FR" sz="1800" spc="-1" strike="noStrike">
                <a:solidFill>
                  <a:srgbClr val="000000"/>
                </a:solidFill>
                <a:uFill>
                  <a:solidFill>
                    <a:srgbClr val="ffffff"/>
                  </a:solidFill>
                </a:uFill>
                <a:latin typeface="Arial"/>
              </a:rPr>
              <a:t>. Transcrite en programmes d’actions régulièrement adaptés, ceux-ci précisent aux agriculteurs les modalités relatives à la fertilisation azotée, entre autres: </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Respect d’un calendrier d’épandage </a:t>
            </a:r>
            <a:r>
              <a:rPr lang="fr-FR" sz="1800" spc="-1" strike="noStrike">
                <a:solidFill>
                  <a:srgbClr val="000000"/>
                </a:solidFill>
                <a:uFill>
                  <a:solidFill>
                    <a:srgbClr val="ffffff"/>
                  </a:solidFill>
                </a:uFill>
                <a:latin typeface="Arial"/>
              </a:rPr>
              <a:t>en fonction de la nature des fertilisants utilisés.</a:t>
            </a:r>
            <a:r>
              <a:rPr lang="fr-FR" sz="1800" spc="-1" strike="noStrike">
                <a:solidFill>
                  <a:srgbClr val="000000"/>
                </a:solidFill>
                <a:uFill>
                  <a:solidFill>
                    <a:srgbClr val="ffffff"/>
                  </a:solidFill>
                </a:uFill>
                <a:latin typeface="Arial"/>
              </a:rPr>
              <a:t>
</a:t>
            </a:r>
            <a:r>
              <a:rPr lang="fr-FR" sz="1800" spc="-1" strike="noStrike" u="sng">
                <a:solidFill>
                  <a:srgbClr val="000000"/>
                </a:solidFill>
                <a:uFill>
                  <a:solidFill>
                    <a:srgbClr val="ffffff"/>
                  </a:solidFill>
                </a:uFill>
                <a:latin typeface="Arial"/>
              </a:rPr>
              <a:t>- Implantation de CIPAN </a:t>
            </a:r>
            <a:r>
              <a:rPr lang="fr-FR" sz="1800" spc="-1" strike="noStrike">
                <a:solidFill>
                  <a:srgbClr val="000000"/>
                </a:solidFill>
                <a:uFill>
                  <a:solidFill>
                    <a:srgbClr val="ffffff"/>
                  </a:solidFill>
                </a:uFill>
                <a:latin typeface="Arial"/>
              </a:rPr>
              <a:t>obligatoire avant une culture de printemps.</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a:t>
            </a:r>
            <a:r>
              <a:rPr lang="fr-FR" sz="1800" spc="-1" strike="noStrike" u="sng">
                <a:solidFill>
                  <a:srgbClr val="000000"/>
                </a:solidFill>
                <a:uFill>
                  <a:solidFill>
                    <a:srgbClr val="ffffff"/>
                  </a:solidFill>
                </a:uFill>
                <a:latin typeface="Arial"/>
              </a:rPr>
              <a:t>Réalisation d’un Plan Prévisionnel de Fumure</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a:t>
            </a:r>
            <a:r>
              <a:rPr lang="fr-FR" sz="1800" spc="-1" strike="noStrike" u="sng">
                <a:solidFill>
                  <a:srgbClr val="000000"/>
                </a:solidFill>
                <a:uFill>
                  <a:solidFill>
                    <a:srgbClr val="ffffff"/>
                  </a:solidFill>
                </a:uFill>
                <a:latin typeface="Arial"/>
              </a:rPr>
              <a:t>Equilibre des apports d’azote sur une culture</a:t>
            </a:r>
            <a:r>
              <a:rPr lang="fr-FR" sz="1800" spc="-1" strike="noStrike">
                <a:solidFill>
                  <a:srgbClr val="000000"/>
                </a:solidFill>
                <a:uFill>
                  <a:solidFill>
                    <a:srgbClr val="ffffff"/>
                  </a:solidFill>
                </a:uFill>
                <a:latin typeface="Arial"/>
              </a:rPr>
              <a:t>.</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spTree>
  </p:cSld>
  <p:timing>
    <p:tnLst>
      <p:par>
        <p:cTn id="99" dur="indefinite" restart="never" nodeType="tmRoot">
          <p:childTnLst>
            <p:seq>
              <p:cTn id="100" nodeType="mainSeq"/>
              <p:prevCondLst>
                <p:cond delay="0" evt="onPrev">
                  <p:tgtEl>
                    <p:sldTgt/>
                  </p:tgtEl>
                </p:cond>
              </p:prevCondLst>
              <p:nextCondLst>
                <p:cond delay="0" evt="onNext">
                  <p:tgtEl>
                    <p:sldTgt/>
                  </p:tgtEl>
                </p:cond>
              </p:nextCondLst>
            </p:seq>
          </p:childTnLst>
        </p:cTn>
      </p:par>
    </p:tnLst>
  </p:timing>
</p:sld>
</file>

<file path=ppt/slides/slide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1"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22"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23"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pic>
        <p:nvPicPr>
          <p:cNvPr id="224" name="Picture 2" descr=""/>
          <p:cNvPicPr/>
          <p:nvPr/>
        </p:nvPicPr>
        <p:blipFill>
          <a:blip r:embed="rId1"/>
          <a:stretch/>
        </p:blipFill>
        <p:spPr>
          <a:xfrm>
            <a:off x="2778120" y="1549800"/>
            <a:ext cx="6365520" cy="5307840"/>
          </a:xfrm>
          <a:prstGeom prst="rect">
            <a:avLst/>
          </a:prstGeom>
          <a:ln>
            <a:noFill/>
          </a:ln>
        </p:spPr>
      </p:pic>
      <p:sp>
        <p:nvSpPr>
          <p:cNvPr id="225" name="CustomShape 4"/>
          <p:cNvSpPr/>
          <p:nvPr/>
        </p:nvSpPr>
        <p:spPr>
          <a:xfrm>
            <a:off x="357120" y="1714320"/>
            <a:ext cx="2285640" cy="91332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Voici un exemple de calendrier d’épandage (Source FDSEA 80)</a:t>
            </a:r>
            <a:endParaRPr lang="fr-FR" sz="1800" spc="-1" strike="noStrike">
              <a:solidFill>
                <a:srgbClr val="000000"/>
              </a:solidFill>
              <a:uFill>
                <a:solidFill>
                  <a:srgbClr val="ffffff"/>
                </a:solidFill>
              </a:uFill>
              <a:latin typeface="Arial"/>
            </a:endParaRPr>
          </a:p>
        </p:txBody>
      </p:sp>
    </p:spTree>
  </p:cSld>
  <p:timing>
    <p:tnLst>
      <p:par>
        <p:cTn id="101" dur="indefinite" restart="never" nodeType="tmRoot">
          <p:childTnLst>
            <p:seq>
              <p:cTn id="102" nodeType="mainSeq"/>
              <p:prevCondLst>
                <p:cond delay="0" evt="onPrev">
                  <p:tgtEl>
                    <p:sldTgt/>
                  </p:tgtEl>
                </p:cond>
              </p:prevCondLst>
              <p:nextCondLst>
                <p:cond delay="0" evt="onNext">
                  <p:tgtEl>
                    <p:sldTgt/>
                  </p:tgtEl>
                </p:cond>
              </p:nextCondLst>
            </p:seq>
          </p:childTnLst>
        </p:cTn>
      </p:par>
    </p:tnLst>
  </p:timing>
</p:sld>
</file>

<file path=ppt/slides/slide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6"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27"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28"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pic>
        <p:nvPicPr>
          <p:cNvPr id="229" name="Picture 2" descr=""/>
          <p:cNvPicPr/>
          <p:nvPr/>
        </p:nvPicPr>
        <p:blipFill>
          <a:blip r:embed="rId1"/>
          <a:stretch/>
        </p:blipFill>
        <p:spPr>
          <a:xfrm>
            <a:off x="2435760" y="1500120"/>
            <a:ext cx="6707880" cy="3785760"/>
          </a:xfrm>
          <a:prstGeom prst="rect">
            <a:avLst/>
          </a:prstGeom>
          <a:ln>
            <a:noFill/>
          </a:ln>
        </p:spPr>
      </p:pic>
      <p:sp>
        <p:nvSpPr>
          <p:cNvPr id="230" name="CustomShape 4"/>
          <p:cNvSpPr/>
          <p:nvPr/>
        </p:nvSpPr>
        <p:spPr>
          <a:xfrm>
            <a:off x="3357720" y="5357880"/>
            <a:ext cx="5785920" cy="36468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Source: sociétéchimiquedefrance.fr</a:t>
            </a:r>
            <a:endParaRPr lang="fr-FR" sz="1800" spc="-1" strike="noStrike">
              <a:solidFill>
                <a:srgbClr val="000000"/>
              </a:solidFill>
              <a:uFill>
                <a:solidFill>
                  <a:srgbClr val="ffffff"/>
                </a:solidFill>
              </a:uFill>
              <a:latin typeface="Arial"/>
            </a:endParaRPr>
          </a:p>
        </p:txBody>
      </p:sp>
      <p:sp>
        <p:nvSpPr>
          <p:cNvPr id="231" name="CustomShape 5"/>
          <p:cNvSpPr/>
          <p:nvPr/>
        </p:nvSpPr>
        <p:spPr>
          <a:xfrm>
            <a:off x="500040" y="2000160"/>
            <a:ext cx="1856880" cy="146196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Effet de la Directive Nitrates pour la consommation d’azote</a:t>
            </a:r>
            <a:endParaRPr lang="fr-FR" sz="1800" spc="-1" strike="noStrike">
              <a:solidFill>
                <a:srgbClr val="000000"/>
              </a:solidFill>
              <a:uFill>
                <a:solidFill>
                  <a:srgbClr val="ffffff"/>
                </a:solidFill>
              </a:uFill>
              <a:latin typeface="Arial"/>
            </a:endParaRPr>
          </a:p>
        </p:txBody>
      </p:sp>
      <p:sp>
        <p:nvSpPr>
          <p:cNvPr id="232" name="CustomShape 6"/>
          <p:cNvSpPr/>
          <p:nvPr/>
        </p:nvSpPr>
        <p:spPr>
          <a:xfrm>
            <a:off x="357120" y="3786120"/>
            <a:ext cx="1856880" cy="1461960"/>
          </a:xfrm>
          <a:prstGeom prst="rect">
            <a:avLst/>
          </a:prstGeom>
          <a:noFill/>
          <a:ln>
            <a:noFill/>
          </a:ln>
        </p:spPr>
        <p:style>
          <a:lnRef idx="0"/>
          <a:fillRef idx="0"/>
          <a:effectRef idx="0"/>
          <a:fontRef idx="minor"/>
        </p:style>
        <p:txBody>
          <a:bodyPr lIns="90000" rIns="90000" tIns="45000" bIns="45000"/>
          <a:p>
            <a:pPr>
              <a:lnSpc>
                <a:spcPct val="100000"/>
              </a:lnSpc>
            </a:pPr>
            <a:r>
              <a:rPr lang="fr-FR" sz="1800" spc="-1" strike="noStrike">
                <a:solidFill>
                  <a:srgbClr val="000000"/>
                </a:solidFill>
                <a:uFill>
                  <a:solidFill>
                    <a:srgbClr val="ffffff"/>
                  </a:solidFill>
                </a:uFill>
                <a:latin typeface="Calibri"/>
              </a:rPr>
              <a:t>Raisonnement de la fertilisation PK et hausse continue des cours</a:t>
            </a:r>
            <a:endParaRPr lang="fr-FR" sz="1800" spc="-1" strike="noStrike">
              <a:solidFill>
                <a:srgbClr val="000000"/>
              </a:solidFill>
              <a:uFill>
                <a:solidFill>
                  <a:srgbClr val="ffffff"/>
                </a:solidFill>
              </a:uFill>
              <a:latin typeface="Arial"/>
            </a:endParaRPr>
          </a:p>
        </p:txBody>
      </p:sp>
      <p:sp>
        <p:nvSpPr>
          <p:cNvPr id="233" name="CustomShape 7"/>
          <p:cNvSpPr/>
          <p:nvPr/>
        </p:nvSpPr>
        <p:spPr>
          <a:xfrm flipV="1">
            <a:off x="2357280" y="2428920"/>
            <a:ext cx="3428640" cy="309600"/>
          </a:xfrm>
          <a:custGeom>
            <a:avLst/>
            <a:gdLst/>
            <a:ahLst/>
            <a:rect l="l" t="t" r="r" b="b"/>
            <a:pathLst>
              <a:path w="21600" h="21600">
                <a:moveTo>
                  <a:pt x="0" y="0"/>
                </a:moveTo>
                <a:lnTo>
                  <a:pt x="21600" y="21600"/>
                </a:lnTo>
              </a:path>
            </a:pathLst>
          </a:custGeom>
          <a:noFill/>
          <a:ln>
            <a:round/>
            <a:tailEnd len="med" type="arrow" w="med"/>
          </a:ln>
          <a:effectLst>
            <a:outerShdw blurRad="40000" dir="5400000" dist="23000" rotWithShape="0">
              <a:srgbClr val="000000">
                <a:alpha val="35000"/>
              </a:srgbClr>
            </a:outerShdw>
          </a:effectLst>
        </p:spPr>
        <p:style>
          <a:lnRef idx="3">
            <a:schemeClr val="dk1"/>
          </a:lnRef>
          <a:fillRef idx="0">
            <a:schemeClr val="dk1"/>
          </a:fillRef>
          <a:effectRef idx="2">
            <a:schemeClr val="dk1"/>
          </a:effectRef>
          <a:fontRef idx="minor"/>
        </p:style>
      </p:sp>
      <p:sp>
        <p:nvSpPr>
          <p:cNvPr id="234" name="CustomShape 8"/>
          <p:cNvSpPr/>
          <p:nvPr/>
        </p:nvSpPr>
        <p:spPr>
          <a:xfrm flipV="1">
            <a:off x="2286000" y="3929040"/>
            <a:ext cx="3428640" cy="309600"/>
          </a:xfrm>
          <a:custGeom>
            <a:avLst/>
            <a:gdLst/>
            <a:ahLst/>
            <a:rect l="l" t="t" r="r" b="b"/>
            <a:pathLst>
              <a:path w="21600" h="21600">
                <a:moveTo>
                  <a:pt x="0" y="0"/>
                </a:moveTo>
                <a:lnTo>
                  <a:pt x="21600" y="21600"/>
                </a:lnTo>
              </a:path>
            </a:pathLst>
          </a:custGeom>
          <a:noFill/>
          <a:ln>
            <a:round/>
            <a:tailEnd len="med" type="arrow" w="med"/>
          </a:ln>
          <a:effectLst>
            <a:outerShdw blurRad="40000" dir="5400000" dist="23000" rotWithShape="0">
              <a:srgbClr val="000000">
                <a:alpha val="35000"/>
              </a:srgbClr>
            </a:outerShdw>
          </a:effectLst>
        </p:spPr>
        <p:style>
          <a:lnRef idx="3">
            <a:schemeClr val="dk1"/>
          </a:lnRef>
          <a:fillRef idx="0">
            <a:schemeClr val="dk1"/>
          </a:fillRef>
          <a:effectRef idx="2">
            <a:schemeClr val="dk1"/>
          </a:effectRef>
          <a:fontRef idx="minor"/>
        </p:style>
      </p:sp>
    </p:spTree>
  </p:cSld>
  <p:timing>
    <p:tnLst>
      <p:par>
        <p:cTn id="103" dur="indefinite" restart="never" nodeType="tmRoot">
          <p:childTnLst>
            <p:seq>
              <p:cTn id="104" nodeType="mainSeq"/>
              <p:prevCondLst>
                <p:cond delay="0" evt="onPrev">
                  <p:tgtEl>
                    <p:sldTgt/>
                  </p:tgtEl>
                </p:cond>
              </p:prevCondLst>
              <p:nextCondLst>
                <p:cond delay="0" evt="onNext">
                  <p:tgtEl>
                    <p:sldTgt/>
                  </p:tgtEl>
                </p:cond>
              </p:nextCondLst>
            </p:seq>
          </p:childTnLst>
        </p:cTn>
      </p:par>
    </p:tnLst>
  </p:timing>
</p:sld>
</file>

<file path=ppt/slides/slide5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5"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36"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37"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r>
              <a:rPr b="1" lang="fr-FR" sz="1800" spc="-1" strike="noStrike" u="sng">
                <a:solidFill>
                  <a:srgbClr val="000000"/>
                </a:solidFill>
                <a:uFill>
                  <a:solidFill>
                    <a:srgbClr val="ffffff"/>
                  </a:solidFill>
                </a:uFill>
                <a:latin typeface="Arial"/>
              </a:rPr>
              <a:t>c) La PAC Second pilier</a:t>
            </a:r>
            <a:endParaRPr lang="fr-FR" sz="1800" spc="-1" strike="noStrike">
              <a:solidFill>
                <a:srgbClr val="000000"/>
              </a:solidFill>
              <a:uFill>
                <a:solidFill>
                  <a:srgbClr val="ffffff"/>
                </a:solidFill>
              </a:uFill>
              <a:latin typeface="Arial"/>
            </a:endParaRPr>
          </a:p>
          <a:p>
            <a:pPr marL="343080" indent="-342720">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pP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Contrairement au Premier pilier qui s’applique de façon quasi-systématique et obligatoire, le Second Pilier consiste en des engagements volontaires de l’agriculteur. Entre autres choses, certains volets auront une incidence directe sur les Systèmes de Culture: </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Aides découplées pour certaines productions</a:t>
            </a:r>
            <a:r>
              <a:rPr lang="fr-FR" sz="1800" spc="-1" strike="noStrike">
                <a:solidFill>
                  <a:srgbClr val="000000"/>
                </a:solidFill>
                <a:uFill>
                  <a:solidFill>
                    <a:srgbClr val="ffffff"/>
                  </a:solidFill>
                </a:uFill>
                <a:latin typeface="Arial"/>
              </a:rPr>
              <a:t>: Pommes de terre féculières, tomates pour la transformation, protéagineux, légumineuses fourragères, Blé dur de qualité. Ces aides sont destinées à maintenir  ou encourager des productions fragiles par rapport au contexte économique favorisant les céréales.</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Plan Compétitivité et Adaptation des Exploitations</a:t>
            </a:r>
            <a:r>
              <a:rPr lang="fr-FR" sz="1800" spc="-1" strike="noStrike">
                <a:solidFill>
                  <a:srgbClr val="000000"/>
                </a:solidFill>
                <a:uFill>
                  <a:solidFill>
                    <a:srgbClr val="ffffff"/>
                  </a:solidFill>
                </a:uFill>
                <a:latin typeface="Arial"/>
              </a:rPr>
              <a:t>: aider à la performance énergétique, à la mise en place de cultures d’intérêt stratégique et à l’élaboration de projets et de démarches agro-écologiques.</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p:txBody>
      </p:sp>
    </p:spTree>
  </p:cSld>
  <p:timing>
    <p:tnLst>
      <p:par>
        <p:cTn id="105" dur="indefinite" restart="never" nodeType="tmRoot">
          <p:childTnLst>
            <p:seq>
              <p:cTn id="106" nodeType="mainSeq"/>
              <p:prevCondLst>
                <p:cond delay="0" evt="onPrev">
                  <p:tgtEl>
                    <p:sldTgt/>
                  </p:tgtEl>
                </p:cond>
              </p:prevCondLst>
              <p:nextCondLst>
                <p:cond delay="0" evt="onNext">
                  <p:tgtEl>
                    <p:sldTgt/>
                  </p:tgtEl>
                </p:cond>
              </p:nextCondLst>
            </p:seq>
          </p:childTnLst>
        </p:cTn>
      </p:par>
    </p:tnLst>
  </p:timing>
</p:sld>
</file>

<file path=ppt/slides/slide5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8"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39"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40"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r>
              <a:rPr b="1" lang="fr-FR" sz="1800" spc="-1" strike="noStrike" u="sng">
                <a:solidFill>
                  <a:srgbClr val="000000"/>
                </a:solidFill>
                <a:uFill>
                  <a:solidFill>
                    <a:srgbClr val="ffffff"/>
                  </a:solidFill>
                </a:uFill>
                <a:latin typeface="Arial"/>
              </a:rPr>
              <a:t>c) La PAC Second pilier</a:t>
            </a:r>
            <a:endParaRPr lang="fr-FR" sz="1800" spc="-1" strike="noStrike">
              <a:solidFill>
                <a:srgbClr val="000000"/>
              </a:solidFill>
              <a:uFill>
                <a:solidFill>
                  <a:srgbClr val="ffffff"/>
                </a:solidFill>
              </a:uFill>
              <a:latin typeface="Arial"/>
            </a:endParaRPr>
          </a:p>
          <a:p>
            <a:pPr marL="343080" indent="-342720">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pP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Ces orientations devraient encourager la mise en place de: </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Cultures énergétiques </a:t>
            </a:r>
            <a:r>
              <a:rPr lang="fr-FR" sz="1800" spc="-1" strike="noStrike">
                <a:solidFill>
                  <a:srgbClr val="000000"/>
                </a:solidFill>
                <a:uFill>
                  <a:solidFill>
                    <a:srgbClr val="ffffff"/>
                  </a:solidFill>
                </a:uFill>
                <a:latin typeface="Arial"/>
              </a:rPr>
              <a:t>comme le Miscanthus, le Switch Grass ou le Maïs « biomasse » destiné à alimenter des méthaniseurs sur l’exploitation.</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Chanvre ou de Lin</a:t>
            </a:r>
            <a:r>
              <a:rPr lang="fr-FR" sz="1800" spc="-1" strike="noStrike">
                <a:solidFill>
                  <a:srgbClr val="000000"/>
                </a:solidFill>
                <a:uFill>
                  <a:solidFill>
                    <a:srgbClr val="ffffff"/>
                  </a:solidFill>
                </a:uFill>
                <a:latin typeface="Arial"/>
              </a:rPr>
              <a:t>, cultures ayant le vent en pouoe dans des projets industriels ou de fabrication d’isolants.</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GIEE</a:t>
            </a:r>
            <a:r>
              <a:rPr lang="fr-FR" sz="1800" spc="-1" strike="noStrike">
                <a:solidFill>
                  <a:srgbClr val="000000"/>
                </a:solidFill>
                <a:uFill>
                  <a:solidFill>
                    <a:srgbClr val="ffffff"/>
                  </a:solidFill>
                </a:uFill>
                <a:latin typeface="Arial"/>
              </a:rPr>
              <a:t>: Groupements d’Intérêt Economique et Environnemental, porteurs de projets globaux d’ordre agro-écologique.</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u="sng">
                <a:solidFill>
                  <a:srgbClr val="000000"/>
                </a:solidFill>
                <a:uFill>
                  <a:solidFill>
                    <a:srgbClr val="ffffff"/>
                  </a:solidFill>
                </a:uFill>
                <a:latin typeface="Arial"/>
              </a:rPr>
              <a:t>Mesures Agro-Environnementales et Climatiques</a:t>
            </a:r>
            <a:r>
              <a:rPr lang="fr-FR" sz="1800" spc="-1" strike="noStrike">
                <a:solidFill>
                  <a:srgbClr val="000000"/>
                </a:solidFill>
                <a:uFill>
                  <a:solidFill>
                    <a:srgbClr val="ffffff"/>
                  </a:solidFill>
                </a:uFill>
                <a:latin typeface="Arial"/>
              </a:rPr>
              <a:t>: dans la continuité des anciennes MAE, elles encourageront la protection des ressources en eau, la lutte contre l’érosion, l’aménagement paysager…..</a:t>
            </a:r>
            <a:endParaRPr lang="fr-FR" sz="1800" spc="-1" strike="noStrike">
              <a:solidFill>
                <a:srgbClr val="000000"/>
              </a:solidFill>
              <a:uFill>
                <a:solidFill>
                  <a:srgbClr val="ffffff"/>
                </a:solidFill>
              </a:uFill>
              <a:latin typeface="Arial"/>
            </a:endParaRPr>
          </a:p>
          <a:p>
            <a:pPr>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pPr>
            <a:r>
              <a:rPr lang="fr-FR" sz="1800" spc="-1" strike="noStrike">
                <a:solidFill>
                  <a:srgbClr val="000000"/>
                </a:solidFill>
                <a:uFill>
                  <a:solidFill>
                    <a:srgbClr val="ffffff"/>
                  </a:solidFill>
                </a:uFill>
                <a:latin typeface="Arial"/>
              </a:rPr>
              <a:t>Pour aller plus loin: </a:t>
            </a:r>
            <a:r>
              <a:rPr lang="fr-FR" sz="1800" spc="-1" strike="noStrike">
                <a:solidFill>
                  <a:srgbClr val="558ed5"/>
                </a:solidFill>
                <a:uFill>
                  <a:solidFill>
                    <a:srgbClr val="ffffff"/>
                  </a:solidFill>
                </a:uFill>
                <a:latin typeface="Arial"/>
              </a:rPr>
              <a:t>http://agriculture.gouv.fr/consulter-le-document-recapitulatif-la-reforme-de-la-pac-en-un-coup-doeil</a:t>
            </a:r>
            <a:endParaRPr lang="fr-FR" sz="1800" spc="-1" strike="noStrike">
              <a:solidFill>
                <a:srgbClr val="000000"/>
              </a:solidFill>
              <a:uFill>
                <a:solidFill>
                  <a:srgbClr val="ffffff"/>
                </a:solidFill>
              </a:uFill>
              <a:latin typeface="Arial"/>
            </a:endParaRPr>
          </a:p>
        </p:txBody>
      </p:sp>
    </p:spTree>
  </p:cSld>
  <p:timing>
    <p:tnLst>
      <p:par>
        <p:cTn id="107" dur="indefinite" restart="never" nodeType="tmRoot">
          <p:childTnLst>
            <p:seq>
              <p:cTn id="108" nodeType="mainSeq"/>
              <p:prevCondLst>
                <p:cond delay="0" evt="onPrev">
                  <p:tgtEl>
                    <p:sldTgt/>
                  </p:tgtEl>
                </p:cond>
              </p:prevCondLst>
              <p:nextCondLst>
                <p:cond delay="0"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1" name="TextShape 1"/>
          <p:cNvSpPr txBox="1"/>
          <p:nvPr/>
        </p:nvSpPr>
        <p:spPr>
          <a:xfrm>
            <a:off x="457200" y="274680"/>
            <a:ext cx="8229240" cy="1142640"/>
          </a:xfrm>
          <a:prstGeom prst="rect">
            <a:avLst/>
          </a:prstGeom>
          <a:noFill/>
          <a:ln>
            <a:noFill/>
          </a:ln>
        </p:spPr>
        <p:txBody>
          <a:bodyPr anchor="ctr"/>
          <a:p>
            <a:pPr algn="ctr">
              <a:lnSpc>
                <a:spcPct val="100000"/>
              </a:lnSpc>
            </a:pPr>
            <a:r>
              <a:rPr lang="fr-FR" sz="4900" spc="-1" strike="noStrike">
                <a:solidFill>
                  <a:srgbClr val="000000"/>
                </a:solidFill>
                <a:uFill>
                  <a:solidFill>
                    <a:srgbClr val="ffffff"/>
                  </a:solidFill>
                </a:uFill>
                <a:latin typeface="Arial"/>
              </a:rPr>
              <a:t>D –  Déterminants structuraux propres à l’exploitation</a:t>
            </a:r>
            <a:endParaRPr lang="fr-FR" sz="1800" spc="-1" strike="noStrike">
              <a:solidFill>
                <a:srgbClr val="000000"/>
              </a:solidFill>
              <a:uFill>
                <a:solidFill>
                  <a:srgbClr val="ffffff"/>
                </a:solidFill>
              </a:uFill>
              <a:latin typeface="Calibri"/>
            </a:endParaRPr>
          </a:p>
        </p:txBody>
      </p:sp>
      <p:sp>
        <p:nvSpPr>
          <p:cNvPr id="242" name="TextShape 2"/>
          <p:cNvSpPr txBox="1"/>
          <p:nvPr/>
        </p:nvSpPr>
        <p:spPr>
          <a:xfrm>
            <a:off x="357120" y="1857240"/>
            <a:ext cx="8329320" cy="4268520"/>
          </a:xfrm>
          <a:prstGeom prst="rect">
            <a:avLst/>
          </a:prstGeom>
          <a:noFill/>
          <a:ln>
            <a:noFill/>
          </a:ln>
        </p:spPr>
        <p:txBody>
          <a:bodyPr/>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243" name="CustomShape 3"/>
          <p:cNvSpPr/>
          <p:nvPr/>
        </p:nvSpPr>
        <p:spPr>
          <a:xfrm>
            <a:off x="457200" y="1600200"/>
            <a:ext cx="8229240" cy="4525560"/>
          </a:xfrm>
          <a:prstGeom prst="rect">
            <a:avLst/>
          </a:prstGeom>
          <a:noFill/>
          <a:ln>
            <a:noFill/>
          </a:ln>
        </p:spPr>
        <p:style>
          <a:lnRef idx="0"/>
          <a:fillRef idx="0"/>
          <a:effectRef idx="0"/>
          <a:fontRef idx="minor"/>
        </p:style>
        <p:txBody>
          <a:bodyPr/>
          <a:p>
            <a:pPr marL="343080" indent="-342720">
              <a:lnSpc>
                <a:spcPct val="100000"/>
              </a:lnSpc>
            </a:pPr>
            <a:r>
              <a:rPr b="1" lang="fr-FR" sz="1800" spc="-1" strike="noStrike" u="sng">
                <a:solidFill>
                  <a:srgbClr val="000000"/>
                </a:solidFill>
                <a:uFill>
                  <a:solidFill>
                    <a:srgbClr val="ffffff"/>
                  </a:solidFill>
                </a:uFill>
                <a:latin typeface="Arial"/>
              </a:rPr>
              <a:t>4) Aménagement du territoire et urbanisme: </a:t>
            </a:r>
            <a:endParaRPr lang="fr-FR" sz="1800" spc="-1" strike="noStrike">
              <a:solidFill>
                <a:srgbClr val="000000"/>
              </a:solidFill>
              <a:uFill>
                <a:solidFill>
                  <a:srgbClr val="ffffff"/>
                </a:solidFill>
              </a:uFill>
              <a:latin typeface="Arial"/>
            </a:endParaRPr>
          </a:p>
          <a:p>
            <a:pPr marL="343080" indent="-342720">
              <a:lnSpc>
                <a:spcPct val="100000"/>
              </a:lnSpc>
            </a:pP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Certaines cultures sont </a:t>
            </a:r>
            <a:r>
              <a:rPr b="1" lang="fr-FR" sz="1800" spc="-1" strike="noStrike">
                <a:solidFill>
                  <a:srgbClr val="000000"/>
                </a:solidFill>
                <a:uFill>
                  <a:solidFill>
                    <a:srgbClr val="ffffff"/>
                  </a:solidFill>
                </a:uFill>
                <a:latin typeface="Arial"/>
              </a:rPr>
              <a:t>déconseillées</a:t>
            </a:r>
            <a:r>
              <a:rPr lang="fr-FR" sz="1800" spc="-1" strike="noStrike">
                <a:solidFill>
                  <a:srgbClr val="000000"/>
                </a:solidFill>
                <a:uFill>
                  <a:solidFill>
                    <a:srgbClr val="ffffff"/>
                  </a:solidFill>
                </a:uFill>
                <a:latin typeface="Arial"/>
              </a:rPr>
              <a:t> le long de grands axes pour risque de pillage. C’est le cas des cultures à haute valeur ajoutée comme la </a:t>
            </a:r>
            <a:r>
              <a:rPr b="1" lang="fr-FR" sz="1800" spc="-1" strike="noStrike">
                <a:solidFill>
                  <a:srgbClr val="000000"/>
                </a:solidFill>
                <a:uFill>
                  <a:solidFill>
                    <a:srgbClr val="ffffff"/>
                  </a:solidFill>
                </a:uFill>
                <a:latin typeface="Arial"/>
              </a:rPr>
              <a:t>pomme de terre</a:t>
            </a:r>
            <a:r>
              <a:rPr lang="fr-FR" sz="1800" spc="-1" strike="noStrike">
                <a:solidFill>
                  <a:srgbClr val="000000"/>
                </a:solidFill>
                <a:uFill>
                  <a:solidFill>
                    <a:srgbClr val="ffffff"/>
                  </a:solidFill>
                </a:uFill>
                <a:latin typeface="Arial"/>
              </a:rPr>
              <a:t> ou les </a:t>
            </a:r>
            <a:r>
              <a:rPr b="1" lang="fr-FR" sz="1800" spc="-1" strike="noStrike">
                <a:solidFill>
                  <a:srgbClr val="000000"/>
                </a:solidFill>
                <a:uFill>
                  <a:solidFill>
                    <a:srgbClr val="ffffff"/>
                  </a:solidFill>
                </a:uFill>
                <a:latin typeface="Arial"/>
              </a:rPr>
              <a:t>légumes</a:t>
            </a:r>
            <a:r>
              <a:rPr lang="fr-FR" sz="1800" spc="-1" strike="noStrike">
                <a:solidFill>
                  <a:srgbClr val="000000"/>
                </a:solidFill>
                <a:uFill>
                  <a:solidFill>
                    <a:srgbClr val="ffffff"/>
                  </a:solidFill>
                </a:uFill>
                <a:latin typeface="Arial"/>
              </a:rPr>
              <a:t>. Parfois, on va jusqu’à leur interdiction: certaines conserveries interdisent à leurs producteurs de cultiver les légumes à proximité des routes afin d’éviter tout risque de déchets (verre, emballages, …) dans la récolte.</a:t>
            </a:r>
            <a:endParaRPr lang="fr-FR" sz="1800" spc="-1" strike="noStrike">
              <a:solidFill>
                <a:srgbClr val="000000"/>
              </a:solidFill>
              <a:uFill>
                <a:solidFill>
                  <a:srgbClr val="ffffff"/>
                </a:solidFill>
              </a:uFill>
              <a:latin typeface="Arial"/>
            </a:endParaRPr>
          </a:p>
          <a:p>
            <a:pPr marL="343080" indent="-342720">
              <a:lnSpc>
                <a:spcPct val="100000"/>
              </a:lnSpc>
              <a:buClr>
                <a:srgbClr val="000000"/>
              </a:buClr>
              <a:buFont typeface="Arial"/>
              <a:buChar char="•"/>
            </a:pPr>
            <a:r>
              <a:rPr b="1" lang="fr-FR" sz="1800" spc="-1" strike="noStrike">
                <a:solidFill>
                  <a:srgbClr val="000000"/>
                </a:solidFill>
                <a:uFill>
                  <a:solidFill>
                    <a:srgbClr val="ffffff"/>
                  </a:solidFill>
                </a:uFill>
                <a:latin typeface="Arial"/>
              </a:rPr>
              <a:t>L’urbanisme galopant </a:t>
            </a:r>
            <a:r>
              <a:rPr lang="fr-FR" sz="1800" spc="-1" strike="noStrike">
                <a:solidFill>
                  <a:srgbClr val="000000"/>
                </a:solidFill>
                <a:uFill>
                  <a:solidFill>
                    <a:srgbClr val="ffffff"/>
                  </a:solidFill>
                </a:uFill>
                <a:latin typeface="Arial"/>
              </a:rPr>
              <a:t>et parfois mal encadré entraîne l’insertion de champs au </a:t>
            </a:r>
            <a:r>
              <a:rPr b="1" lang="fr-FR" sz="1800" spc="-1" strike="noStrike">
                <a:solidFill>
                  <a:srgbClr val="000000"/>
                </a:solidFill>
                <a:uFill>
                  <a:solidFill>
                    <a:srgbClr val="ffffff"/>
                  </a:solidFill>
                </a:uFill>
                <a:latin typeface="Arial"/>
              </a:rPr>
              <a:t>milieu des habitations</a:t>
            </a:r>
            <a:r>
              <a:rPr lang="fr-FR" sz="1800" spc="-1" strike="noStrike">
                <a:solidFill>
                  <a:srgbClr val="000000"/>
                </a:solidFill>
                <a:uFill>
                  <a:solidFill>
                    <a:srgbClr val="ffffff"/>
                  </a:solidFill>
                </a:uFill>
                <a:latin typeface="Arial"/>
              </a:rPr>
              <a:t>. Ce sera un frein pour l’épandage des </a:t>
            </a:r>
            <a:r>
              <a:rPr b="1" lang="fr-FR" sz="1800" spc="-1" strike="noStrike">
                <a:solidFill>
                  <a:srgbClr val="000000"/>
                </a:solidFill>
                <a:uFill>
                  <a:solidFill>
                    <a:srgbClr val="ffffff"/>
                  </a:solidFill>
                </a:uFill>
                <a:latin typeface="Arial"/>
              </a:rPr>
              <a:t>effluents organiques </a:t>
            </a:r>
            <a:r>
              <a:rPr lang="fr-FR" sz="1800" spc="-1" strike="noStrike">
                <a:solidFill>
                  <a:srgbClr val="000000"/>
                </a:solidFill>
                <a:uFill>
                  <a:solidFill>
                    <a:srgbClr val="ffffff"/>
                  </a:solidFill>
                </a:uFill>
                <a:latin typeface="Arial"/>
              </a:rPr>
              <a:t>(fumiers, boues urbaines…) qui nécessitent des distances vis-à-vis des tiers, pour l’épandage de </a:t>
            </a:r>
            <a:r>
              <a:rPr b="1" lang="fr-FR" sz="1800" spc="-1" strike="noStrike">
                <a:solidFill>
                  <a:srgbClr val="000000"/>
                </a:solidFill>
                <a:uFill>
                  <a:solidFill>
                    <a:srgbClr val="ffffff"/>
                  </a:solidFill>
                </a:uFill>
                <a:latin typeface="Arial"/>
              </a:rPr>
              <a:t>produits phytosanitaires </a:t>
            </a:r>
            <a:r>
              <a:rPr lang="fr-FR" sz="1800" spc="-1" strike="noStrike">
                <a:solidFill>
                  <a:srgbClr val="000000"/>
                </a:solidFill>
                <a:uFill>
                  <a:solidFill>
                    <a:srgbClr val="ffffff"/>
                  </a:solidFill>
                </a:uFill>
                <a:latin typeface="Arial"/>
              </a:rPr>
              <a:t>(ici c’est pour le moment encore le bon sens seul qui induit des distances) ou pour la </a:t>
            </a:r>
            <a:r>
              <a:rPr b="1" lang="fr-FR" sz="1800" spc="-1" strike="noStrike">
                <a:solidFill>
                  <a:srgbClr val="000000"/>
                </a:solidFill>
                <a:uFill>
                  <a:solidFill>
                    <a:srgbClr val="ffffff"/>
                  </a:solidFill>
                </a:uFill>
                <a:latin typeface="Arial"/>
              </a:rPr>
              <a:t>récolte</a:t>
            </a:r>
            <a:r>
              <a:rPr lang="fr-FR" sz="1800" spc="-1" strike="noStrike">
                <a:solidFill>
                  <a:srgbClr val="000000"/>
                </a:solidFill>
                <a:uFill>
                  <a:solidFill>
                    <a:srgbClr val="ffffff"/>
                  </a:solidFill>
                </a:uFill>
                <a:latin typeface="Arial"/>
              </a:rPr>
              <a:t> (engins lourds, bruyants et travaillant parfois la nuit).</a:t>
            </a:r>
            <a:endParaRPr lang="fr-FR" sz="1800" spc="-1" strike="noStrike">
              <a:solidFill>
                <a:srgbClr val="000000"/>
              </a:solidFill>
              <a:uFill>
                <a:solidFill>
                  <a:srgbClr val="ffffff"/>
                </a:solidFill>
              </a:uFill>
              <a:latin typeface="Arial"/>
            </a:endParaRPr>
          </a:p>
        </p:txBody>
      </p:sp>
    </p:spTree>
  </p:cSld>
  <p:timing>
    <p:tnLst>
      <p:par>
        <p:cTn id="109" dur="indefinite" restart="never" nodeType="tmRoot">
          <p:childTnLst>
            <p:seq>
              <p:cTn id="1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1" name="TextShape 1"/>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 agriculteur ne traite pas toutes ses terres de manière uniforme, il différencie des parcelles ou groupes de parcelles où il pratique un </a:t>
            </a:r>
            <a:r>
              <a:rPr i="1" lang="fr-FR" sz="1800" spc="-1" strike="noStrike">
                <a:solidFill>
                  <a:srgbClr val="ff0000"/>
                </a:solidFill>
                <a:uFill>
                  <a:solidFill>
                    <a:srgbClr val="ffffff"/>
                  </a:solidFill>
                </a:uFill>
                <a:latin typeface="Arial"/>
              </a:rPr>
              <a:t>système de culture</a:t>
            </a:r>
            <a:r>
              <a:rPr lang="fr-FR" sz="1800" spc="-1" strike="noStrike">
                <a:solidFill>
                  <a:srgbClr val="ff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b="1" i="1" lang="fr-FR" sz="1800" spc="-1" strike="noStrike">
                <a:solidFill>
                  <a:srgbClr val="000000"/>
                </a:solidFill>
                <a:uFill>
                  <a:solidFill>
                    <a:srgbClr val="ffffff"/>
                  </a:solidFill>
                </a:uFill>
                <a:latin typeface="Arial"/>
              </a:rPr>
              <a:t>« Un système de culture est l’ensemble des modalités techniques mises en œuvre sur des parcelles traitées de manières identiques » (Michel SEBILLOTTE).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Le </a:t>
            </a:r>
            <a:r>
              <a:rPr lang="fr-FR" sz="1800" spc="-1" strike="noStrike">
                <a:solidFill>
                  <a:srgbClr val="ff0000"/>
                </a:solidFill>
                <a:uFill>
                  <a:solidFill>
                    <a:srgbClr val="ffffff"/>
                  </a:solidFill>
                </a:uFill>
                <a:latin typeface="Arial"/>
              </a:rPr>
              <a:t>système de culture </a:t>
            </a:r>
            <a:r>
              <a:rPr lang="fr-FR" sz="1800" spc="-1" strike="noStrike">
                <a:solidFill>
                  <a:srgbClr val="000000"/>
                </a:solidFill>
                <a:uFill>
                  <a:solidFill>
                    <a:srgbClr val="ffffff"/>
                  </a:solidFill>
                </a:uFill>
                <a:latin typeface="Arial"/>
              </a:rPr>
              <a:t>se résumera ainsi: </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800" spc="-1" strike="noStrike">
                <a:solidFill>
                  <a:srgbClr val="000000"/>
                </a:solidFill>
                <a:uFill>
                  <a:solidFill>
                    <a:srgbClr val="ffffff"/>
                  </a:solidFill>
                </a:uFill>
                <a:latin typeface="Arial"/>
              </a:rPr>
              <a:t>La nature des cultures, c’est-à-dire l’assolement</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800" spc="-1" strike="noStrike">
                <a:solidFill>
                  <a:srgbClr val="000000"/>
                </a:solidFill>
                <a:uFill>
                  <a:solidFill>
                    <a:srgbClr val="ffffff"/>
                  </a:solidFill>
                </a:uFill>
                <a:latin typeface="Arial"/>
              </a:rPr>
              <a:t>La succession culturale</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800" spc="-1" strike="noStrike">
                <a:solidFill>
                  <a:srgbClr val="000000"/>
                </a:solidFill>
                <a:uFill>
                  <a:solidFill>
                    <a:srgbClr val="ffffff"/>
                  </a:solidFill>
                </a:uFill>
                <a:latin typeface="Arial"/>
              </a:rPr>
              <a:t>Les techniques  mises en œuvre, c’est-à-dire l’itinéraire technique</a:t>
            </a:r>
            <a:endParaRPr lang="fr-FR" sz="24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
        <p:nvSpPr>
          <p:cNvPr id="132" name="TextShape 2"/>
          <p:cNvSpPr txBox="1"/>
          <p:nvPr/>
        </p:nvSpPr>
        <p:spPr>
          <a:xfrm>
            <a:off x="457200" y="274680"/>
            <a:ext cx="8229240" cy="1142640"/>
          </a:xfrm>
          <a:prstGeom prst="rect">
            <a:avLst/>
          </a:prstGeom>
          <a:noFill/>
          <a:ln>
            <a:noFill/>
          </a:ln>
        </p:spPr>
        <p:txBody>
          <a:bodyPr anchor="ctr"/>
          <a:p>
            <a:pPr algn="ctr">
              <a:lnSpc>
                <a:spcPct val="100000"/>
              </a:lnSpc>
            </a:pPr>
            <a:r>
              <a:rPr b="1" lang="fr-FR" sz="2400" spc="-1" strike="noStrike">
                <a:solidFill>
                  <a:srgbClr val="000000"/>
                </a:solidFill>
                <a:uFill>
                  <a:solidFill>
                    <a:srgbClr val="ffffff"/>
                  </a:solidFill>
                </a:uFill>
                <a:latin typeface="Arial"/>
              </a:rPr>
              <a:t>Préambule: Rappels techniques</a:t>
            </a:r>
            <a:endParaRPr lang="fr-FR" sz="1800" spc="-1" strike="noStrike">
              <a:solidFill>
                <a:srgbClr val="000000"/>
              </a:solidFill>
              <a:uFill>
                <a:solidFill>
                  <a:srgbClr val="ffffff"/>
                </a:solidFill>
              </a:uFill>
              <a:latin typeface="Calibri"/>
            </a:endParaRPr>
          </a:p>
        </p:txBody>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3" name="TextShape 1"/>
          <p:cNvSpPr txBox="1"/>
          <p:nvPr/>
        </p:nvSpPr>
        <p:spPr>
          <a:xfrm>
            <a:off x="457200" y="274680"/>
            <a:ext cx="8229240" cy="1142640"/>
          </a:xfrm>
          <a:prstGeom prst="rect">
            <a:avLst/>
          </a:prstGeom>
          <a:noFill/>
          <a:ln>
            <a:noFill/>
          </a:ln>
        </p:spPr>
        <p:txBody>
          <a:bodyPr anchor="ctr"/>
          <a:p>
            <a:pPr algn="ctr">
              <a:lnSpc>
                <a:spcPct val="100000"/>
              </a:lnSpc>
            </a:pPr>
            <a:r>
              <a:rPr b="1" lang="fr-FR" sz="2400" spc="-1" strike="noStrike">
                <a:solidFill>
                  <a:srgbClr val="000000"/>
                </a:solidFill>
                <a:uFill>
                  <a:solidFill>
                    <a:srgbClr val="ffffff"/>
                  </a:solidFill>
                </a:uFill>
                <a:latin typeface="Arial"/>
              </a:rPr>
              <a:t>Préambule: Rappels techniques</a:t>
            </a:r>
            <a:endParaRPr lang="fr-FR" sz="1800" spc="-1" strike="noStrike">
              <a:solidFill>
                <a:srgbClr val="000000"/>
              </a:solidFill>
              <a:uFill>
                <a:solidFill>
                  <a:srgbClr val="ffffff"/>
                </a:solidFill>
              </a:uFill>
              <a:latin typeface="Calibri"/>
            </a:endParaRPr>
          </a:p>
        </p:txBody>
      </p:sp>
      <p:sp>
        <p:nvSpPr>
          <p:cNvPr id="134" name="TextShape 2"/>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Une exploitation agricole se définit donc par les productions qu’elle met en œuvre et par les moyens qu’elle y consacre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Ces productions ne sont pas le fruit du hasard: elles dépendent souvent de facteurs exogènes auxquels l’exploitant s’adapte.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i="1" lang="fr-FR" sz="1800" spc="-1" strike="noStrike">
                <a:solidFill>
                  <a:srgbClr val="000000"/>
                </a:solidFill>
                <a:uFill>
                  <a:solidFill>
                    <a:srgbClr val="ffffff"/>
                  </a:solidFill>
                </a:uFill>
                <a:latin typeface="Arial"/>
              </a:rPr>
              <a:t>« Tous les rouages, petits, moyens ou grands, sont déterminants » (C. Lagarde, Ministre de l’Agriculture, 2007)</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gn="ctr">
              <a:lnSpc>
                <a:spcPct val="100000"/>
              </a:lnSpc>
            </a:pPr>
            <a:r>
              <a:rPr lang="fr-FR" sz="2800" spc="-1" strike="noStrike">
                <a:solidFill>
                  <a:srgbClr val="ff0000"/>
                </a:solidFill>
                <a:uFill>
                  <a:solidFill>
                    <a:srgbClr val="ffffff"/>
                  </a:solidFill>
                </a:uFill>
                <a:latin typeface="Arial"/>
              </a:rPr>
              <a:t>Quels sont donc les critères de choix des cultures dans les systèmes de Production Végétale?</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pPr>
            <a:endParaRPr lang="fr-FR" sz="3200" spc="-1" strike="noStrike">
              <a:solidFill>
                <a:srgbClr val="000000"/>
              </a:solidFill>
              <a:uFill>
                <a:solidFill>
                  <a:srgbClr val="ffffff"/>
                </a:solidFill>
              </a:uFill>
              <a:latin typeface="Calibri"/>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5" name="TextShape 1"/>
          <p:cNvSpPr txBox="1"/>
          <p:nvPr/>
        </p:nvSpPr>
        <p:spPr>
          <a:xfrm>
            <a:off x="179640" y="274680"/>
            <a:ext cx="8964000" cy="1142640"/>
          </a:xfrm>
          <a:prstGeom prst="rect">
            <a:avLst/>
          </a:prstGeom>
          <a:noFill/>
          <a:ln>
            <a:noFill/>
          </a:ln>
        </p:spPr>
        <p:txBody>
          <a:bodyPr anchor="ctr"/>
          <a:p>
            <a:pPr>
              <a:lnSpc>
                <a:spcPct val="100000"/>
              </a:lnSpc>
            </a:pPr>
            <a:r>
              <a:rPr b="1" lang="fr-FR" sz="2400" spc="-1" strike="noStrike">
                <a:solidFill>
                  <a:srgbClr val="000000"/>
                </a:solidFill>
                <a:uFill>
                  <a:solidFill>
                    <a:srgbClr val="ffffff"/>
                  </a:solidFill>
                </a:uFill>
                <a:latin typeface="Arial"/>
              </a:rPr>
              <a:t>A- Déterminants agro-climatiques et environnementaux</a:t>
            </a:r>
            <a:endParaRPr lang="fr-FR" sz="1800" spc="-1" strike="noStrike">
              <a:solidFill>
                <a:srgbClr val="000000"/>
              </a:solidFill>
              <a:uFill>
                <a:solidFill>
                  <a:srgbClr val="ffffff"/>
                </a:solidFill>
              </a:uFill>
              <a:latin typeface="Calibri"/>
            </a:endParaRPr>
          </a:p>
        </p:txBody>
      </p:sp>
      <p:sp>
        <p:nvSpPr>
          <p:cNvPr id="136" name="TextShape 2"/>
          <p:cNvSpPr txBox="1"/>
          <p:nvPr/>
        </p:nvSpPr>
        <p:spPr>
          <a:xfrm>
            <a:off x="457200" y="1600200"/>
            <a:ext cx="8229240" cy="4525560"/>
          </a:xfrm>
          <a:prstGeom prst="rect">
            <a:avLst/>
          </a:prstGeom>
          <a:noFill/>
          <a:ln>
            <a:noFill/>
          </a:ln>
        </p:spPr>
        <p:txBody>
          <a:bodyPr/>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Une partie de ces déterminants (climat, sol…) sont généralement désignés sous la dénomination « facteurs abiotiques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En écologie, les </a:t>
            </a:r>
            <a:r>
              <a:rPr lang="fr-FR" sz="1800" spc="-1" strike="noStrike">
                <a:solidFill>
                  <a:srgbClr val="ff0000"/>
                </a:solidFill>
                <a:uFill>
                  <a:solidFill>
                    <a:srgbClr val="ffffff"/>
                  </a:solidFill>
                </a:uFill>
                <a:latin typeface="Arial"/>
              </a:rPr>
              <a:t>facteurs abiotiques </a:t>
            </a:r>
            <a:r>
              <a:rPr lang="fr-FR" sz="1800" spc="-1" strike="noStrike">
                <a:solidFill>
                  <a:srgbClr val="000000"/>
                </a:solidFill>
                <a:uFill>
                  <a:solidFill>
                    <a:srgbClr val="ffffff"/>
                  </a:solidFill>
                </a:uFill>
                <a:latin typeface="Arial"/>
              </a:rPr>
              <a:t>représentent l'ensemble des facteurs physico-chimiques d'un écosystème influençant une biocénose donnée. C'est l'action du non-vivant sur le vivant.</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Par extension, s’agissant ici d’un agro-système, on considèrera comme </a:t>
            </a:r>
            <a:r>
              <a:rPr lang="fr-FR" sz="1800" spc="-1" strike="noStrike">
                <a:solidFill>
                  <a:srgbClr val="ff0000"/>
                </a:solidFill>
                <a:uFill>
                  <a:solidFill>
                    <a:srgbClr val="ffffff"/>
                  </a:solidFill>
                </a:uFill>
                <a:latin typeface="Arial"/>
              </a:rPr>
              <a:t>facteurs abiotiques </a:t>
            </a:r>
            <a:r>
              <a:rPr lang="fr-FR" sz="1800" spc="-1" strike="noStrike">
                <a:solidFill>
                  <a:srgbClr val="000000"/>
                </a:solidFill>
                <a:uFill>
                  <a:solidFill>
                    <a:srgbClr val="ffffff"/>
                  </a:solidFill>
                </a:uFill>
                <a:latin typeface="Arial"/>
              </a:rPr>
              <a:t>l’ensemble des éléments physico-chimiques qui conditionnent la culture: le climat, l’eau, les sols et reliefs, ….</a:t>
            </a:r>
            <a:endParaRPr lang="fr-FR" sz="3200" spc="-1" strike="noStrike">
              <a:solidFill>
                <a:srgbClr val="000000"/>
              </a:solidFill>
              <a:uFill>
                <a:solidFill>
                  <a:srgbClr val="ffffff"/>
                </a:solidFill>
              </a:uFill>
              <a:latin typeface="Calibri"/>
            </a:endParaRPr>
          </a:p>
          <a:p>
            <a:pPr>
              <a:lnSpc>
                <a:spcPct val="100000"/>
              </a:lnSpc>
            </a:pPr>
            <a:endParaRPr lang="fr-FR" sz="3200" spc="-1" strike="noStrike">
              <a:solidFill>
                <a:srgbClr val="000000"/>
              </a:solidFill>
              <a:uFill>
                <a:solidFill>
                  <a:srgbClr val="ffffff"/>
                </a:solidFill>
              </a:uFill>
              <a:latin typeface="Calibri"/>
            </a:endParaRPr>
          </a:p>
          <a:p>
            <a:pPr marL="343080" indent="-342720">
              <a:lnSpc>
                <a:spcPct val="100000"/>
              </a:lnSpc>
              <a:buClr>
                <a:srgbClr val="000000"/>
              </a:buClr>
              <a:buFont typeface="Arial"/>
              <a:buChar char="•"/>
            </a:pPr>
            <a:r>
              <a:rPr lang="fr-FR" sz="1800" spc="-1" strike="noStrike">
                <a:solidFill>
                  <a:srgbClr val="000000"/>
                </a:solidFill>
                <a:uFill>
                  <a:solidFill>
                    <a:srgbClr val="ffffff"/>
                  </a:solidFill>
                </a:uFill>
                <a:latin typeface="Arial"/>
              </a:rPr>
              <a:t>Par essence, les </a:t>
            </a:r>
            <a:r>
              <a:rPr lang="fr-FR" sz="1800" spc="-1" strike="noStrike">
                <a:solidFill>
                  <a:srgbClr val="ff0000"/>
                </a:solidFill>
                <a:uFill>
                  <a:solidFill>
                    <a:srgbClr val="ffffff"/>
                  </a:solidFill>
                </a:uFill>
                <a:latin typeface="Arial"/>
              </a:rPr>
              <a:t>facteurs abiotiques </a:t>
            </a:r>
            <a:r>
              <a:rPr lang="fr-FR" sz="1800" spc="-1" strike="noStrike">
                <a:solidFill>
                  <a:srgbClr val="000000"/>
                </a:solidFill>
                <a:uFill>
                  <a:solidFill>
                    <a:srgbClr val="ffffff"/>
                  </a:solidFill>
                </a:uFill>
                <a:latin typeface="Arial"/>
              </a:rPr>
              <a:t>représentent l’ensemble des contraintes dites « naturelles » sur lesquelles l’agriculteur n’a aucune emprise ou presque et auxquelles il devra adapter ses choix.</a:t>
            </a:r>
            <a:endParaRPr lang="fr-FR" sz="3200" spc="-1" strike="noStrike">
              <a:solidFill>
                <a:srgbClr val="000000"/>
              </a:solidFill>
              <a:uFill>
                <a:solidFill>
                  <a:srgbClr val="ffffff"/>
                </a:solidFill>
              </a:uFill>
              <a:latin typeface="Calibri"/>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7" name="TextShape 1"/>
          <p:cNvSpPr txBox="1"/>
          <p:nvPr/>
        </p:nvSpPr>
        <p:spPr>
          <a:xfrm>
            <a:off x="467640" y="476640"/>
            <a:ext cx="8229240" cy="5688360"/>
          </a:xfrm>
          <a:prstGeom prst="rect">
            <a:avLst/>
          </a:prstGeom>
          <a:noFill/>
          <a:ln>
            <a:noFill/>
          </a:ln>
        </p:spPr>
        <p:txBody>
          <a:bodyPr/>
          <a:p>
            <a:pPr marL="343080" indent="-342720">
              <a:lnSpc>
                <a:spcPct val="100000"/>
              </a:lnSpc>
            </a:pPr>
            <a:r>
              <a:rPr b="1" lang="fr-FR" sz="1800" spc="-1" strike="noStrike" u="sng">
                <a:solidFill>
                  <a:srgbClr val="000000"/>
                </a:solidFill>
                <a:uFill>
                  <a:solidFill>
                    <a:srgbClr val="ffffff"/>
                  </a:solidFill>
                </a:uFill>
                <a:latin typeface="Arial"/>
              </a:rPr>
              <a:t>A1- Climat et micro-climat local</a:t>
            </a:r>
            <a:endParaRPr lang="fr-FR" sz="32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800" spc="-1" strike="noStrike">
                <a:solidFill>
                  <a:srgbClr val="000000"/>
                </a:solidFill>
                <a:uFill>
                  <a:solidFill>
                    <a:srgbClr val="ffffff"/>
                  </a:solidFill>
                </a:uFill>
                <a:latin typeface="Arial"/>
              </a:rPr>
              <a:t>Les besoins en eau conditionnent la présence des cultures dans une région donnée: </a:t>
            </a:r>
            <a:endParaRPr lang="fr-FR" sz="24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r>
              <a:rPr lang="fr-FR" sz="1800" spc="-1" strike="noStrike">
                <a:solidFill>
                  <a:srgbClr val="000000"/>
                </a:solidFill>
                <a:uFill>
                  <a:solidFill>
                    <a:srgbClr val="ffffff"/>
                  </a:solidFill>
                </a:uFill>
                <a:latin typeface="Arial"/>
              </a:rPr>
              <a:t>Quantités d’eau consommées pour quelques productions (Source: </a:t>
            </a:r>
            <a:r>
              <a:rPr b="1" lang="fr-FR" sz="1800" spc="-1" strike="noStrike">
                <a:solidFill>
                  <a:srgbClr val="000000"/>
                </a:solidFill>
                <a:uFill>
                  <a:solidFill>
                    <a:srgbClr val="ffffff"/>
                  </a:solidFill>
                </a:uFill>
                <a:latin typeface="Arial"/>
              </a:rPr>
              <a:t>Eaufrance</a:t>
            </a:r>
            <a:r>
              <a:rPr lang="fr-FR" sz="1800" spc="-1" strike="noStrike">
                <a:solidFill>
                  <a:srgbClr val="000000"/>
                </a:solidFill>
                <a:uFill>
                  <a:solidFill>
                    <a:srgbClr val="ffffff"/>
                  </a:solidFill>
                </a:uFill>
                <a:latin typeface="Arial"/>
              </a:rPr>
              <a:t>)</a:t>
            </a:r>
            <a:endParaRPr lang="fr-FR" sz="3200" spc="-1" strike="noStrike">
              <a:solidFill>
                <a:srgbClr val="000000"/>
              </a:solidFill>
              <a:uFill>
                <a:solidFill>
                  <a:srgbClr val="ffffff"/>
                </a:solidFill>
              </a:uFill>
              <a:latin typeface="Calibri"/>
            </a:endParaRPr>
          </a:p>
          <a:p>
            <a:endParaRPr lang="fr-FR" sz="3200" spc="-1" strike="noStrike">
              <a:solidFill>
                <a:srgbClr val="000000"/>
              </a:solidFill>
              <a:uFill>
                <a:solidFill>
                  <a:srgbClr val="ffffff"/>
                </a:solidFill>
              </a:uFill>
              <a:latin typeface="Calibri"/>
            </a:endParaRPr>
          </a:p>
          <a:p>
            <a:pPr lvl="1" marL="743040" indent="-285480" algn="ctr">
              <a:lnSpc>
                <a:spcPct val="100000"/>
              </a:lnSpc>
              <a:buClr>
                <a:srgbClr val="000000"/>
              </a:buClr>
              <a:buFont typeface="Arial"/>
              <a:buChar char="–"/>
            </a:pPr>
            <a:r>
              <a:rPr lang="fr-FR" sz="1800" spc="-1" strike="noStrike">
                <a:solidFill>
                  <a:srgbClr val="000000"/>
                </a:solidFill>
                <a:uFill>
                  <a:solidFill>
                    <a:srgbClr val="ffffff"/>
                  </a:solidFill>
                </a:uFill>
                <a:latin typeface="Calibri"/>
              </a:rPr>
              <a:t> </a:t>
            </a:r>
            <a:r>
              <a:rPr b="1" lang="fr-FR" sz="1800" spc="-1" strike="noStrike">
                <a:solidFill>
                  <a:srgbClr val="000000"/>
                </a:solidFill>
                <a:uFill>
                  <a:solidFill>
                    <a:srgbClr val="ffffff"/>
                  </a:solidFill>
                </a:uFill>
                <a:latin typeface="Calibri"/>
              </a:rPr>
              <a:t>238</a:t>
            </a:r>
            <a:r>
              <a:rPr lang="fr-FR" sz="1800" spc="-1" strike="noStrike">
                <a:solidFill>
                  <a:srgbClr val="000000"/>
                </a:solidFill>
                <a:uFill>
                  <a:solidFill>
                    <a:srgbClr val="ffffff"/>
                  </a:solidFill>
                </a:uFill>
                <a:latin typeface="Calibri"/>
              </a:rPr>
              <a:t> litres d’eau pour 1 kg de </a:t>
            </a:r>
            <a:r>
              <a:rPr b="1" lang="fr-FR" sz="1800" spc="-1" strike="noStrike">
                <a:solidFill>
                  <a:srgbClr val="000000"/>
                </a:solidFill>
                <a:uFill>
                  <a:solidFill>
                    <a:srgbClr val="ffffff"/>
                  </a:solidFill>
                </a:uFill>
                <a:latin typeface="Calibri"/>
              </a:rPr>
              <a:t>maïs ensilage</a:t>
            </a:r>
            <a:r>
              <a:rPr lang="fr-FR" sz="1800" spc="-1" strike="noStrike">
                <a:solidFill>
                  <a:srgbClr val="000000"/>
                </a:solidFill>
                <a:uFill>
                  <a:solidFill>
                    <a:srgbClr val="ffffff"/>
                  </a:solidFill>
                </a:uFill>
                <a:latin typeface="Calibri"/>
              </a:rPr>
              <a:t> ; </a:t>
            </a:r>
            <a:r>
              <a:rPr lang="fr-FR" sz="1800" spc="-1" strike="noStrike">
                <a:solidFill>
                  <a:srgbClr val="000000"/>
                </a:solidFill>
                <a:uFill>
                  <a:solidFill>
                    <a:srgbClr val="ffffff"/>
                  </a:solidFill>
                </a:uFill>
                <a:latin typeface="Calibri"/>
              </a:rPr>
              <a:t>
</a:t>
            </a:r>
            <a:r>
              <a:rPr lang="fr-FR" sz="1800" spc="-1" strike="noStrike">
                <a:solidFill>
                  <a:srgbClr val="000000"/>
                </a:solidFill>
                <a:uFill>
                  <a:solidFill>
                    <a:srgbClr val="ffffff"/>
                  </a:solidFill>
                </a:uFill>
                <a:latin typeface="Calibri"/>
              </a:rPr>
              <a:t>  </a:t>
            </a:r>
            <a:r>
              <a:rPr b="1" lang="fr-FR" sz="1800" spc="-1" strike="noStrike">
                <a:solidFill>
                  <a:srgbClr val="000000"/>
                </a:solidFill>
                <a:uFill>
                  <a:solidFill>
                    <a:srgbClr val="ffffff"/>
                  </a:solidFill>
                </a:uFill>
                <a:latin typeface="Calibri"/>
              </a:rPr>
              <a:t>454</a:t>
            </a:r>
            <a:r>
              <a:rPr lang="fr-FR" sz="1800" spc="-1" strike="noStrike">
                <a:solidFill>
                  <a:srgbClr val="000000"/>
                </a:solidFill>
                <a:uFill>
                  <a:solidFill>
                    <a:srgbClr val="ffffff"/>
                  </a:solidFill>
                </a:uFill>
                <a:latin typeface="Calibri"/>
              </a:rPr>
              <a:t> litres d’eau pour 1 kg de </a:t>
            </a:r>
            <a:r>
              <a:rPr b="1" lang="fr-FR" sz="1800" spc="-1" strike="noStrike">
                <a:solidFill>
                  <a:srgbClr val="000000"/>
                </a:solidFill>
                <a:uFill>
                  <a:solidFill>
                    <a:srgbClr val="ffffff"/>
                  </a:solidFill>
                </a:uFill>
                <a:latin typeface="Calibri"/>
              </a:rPr>
              <a:t>maïs grain</a:t>
            </a:r>
            <a:r>
              <a:rPr lang="fr-FR" sz="1800" spc="-1" strike="noStrike">
                <a:solidFill>
                  <a:srgbClr val="000000"/>
                </a:solidFill>
                <a:uFill>
                  <a:solidFill>
                    <a:srgbClr val="ffffff"/>
                  </a:solidFill>
                </a:uFill>
                <a:latin typeface="Calibri"/>
              </a:rPr>
              <a:t> ; </a:t>
            </a:r>
            <a:r>
              <a:rPr lang="fr-FR" sz="1800" spc="-1" strike="noStrike">
                <a:solidFill>
                  <a:srgbClr val="000000"/>
                </a:solidFill>
                <a:uFill>
                  <a:solidFill>
                    <a:srgbClr val="ffffff"/>
                  </a:solidFill>
                </a:uFill>
                <a:latin typeface="Calibri"/>
              </a:rPr>
              <a:t>
</a:t>
            </a:r>
            <a:r>
              <a:rPr lang="fr-FR" sz="1800" spc="-1" strike="noStrike">
                <a:solidFill>
                  <a:srgbClr val="000000"/>
                </a:solidFill>
                <a:uFill>
                  <a:solidFill>
                    <a:srgbClr val="ffffff"/>
                  </a:solidFill>
                </a:uFill>
                <a:latin typeface="Calibri"/>
              </a:rPr>
              <a:t> </a:t>
            </a:r>
            <a:r>
              <a:rPr b="1" lang="fr-FR" sz="1800" spc="-1" strike="noStrike">
                <a:solidFill>
                  <a:srgbClr val="000000"/>
                </a:solidFill>
                <a:uFill>
                  <a:solidFill>
                    <a:srgbClr val="ffffff"/>
                  </a:solidFill>
                </a:uFill>
                <a:latin typeface="Calibri"/>
              </a:rPr>
              <a:t>524</a:t>
            </a:r>
            <a:r>
              <a:rPr lang="fr-FR" sz="1800" spc="-1" strike="noStrike">
                <a:solidFill>
                  <a:srgbClr val="000000"/>
                </a:solidFill>
                <a:uFill>
                  <a:solidFill>
                    <a:srgbClr val="ffffff"/>
                  </a:solidFill>
                </a:uFill>
                <a:latin typeface="Calibri"/>
              </a:rPr>
              <a:t> litres d’eau pour 1 kg </a:t>
            </a:r>
            <a:r>
              <a:rPr b="1" lang="fr-FR" sz="1800" spc="-1" strike="noStrike">
                <a:solidFill>
                  <a:srgbClr val="000000"/>
                </a:solidFill>
                <a:uFill>
                  <a:solidFill>
                    <a:srgbClr val="ffffff"/>
                  </a:solidFill>
                </a:uFill>
                <a:latin typeface="Calibri"/>
              </a:rPr>
              <a:t>d’orge</a:t>
            </a:r>
            <a:r>
              <a:rPr lang="fr-FR" sz="1800" spc="-1" strike="noStrike">
                <a:solidFill>
                  <a:srgbClr val="000000"/>
                </a:solidFill>
                <a:uFill>
                  <a:solidFill>
                    <a:srgbClr val="ffffff"/>
                  </a:solidFill>
                </a:uFill>
                <a:latin typeface="Calibri"/>
              </a:rPr>
              <a:t> ; </a:t>
            </a:r>
            <a:r>
              <a:rPr lang="fr-FR" sz="1800" spc="-1" strike="noStrike">
                <a:solidFill>
                  <a:srgbClr val="000000"/>
                </a:solidFill>
                <a:uFill>
                  <a:solidFill>
                    <a:srgbClr val="ffffff"/>
                  </a:solidFill>
                </a:uFill>
                <a:latin typeface="Calibri"/>
              </a:rPr>
              <a:t>
</a:t>
            </a:r>
            <a:r>
              <a:rPr lang="fr-FR" sz="1800" spc="-1" strike="noStrike">
                <a:solidFill>
                  <a:srgbClr val="000000"/>
                </a:solidFill>
                <a:uFill>
                  <a:solidFill>
                    <a:srgbClr val="ffffff"/>
                  </a:solidFill>
                </a:uFill>
                <a:latin typeface="Calibri"/>
              </a:rPr>
              <a:t> </a:t>
            </a:r>
            <a:r>
              <a:rPr b="1" lang="fr-FR" sz="1800" spc="-1" strike="noStrike">
                <a:solidFill>
                  <a:srgbClr val="000000"/>
                </a:solidFill>
                <a:uFill>
                  <a:solidFill>
                    <a:srgbClr val="ffffff"/>
                  </a:solidFill>
                </a:uFill>
                <a:latin typeface="Calibri"/>
              </a:rPr>
              <a:t>590</a:t>
            </a:r>
            <a:r>
              <a:rPr lang="fr-FR" sz="1800" spc="-1" strike="noStrike">
                <a:solidFill>
                  <a:srgbClr val="000000"/>
                </a:solidFill>
                <a:uFill>
                  <a:solidFill>
                    <a:srgbClr val="ffffff"/>
                  </a:solidFill>
                </a:uFill>
                <a:latin typeface="Calibri"/>
              </a:rPr>
              <a:t> litres d’eau pour 1 kg de </a:t>
            </a:r>
            <a:r>
              <a:rPr b="1" lang="fr-FR" sz="1800" spc="-1" strike="noStrike">
                <a:solidFill>
                  <a:srgbClr val="000000"/>
                </a:solidFill>
                <a:uFill>
                  <a:solidFill>
                    <a:srgbClr val="ffffff"/>
                  </a:solidFill>
                </a:uFill>
                <a:latin typeface="Calibri"/>
              </a:rPr>
              <a:t>pomme de terre</a:t>
            </a:r>
            <a:r>
              <a:rPr lang="fr-FR" sz="1800" spc="-1" strike="noStrike">
                <a:solidFill>
                  <a:srgbClr val="000000"/>
                </a:solidFill>
                <a:uFill>
                  <a:solidFill>
                    <a:srgbClr val="ffffff"/>
                  </a:solidFill>
                </a:uFill>
                <a:latin typeface="Calibri"/>
              </a:rPr>
              <a:t> ; </a:t>
            </a:r>
            <a:r>
              <a:rPr lang="fr-FR" sz="1800" spc="-1" strike="noStrike">
                <a:solidFill>
                  <a:srgbClr val="000000"/>
                </a:solidFill>
                <a:uFill>
                  <a:solidFill>
                    <a:srgbClr val="ffffff"/>
                  </a:solidFill>
                </a:uFill>
                <a:latin typeface="Calibri"/>
              </a:rPr>
              <a:t>
</a:t>
            </a:r>
            <a:r>
              <a:rPr b="1" lang="fr-FR" sz="1800" spc="-1" strike="noStrike">
                <a:solidFill>
                  <a:srgbClr val="000000"/>
                </a:solidFill>
                <a:uFill>
                  <a:solidFill>
                    <a:srgbClr val="ffffff"/>
                  </a:solidFill>
                </a:uFill>
                <a:latin typeface="Calibri"/>
              </a:rPr>
              <a:t> 590 </a:t>
            </a:r>
            <a:r>
              <a:rPr lang="fr-FR" sz="1800" spc="-1" strike="noStrike">
                <a:solidFill>
                  <a:srgbClr val="000000"/>
                </a:solidFill>
                <a:uFill>
                  <a:solidFill>
                    <a:srgbClr val="ffffff"/>
                  </a:solidFill>
                </a:uFill>
                <a:latin typeface="Calibri"/>
              </a:rPr>
              <a:t>litres d’eau pour 1 kg de </a:t>
            </a:r>
            <a:r>
              <a:rPr b="1" lang="fr-FR" sz="1800" spc="-1" strike="noStrike">
                <a:solidFill>
                  <a:srgbClr val="000000"/>
                </a:solidFill>
                <a:uFill>
                  <a:solidFill>
                    <a:srgbClr val="ffffff"/>
                  </a:solidFill>
                </a:uFill>
                <a:latin typeface="Calibri"/>
              </a:rPr>
              <a:t>blé</a:t>
            </a:r>
            <a:r>
              <a:rPr lang="fr-FR" sz="1800" spc="-1" strike="noStrike">
                <a:solidFill>
                  <a:srgbClr val="000000"/>
                </a:solidFill>
                <a:uFill>
                  <a:solidFill>
                    <a:srgbClr val="ffffff"/>
                  </a:solidFill>
                </a:uFill>
                <a:latin typeface="Calibri"/>
              </a:rPr>
              <a:t>.</a:t>
            </a:r>
            <a:r>
              <a:rPr lang="fr-FR" sz="1800" spc="-1" strike="noStrike">
                <a:solidFill>
                  <a:srgbClr val="000000"/>
                </a:solidFill>
                <a:uFill>
                  <a:solidFill>
                    <a:srgbClr val="ffffff"/>
                  </a:solidFill>
                </a:uFill>
                <a:latin typeface="Calibri"/>
              </a:rPr>
              <a:t>
</a:t>
            </a:r>
            <a:r>
              <a:rPr lang="fr-FR" sz="1800" spc="-1" strike="noStrike">
                <a:solidFill>
                  <a:srgbClr val="000000"/>
                </a:solidFill>
                <a:uFill>
                  <a:solidFill>
                    <a:srgbClr val="ffffff"/>
                  </a:solidFill>
                </a:uFill>
                <a:latin typeface="Calibri"/>
              </a:rPr>
              <a:t> </a:t>
            </a:r>
            <a:endParaRPr lang="fr-FR" sz="2400" spc="-1" strike="noStrike">
              <a:solidFill>
                <a:srgbClr val="000000"/>
              </a:solidFill>
              <a:uFill>
                <a:solidFill>
                  <a:srgbClr val="ffffff"/>
                </a:solidFill>
              </a:uFill>
              <a:latin typeface="Calibri"/>
            </a:endParaRPr>
          </a:p>
          <a:p>
            <a:pPr lvl="1" marL="743040" indent="-285480">
              <a:lnSpc>
                <a:spcPct val="100000"/>
              </a:lnSpc>
              <a:buClr>
                <a:srgbClr val="000000"/>
              </a:buClr>
              <a:buFont typeface="Arial"/>
              <a:buChar char="–"/>
            </a:pPr>
            <a:r>
              <a:rPr lang="fr-FR" sz="1800" spc="-1" strike="noStrike">
                <a:solidFill>
                  <a:srgbClr val="000000"/>
                </a:solidFill>
                <a:uFill>
                  <a:solidFill>
                    <a:srgbClr val="ffffff"/>
                  </a:solidFill>
                </a:uFill>
                <a:latin typeface="Calibri"/>
              </a:rPr>
              <a:t>Parallèlement  à ces besoins en eau, les plantes ont des besoins en chaleur parfois importants, par exemple aux alentours de 2000 degrés pour le Maïs Grain: il pourra par exemple être récolté en Alsace </a:t>
            </a:r>
            <a:r>
              <a:rPr b="1" lang="fr-FR" sz="1800" spc="-1" strike="noStrike">
                <a:solidFill>
                  <a:srgbClr val="000000"/>
                </a:solidFill>
                <a:uFill>
                  <a:solidFill>
                    <a:srgbClr val="ffffff"/>
                  </a:solidFill>
                </a:uFill>
                <a:latin typeface="Calibri"/>
              </a:rPr>
              <a:t>1 mois plus tôt </a:t>
            </a:r>
            <a:r>
              <a:rPr lang="fr-FR" sz="1800" spc="-1" strike="noStrike">
                <a:solidFill>
                  <a:srgbClr val="000000"/>
                </a:solidFill>
                <a:uFill>
                  <a:solidFill>
                    <a:srgbClr val="ffffff"/>
                  </a:solidFill>
                </a:uFill>
                <a:latin typeface="Calibri"/>
              </a:rPr>
              <a:t>qu’en Nord/ Pas de Calais</a:t>
            </a:r>
            <a:r>
              <a:rPr lang="fr-FR" sz="1800" spc="-1" strike="noStrike">
                <a:solidFill>
                  <a:srgbClr val="000000"/>
                </a:solidFill>
                <a:uFill>
                  <a:solidFill>
                    <a:srgbClr val="ffffff"/>
                  </a:solidFill>
                </a:uFill>
                <a:latin typeface="Arial"/>
              </a:rPr>
              <a:t>
</a:t>
            </a:r>
            <a:r>
              <a:rPr lang="fr-FR" sz="1800" spc="-1" strike="noStrike">
                <a:solidFill>
                  <a:srgbClr val="000000"/>
                </a:solidFill>
                <a:uFill>
                  <a:solidFill>
                    <a:srgbClr val="ffffff"/>
                  </a:solidFill>
                </a:uFill>
                <a:latin typeface="Arial"/>
              </a:rPr>
              <a:t> </a:t>
            </a:r>
            <a:endParaRPr lang="fr-FR" sz="2400" spc="-1" strike="noStrike">
              <a:solidFill>
                <a:srgbClr val="000000"/>
              </a:solidFill>
              <a:uFill>
                <a:solidFill>
                  <a:srgbClr val="ffffff"/>
                </a:solidFill>
              </a:uFill>
              <a:latin typeface="Calibri"/>
            </a:endParaRPr>
          </a:p>
        </p:txBody>
      </p:sp>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otalTime>2946</TotalTime>
  <Application>LibreOffice/5.0.5.2$Windows_X86_64 LibreOffice_project/55b006a02d247b5f7215fc6ea0fde844b30035b3</Application>
  <Paragraphs>443</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2015-11-30T07:47:48Z</dcterms:created>
  <dc:creator>boucherd</dc:creator>
  <dc:language>fr-FR</dc:language>
  <cp:lastModifiedBy>Patrick MATHIEU</cp:lastModifiedBy>
  <dcterms:modified xsi:type="dcterms:W3CDTF">2017-02-23T13:20:43Z</dcterms:modified>
  <cp:revision>141</cp:revision>
  <dc:title>CRITERES DE CHOIX DES CULTURES DANS LES SYSTEMES DE PRODUCTION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18</vt:i4>
  </property>
  <property fmtid="{D5CDD505-2E9C-101B-9397-08002B2CF9AE}" pid="8" name="PresentationFormat">
    <vt:lpwstr>Affichage à l'écran (4:3)</vt:lpwstr>
  </property>
  <property fmtid="{D5CDD505-2E9C-101B-9397-08002B2CF9AE}" pid="9" name="ScaleCrop">
    <vt:bool>0</vt:bool>
  </property>
  <property fmtid="{D5CDD505-2E9C-101B-9397-08002B2CF9AE}" pid="10" name="ShareDoc">
    <vt:bool>0</vt:bool>
  </property>
  <property fmtid="{D5CDD505-2E9C-101B-9397-08002B2CF9AE}" pid="11" name="Slides">
    <vt:i4>55</vt:i4>
  </property>
</Properties>
</file>