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38.jpg" ContentType="image/pn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40.jpg" ContentType="image/gif"/>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46.jpg" ContentType="image/pn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Lst>
  <p:notesMasterIdLst>
    <p:notesMasterId r:id="rId74"/>
  </p:notesMasterIdLst>
  <p:sldIdLst>
    <p:sldId id="256" r:id="rId2"/>
    <p:sldId id="257" r:id="rId3"/>
    <p:sldId id="258" r:id="rId4"/>
    <p:sldId id="259" r:id="rId5"/>
    <p:sldId id="313" r:id="rId6"/>
    <p:sldId id="314" r:id="rId7"/>
    <p:sldId id="315" r:id="rId8"/>
    <p:sldId id="316" r:id="rId9"/>
    <p:sldId id="317" r:id="rId10"/>
    <p:sldId id="318" r:id="rId11"/>
    <p:sldId id="319" r:id="rId12"/>
    <p:sldId id="320" r:id="rId13"/>
    <p:sldId id="321" r:id="rId14"/>
    <p:sldId id="323" r:id="rId15"/>
    <p:sldId id="324" r:id="rId16"/>
    <p:sldId id="325" r:id="rId17"/>
    <p:sldId id="326" r:id="rId18"/>
    <p:sldId id="327" r:id="rId19"/>
    <p:sldId id="328" r:id="rId20"/>
    <p:sldId id="329" r:id="rId21"/>
    <p:sldId id="414" r:id="rId22"/>
    <p:sldId id="331" r:id="rId23"/>
    <p:sldId id="332" r:id="rId24"/>
    <p:sldId id="333" r:id="rId25"/>
    <p:sldId id="334" r:id="rId26"/>
    <p:sldId id="335" r:id="rId27"/>
    <p:sldId id="336" r:id="rId28"/>
    <p:sldId id="337" r:id="rId29"/>
    <p:sldId id="392" r:id="rId30"/>
    <p:sldId id="393" r:id="rId31"/>
    <p:sldId id="391" r:id="rId32"/>
    <p:sldId id="395" r:id="rId33"/>
    <p:sldId id="396" r:id="rId34"/>
    <p:sldId id="339" r:id="rId35"/>
    <p:sldId id="344" r:id="rId36"/>
    <p:sldId id="387" r:id="rId37"/>
    <p:sldId id="388" r:id="rId38"/>
    <p:sldId id="389" r:id="rId39"/>
    <p:sldId id="397" r:id="rId40"/>
    <p:sldId id="399" r:id="rId41"/>
    <p:sldId id="398" r:id="rId42"/>
    <p:sldId id="400" r:id="rId43"/>
    <p:sldId id="401" r:id="rId44"/>
    <p:sldId id="402" r:id="rId45"/>
    <p:sldId id="403" r:id="rId46"/>
    <p:sldId id="404" r:id="rId47"/>
    <p:sldId id="405" r:id="rId48"/>
    <p:sldId id="407" r:id="rId49"/>
    <p:sldId id="408" r:id="rId50"/>
    <p:sldId id="409" r:id="rId51"/>
    <p:sldId id="410" r:id="rId52"/>
    <p:sldId id="406" r:id="rId53"/>
    <p:sldId id="411" r:id="rId54"/>
    <p:sldId id="412" r:id="rId55"/>
    <p:sldId id="390" r:id="rId56"/>
    <p:sldId id="413" r:id="rId57"/>
    <p:sldId id="415" r:id="rId58"/>
    <p:sldId id="416" r:id="rId59"/>
    <p:sldId id="417" r:id="rId60"/>
    <p:sldId id="418" r:id="rId61"/>
    <p:sldId id="419" r:id="rId62"/>
    <p:sldId id="420" r:id="rId63"/>
    <p:sldId id="421" r:id="rId64"/>
    <p:sldId id="422" r:id="rId65"/>
    <p:sldId id="423" r:id="rId66"/>
    <p:sldId id="424" r:id="rId67"/>
    <p:sldId id="425" r:id="rId68"/>
    <p:sldId id="430" r:id="rId69"/>
    <p:sldId id="427" r:id="rId70"/>
    <p:sldId id="428" r:id="rId71"/>
    <p:sldId id="429" r:id="rId72"/>
    <p:sldId id="426" r:id="rId73"/>
  </p:sldIdLst>
  <p:sldSz cx="10080625" cy="7559675"/>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P" initials="M" lastIdx="4"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5435" autoAdjust="0"/>
  </p:normalViewPr>
  <p:slideViewPr>
    <p:cSldViewPr>
      <p:cViewPr>
        <p:scale>
          <a:sx n="70" d="100"/>
          <a:sy n="70" d="100"/>
        </p:scale>
        <p:origin x="-1182" y="18"/>
      </p:cViewPr>
      <p:guideLst>
        <p:guide orient="horz" pos="2381"/>
        <p:guide pos="317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3-01-23T07:43:30.874" idx="3">
    <p:pos x="4195" y="3158"/>
    <p:text>L'azote change de forme sous l'action de la faune et de la flore du sol.
Les bactéries sont les principales responsables de ces changements de formes, mais les plantes comme les légumineuses y conribuent également.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PlaceHolder 1"/>
          <p:cNvSpPr>
            <a:spLocks noGrp="1"/>
          </p:cNvSpPr>
          <p:nvPr>
            <p:ph type="body"/>
          </p:nvPr>
        </p:nvSpPr>
        <p:spPr>
          <a:xfrm>
            <a:off x="756000" y="5078520"/>
            <a:ext cx="6047640" cy="4811040"/>
          </a:xfrm>
          <a:prstGeom prst="rect">
            <a:avLst/>
          </a:prstGeom>
        </p:spPr>
        <p:txBody>
          <a:bodyPr wrap="none" lIns="0" tIns="0" rIns="0" bIns="0"/>
          <a:lstStyle/>
          <a:p>
            <a:r>
              <a:rPr lang="fr-FR"/>
              <a:t>Cliquez pour modifier le format des notes</a:t>
            </a:r>
            <a:endParaRPr/>
          </a:p>
        </p:txBody>
      </p:sp>
      <p:sp>
        <p:nvSpPr>
          <p:cNvPr id="40" name="PlaceHolder 2"/>
          <p:cNvSpPr>
            <a:spLocks noGrp="1"/>
          </p:cNvSpPr>
          <p:nvPr>
            <p:ph type="hdr"/>
          </p:nvPr>
        </p:nvSpPr>
        <p:spPr>
          <a:xfrm>
            <a:off x="0" y="0"/>
            <a:ext cx="3280680" cy="534240"/>
          </a:xfrm>
          <a:prstGeom prst="rect">
            <a:avLst/>
          </a:prstGeom>
        </p:spPr>
        <p:txBody>
          <a:bodyPr wrap="none" lIns="0" tIns="0" rIns="0" bIns="0"/>
          <a:lstStyle/>
          <a:p>
            <a:r>
              <a:rPr lang="fr-FR" sz="1400"/>
              <a:t>&lt;en-tête&gt;</a:t>
            </a:r>
            <a:endParaRPr/>
          </a:p>
        </p:txBody>
      </p:sp>
      <p:sp>
        <p:nvSpPr>
          <p:cNvPr id="41" name="PlaceHolder 3"/>
          <p:cNvSpPr>
            <a:spLocks noGrp="1"/>
          </p:cNvSpPr>
          <p:nvPr>
            <p:ph type="dt"/>
          </p:nvPr>
        </p:nvSpPr>
        <p:spPr>
          <a:xfrm>
            <a:off x="4278960" y="0"/>
            <a:ext cx="3280680" cy="534240"/>
          </a:xfrm>
          <a:prstGeom prst="rect">
            <a:avLst/>
          </a:prstGeom>
        </p:spPr>
        <p:txBody>
          <a:bodyPr wrap="none" lIns="0" tIns="0" rIns="0" bIns="0"/>
          <a:lstStyle/>
          <a:p>
            <a:pPr algn="r"/>
            <a:r>
              <a:rPr lang="fr-FR" sz="1400"/>
              <a:t>&lt;date/heure&gt;</a:t>
            </a:r>
            <a:endParaRPr/>
          </a:p>
        </p:txBody>
      </p:sp>
      <p:sp>
        <p:nvSpPr>
          <p:cNvPr id="42" name="PlaceHolder 4"/>
          <p:cNvSpPr>
            <a:spLocks noGrp="1"/>
          </p:cNvSpPr>
          <p:nvPr>
            <p:ph type="ftr"/>
          </p:nvPr>
        </p:nvSpPr>
        <p:spPr>
          <a:xfrm>
            <a:off x="0" y="10157400"/>
            <a:ext cx="3280680" cy="534240"/>
          </a:xfrm>
          <a:prstGeom prst="rect">
            <a:avLst/>
          </a:prstGeom>
        </p:spPr>
        <p:txBody>
          <a:bodyPr wrap="none" lIns="0" tIns="0" rIns="0" bIns="0" anchor="b"/>
          <a:lstStyle/>
          <a:p>
            <a:r>
              <a:rPr lang="fr-FR" sz="1400"/>
              <a:t>&lt;pied de page&gt;</a:t>
            </a:r>
            <a:endParaRPr/>
          </a:p>
        </p:txBody>
      </p:sp>
      <p:sp>
        <p:nvSpPr>
          <p:cNvPr id="43" name="PlaceHolder 5"/>
          <p:cNvSpPr>
            <a:spLocks noGrp="1"/>
          </p:cNvSpPr>
          <p:nvPr>
            <p:ph type="sldNum"/>
          </p:nvPr>
        </p:nvSpPr>
        <p:spPr>
          <a:xfrm>
            <a:off x="4278960" y="10157400"/>
            <a:ext cx="3280680" cy="534240"/>
          </a:xfrm>
          <a:prstGeom prst="rect">
            <a:avLst/>
          </a:prstGeom>
        </p:spPr>
        <p:txBody>
          <a:bodyPr wrap="none" lIns="0" tIns="0" rIns="0" bIns="0" anchor="b"/>
          <a:lstStyle/>
          <a:p>
            <a:pPr algn="r"/>
            <a:fld id="{11937C98-06AC-4419-A4C6-AF8572630EFE}" type="slidenum">
              <a:rPr lang="fr-FR" sz="1400"/>
              <a:t>‹N°›</a:t>
            </a:fld>
            <a:endParaRPr/>
          </a:p>
        </p:txBody>
      </p:sp>
    </p:spTree>
    <p:extLst>
      <p:ext uri="{BB962C8B-B14F-4D97-AF65-F5344CB8AC3E}">
        <p14:creationId xmlns:p14="http://schemas.microsoft.com/office/powerpoint/2010/main" val="4208165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PlaceHolder 1"/>
          <p:cNvSpPr>
            <a:spLocks noGrp="1"/>
          </p:cNvSpPr>
          <p:nvPr>
            <p:ph type="body"/>
          </p:nvPr>
        </p:nvSpPr>
        <p:spPr>
          <a:xfrm>
            <a:off x="756000" y="5078520"/>
            <a:ext cx="6047640" cy="4811040"/>
          </a:xfrm>
          <a:prstGeom prst="rect">
            <a:avLst/>
          </a:prstGeom>
        </p:spPr>
        <p:txBody>
          <a:bodyPr wrap="none" lIns="0" tIns="0" rIns="0" bIns="0"/>
          <a:lstStyle/>
          <a:p>
            <a:r>
              <a:rPr lang="fr-FR" sz="2000"/>
              <a:t>[</a:t>
            </a:r>
            <a:r>
              <a:rPr lang="fr-FR" sz="2000" i="1">
                <a:solidFill>
                  <a:srgbClr val="FF0000"/>
                </a:solidFill>
              </a:rPr>
              <a:t>Maude] en guise d'introduction voyons une définition simple du sol</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CB326A-5AB9-4732-BB2F-8E0EDD2453D4}" type="slidenum">
              <a:rPr lang="fr-FR" altLang="fr-FR"/>
              <a:pPr/>
              <a:t>26</a:t>
            </a:fld>
            <a:endParaRPr lang="fr-FR" altLang="fr-FR"/>
          </a:p>
        </p:txBody>
      </p:sp>
      <p:sp>
        <p:nvSpPr>
          <p:cNvPr id="70658" name="Rectangle 2"/>
          <p:cNvSpPr txBox="1">
            <a:spLocks noGrp="1" noRot="1" noChangeAspect="1" noChangeArrowheads="1" noTextEdit="1"/>
          </p:cNvSpPr>
          <p:nvPr>
            <p:ph type="sldImg"/>
          </p:nvPr>
        </p:nvSpPr>
        <p:spPr>
          <a:xfrm>
            <a:off x="1106488" y="801688"/>
            <a:ext cx="5348287" cy="4011612"/>
          </a:xfrm>
          <a:prstGeom prst="rect">
            <a:avLst/>
          </a:prstGeom>
          <a:ln/>
        </p:spPr>
      </p:sp>
      <p:sp>
        <p:nvSpPr>
          <p:cNvPr id="70659" name="Rectangle 3"/>
          <p:cNvSpPr txBox="1">
            <a:spLocks noGrp="1" noChangeArrowheads="1"/>
          </p:cNvSpPr>
          <p:nvPr>
            <p:ph type="body" idx="1"/>
          </p:nvPr>
        </p:nvSpPr>
        <p:spPr>
          <a:xfrm>
            <a:off x="755968" y="5078611"/>
            <a:ext cx="6045991" cy="4813173"/>
          </a:xfrm>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90A0EE-9224-4042-A2E9-64669452DE33}" type="slidenum">
              <a:rPr lang="fr-FR" altLang="fr-FR"/>
              <a:pPr/>
              <a:t>27</a:t>
            </a:fld>
            <a:endParaRPr lang="fr-FR" altLang="fr-FR"/>
          </a:p>
        </p:txBody>
      </p:sp>
      <p:sp>
        <p:nvSpPr>
          <p:cNvPr id="72706" name="Rectangle 2"/>
          <p:cNvSpPr txBox="1">
            <a:spLocks noGrp="1" noRot="1" noChangeAspect="1" noChangeArrowheads="1" noTextEdit="1"/>
          </p:cNvSpPr>
          <p:nvPr>
            <p:ph type="sldImg"/>
          </p:nvPr>
        </p:nvSpPr>
        <p:spPr>
          <a:xfrm>
            <a:off x="1106488" y="801688"/>
            <a:ext cx="5348287" cy="4011612"/>
          </a:xfrm>
          <a:prstGeom prst="rect">
            <a:avLst/>
          </a:prstGeom>
          <a:ln/>
        </p:spPr>
      </p:sp>
      <p:sp>
        <p:nvSpPr>
          <p:cNvPr id="72707" name="Rectangle 3"/>
          <p:cNvSpPr txBox="1">
            <a:spLocks noGrp="1" noChangeArrowheads="1"/>
          </p:cNvSpPr>
          <p:nvPr>
            <p:ph type="body" idx="1"/>
          </p:nvPr>
        </p:nvSpPr>
        <p:spPr>
          <a:xfrm>
            <a:off x="755968" y="5078611"/>
            <a:ext cx="6045991" cy="4813173"/>
          </a:xfrm>
          <a:ln/>
          <a:extLst>
            <a:ext uri="{91240B29-F687-4F45-9708-019B960494DF}">
              <a14:hiddenLine xmlns:a14="http://schemas.microsoft.com/office/drawing/2010/main" w="9525">
                <a:solidFill>
                  <a:srgbClr val="000000"/>
                </a:solidFill>
                <a:round/>
                <a:headEnd/>
                <a:tailEnd/>
              </a14:hiddenLine>
            </a:ext>
          </a:extLst>
        </p:spPr>
        <p:txBody>
          <a:bodyPr wrap="none" anchor="ctr"/>
          <a:lstStyle/>
          <a:p>
            <a:r>
              <a:rPr lang="fr-FR" altLang="fr-FR" dirty="0" smtClean="0"/>
              <a:t>Lien : http://fertilisation-edu.fr/index.php/cycles-bio-geo-chimiques/le-cycle-du-carbone-c-2.html</a:t>
            </a:r>
          </a:p>
          <a:p>
            <a:endParaRPr lang="fr-FR" altLang="fr-F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Espace réservé des commentaires 2"/>
          <p:cNvSpPr>
            <a:spLocks noGrp="1"/>
          </p:cNvSpPr>
          <p:nvPr>
            <p:ph type="body" idx="1"/>
          </p:nvPr>
        </p:nvSpPr>
        <p:spPr/>
        <p:txBody>
          <a:bodyPr/>
          <a:lstStyle/>
          <a:p>
            <a:r>
              <a:rPr lang="fr-FR" dirty="0" smtClean="0"/>
              <a:t>Lien source : http://www.gnis-pedagogie.org/index.php?lg=&amp;numpage=138&amp;spec=mediatheque&amp;numfamille=11&amp;numgamme=&amp;typeMedia=photos&amp;numrub=31&amp;toutesLesImages=o</a:t>
            </a:r>
            <a:endParaRPr lang="fr-FR" dirty="0"/>
          </a:p>
        </p:txBody>
      </p:sp>
      <p:sp>
        <p:nvSpPr>
          <p:cNvPr id="4" name="Espace réservé du numéro de diapositive 3"/>
          <p:cNvSpPr>
            <a:spLocks noGrp="1"/>
          </p:cNvSpPr>
          <p:nvPr>
            <p:ph type="sldNum" idx="10"/>
          </p:nvPr>
        </p:nvSpPr>
        <p:spPr/>
        <p:txBody>
          <a:bodyPr/>
          <a:lstStyle/>
          <a:p>
            <a:pPr algn="r"/>
            <a:fld id="{11937C98-06AC-4419-A4C6-AF8572630EFE}" type="slidenum">
              <a:rPr lang="fr-FR" sz="1400" smtClean="0"/>
              <a:t>29</a:t>
            </a:fld>
            <a:endParaRPr lang="fr-FR"/>
          </a:p>
        </p:txBody>
      </p:sp>
    </p:spTree>
    <p:extLst>
      <p:ext uri="{BB962C8B-B14F-4D97-AF65-F5344CB8AC3E}">
        <p14:creationId xmlns:p14="http://schemas.microsoft.com/office/powerpoint/2010/main" val="2476014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Espace réservé des commentaires 2"/>
          <p:cNvSpPr>
            <a:spLocks noGrp="1"/>
          </p:cNvSpPr>
          <p:nvPr>
            <p:ph type="body" idx="1"/>
          </p:nvPr>
        </p:nvSpPr>
        <p:spPr/>
        <p:txBody>
          <a:bodyPr/>
          <a:lstStyle/>
          <a:p>
            <a:r>
              <a:rPr lang="fr-FR" dirty="0" smtClean="0"/>
              <a:t>Lien 1 : http://www.ammo-hp.com/</a:t>
            </a:r>
            <a:endParaRPr lang="fr-FR" dirty="0"/>
          </a:p>
        </p:txBody>
      </p:sp>
      <p:sp>
        <p:nvSpPr>
          <p:cNvPr id="4" name="Espace réservé du numéro de diapositive 3"/>
          <p:cNvSpPr>
            <a:spLocks noGrp="1"/>
          </p:cNvSpPr>
          <p:nvPr>
            <p:ph type="sldNum" idx="10"/>
          </p:nvPr>
        </p:nvSpPr>
        <p:spPr/>
        <p:txBody>
          <a:bodyPr/>
          <a:lstStyle/>
          <a:p>
            <a:pPr algn="r"/>
            <a:fld id="{11937C98-06AC-4419-A4C6-AF8572630EFE}" type="slidenum">
              <a:rPr lang="fr-FR" sz="1400" smtClean="0"/>
              <a:t>31</a:t>
            </a:fld>
            <a:endParaRPr lang="fr-FR"/>
          </a:p>
        </p:txBody>
      </p:sp>
    </p:spTree>
    <p:extLst>
      <p:ext uri="{BB962C8B-B14F-4D97-AF65-F5344CB8AC3E}">
        <p14:creationId xmlns:p14="http://schemas.microsoft.com/office/powerpoint/2010/main" val="753963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1E1F9D-851A-44AE-BDF6-15F1010FE67B}" type="slidenum">
              <a:rPr lang="fr-FR" altLang="fr-FR"/>
              <a:pPr/>
              <a:t>34</a:t>
            </a:fld>
            <a:endParaRPr lang="fr-FR" altLang="fr-FR"/>
          </a:p>
        </p:txBody>
      </p:sp>
      <p:sp>
        <p:nvSpPr>
          <p:cNvPr id="76802" name="Rectangle 2"/>
          <p:cNvSpPr txBox="1">
            <a:spLocks noGrp="1" noRot="1" noChangeAspect="1" noChangeArrowheads="1" noTextEdit="1"/>
          </p:cNvSpPr>
          <p:nvPr>
            <p:ph type="sldImg"/>
          </p:nvPr>
        </p:nvSpPr>
        <p:spPr>
          <a:xfrm>
            <a:off x="1106488" y="801688"/>
            <a:ext cx="5348287" cy="4011612"/>
          </a:xfrm>
          <a:prstGeom prst="rect">
            <a:avLst/>
          </a:prstGeom>
          <a:ln/>
        </p:spPr>
      </p:sp>
      <p:sp>
        <p:nvSpPr>
          <p:cNvPr id="76803" name="Rectangle 3"/>
          <p:cNvSpPr txBox="1">
            <a:spLocks noGrp="1" noChangeArrowheads="1"/>
          </p:cNvSpPr>
          <p:nvPr>
            <p:ph type="body" idx="1"/>
          </p:nvPr>
        </p:nvSpPr>
        <p:spPr>
          <a:xfrm>
            <a:off x="755968" y="5078611"/>
            <a:ext cx="6045991" cy="4813173"/>
          </a:xfrm>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lt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Espace réservé des commentaires 2"/>
          <p:cNvSpPr>
            <a:spLocks noGrp="1"/>
          </p:cNvSpPr>
          <p:nvPr>
            <p:ph type="body" idx="1"/>
          </p:nvPr>
        </p:nvSpPr>
        <p:spPr/>
        <p:txBody>
          <a:bodyPr/>
          <a:lstStyle/>
          <a:p>
            <a:r>
              <a:rPr lang="fr-FR" dirty="0" smtClean="0"/>
              <a:t>Lien : http://www.unifa.fr/raisonner-la-fertilisation/calculer-les-apports/fertilisation-azotee.html</a:t>
            </a:r>
          </a:p>
          <a:p>
            <a:endParaRPr lang="fr-FR" dirty="0" smtClean="0"/>
          </a:p>
          <a:p>
            <a:endParaRPr lang="fr-FR" dirty="0"/>
          </a:p>
        </p:txBody>
      </p:sp>
      <p:sp>
        <p:nvSpPr>
          <p:cNvPr id="4" name="Espace réservé du numéro de diapositive 3"/>
          <p:cNvSpPr>
            <a:spLocks noGrp="1"/>
          </p:cNvSpPr>
          <p:nvPr>
            <p:ph type="sldNum" idx="10"/>
          </p:nvPr>
        </p:nvSpPr>
        <p:spPr/>
        <p:txBody>
          <a:bodyPr/>
          <a:lstStyle/>
          <a:p>
            <a:pPr algn="r"/>
            <a:fld id="{11937C98-06AC-4419-A4C6-AF8572630EFE}" type="slidenum">
              <a:rPr lang="fr-FR" sz="1400" smtClean="0"/>
              <a:t>35</a:t>
            </a:fld>
            <a:endParaRPr lang="fr-FR"/>
          </a:p>
        </p:txBody>
      </p:sp>
    </p:spTree>
    <p:extLst>
      <p:ext uri="{BB962C8B-B14F-4D97-AF65-F5344CB8AC3E}">
        <p14:creationId xmlns:p14="http://schemas.microsoft.com/office/powerpoint/2010/main" val="3010824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Espace réservé des commentaires 2"/>
          <p:cNvSpPr>
            <a:spLocks noGrp="1"/>
          </p:cNvSpPr>
          <p:nvPr>
            <p:ph type="body" idx="1"/>
          </p:nvPr>
        </p:nvSpPr>
        <p:spPr/>
        <p:txBody>
          <a:bodyPr/>
          <a:lstStyle/>
          <a:p>
            <a:r>
              <a:rPr lang="fr-FR" dirty="0" smtClean="0"/>
              <a:t>lien</a:t>
            </a:r>
            <a:endParaRPr lang="fr-FR" dirty="0"/>
          </a:p>
        </p:txBody>
      </p:sp>
      <p:sp>
        <p:nvSpPr>
          <p:cNvPr id="4" name="Espace réservé du numéro de diapositive 3"/>
          <p:cNvSpPr>
            <a:spLocks noGrp="1"/>
          </p:cNvSpPr>
          <p:nvPr>
            <p:ph type="sldNum" idx="10"/>
          </p:nvPr>
        </p:nvSpPr>
        <p:spPr/>
        <p:txBody>
          <a:bodyPr/>
          <a:lstStyle/>
          <a:p>
            <a:pPr algn="r"/>
            <a:fld id="{11937C98-06AC-4419-A4C6-AF8572630EFE}" type="slidenum">
              <a:rPr lang="fr-FR" sz="1400" smtClean="0"/>
              <a:t>36</a:t>
            </a:fld>
            <a:endParaRPr lang="fr-FR"/>
          </a:p>
        </p:txBody>
      </p:sp>
    </p:spTree>
    <p:extLst>
      <p:ext uri="{BB962C8B-B14F-4D97-AF65-F5344CB8AC3E}">
        <p14:creationId xmlns:p14="http://schemas.microsoft.com/office/powerpoint/2010/main" val="1774930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Espace réservé des commentaires 2"/>
          <p:cNvSpPr>
            <a:spLocks noGrp="1"/>
          </p:cNvSpPr>
          <p:nvPr>
            <p:ph type="body" idx="1"/>
          </p:nvPr>
        </p:nvSpPr>
        <p:spPr/>
        <p:txBody>
          <a:bodyPr/>
          <a:lstStyle/>
          <a:p>
            <a:r>
              <a:rPr lang="fr-FR" dirty="0" smtClean="0"/>
              <a:t>Lien 1 :</a:t>
            </a:r>
            <a:r>
              <a:rPr lang="fr-FR" dirty="0" err="1" smtClean="0"/>
              <a:t>https</a:t>
            </a:r>
            <a:r>
              <a:rPr lang="fr-FR" dirty="0" smtClean="0"/>
              <a:t>://tice.agroparistech.fr/</a:t>
            </a:r>
            <a:r>
              <a:rPr lang="fr-FR" dirty="0" err="1" smtClean="0"/>
              <a:t>coursenligne</a:t>
            </a:r>
            <a:r>
              <a:rPr lang="fr-FR" dirty="0" smtClean="0"/>
              <a:t>/main/document/</a:t>
            </a:r>
            <a:r>
              <a:rPr lang="fr-FR" dirty="0" err="1" smtClean="0"/>
              <a:t>showinframes.php?cidReq</a:t>
            </a:r>
            <a:r>
              <a:rPr lang="fr-FR" dirty="0" smtClean="0"/>
              <a:t>=LAFERTILISATIONAZOTE&amp;&amp;</a:t>
            </a:r>
            <a:r>
              <a:rPr lang="fr-FR" dirty="0" err="1" smtClean="0"/>
              <a:t>curdirpath</a:t>
            </a:r>
            <a:r>
              <a:rPr lang="fr-FR" dirty="0" smtClean="0"/>
              <a:t>=/</a:t>
            </a:r>
            <a:r>
              <a:rPr lang="fr-FR" dirty="0" err="1" smtClean="0"/>
              <a:t>azote&amp;file</a:t>
            </a:r>
            <a:r>
              <a:rPr lang="fr-FR" dirty="0" smtClean="0"/>
              <a:t>=/azote/index.htm</a:t>
            </a:r>
          </a:p>
          <a:p>
            <a:r>
              <a:rPr lang="fr-FR" dirty="0" smtClean="0"/>
              <a:t>Lien 2 :</a:t>
            </a:r>
            <a:r>
              <a:rPr lang="fr-FR" dirty="0" err="1" smtClean="0"/>
              <a:t>https</a:t>
            </a:r>
            <a:r>
              <a:rPr lang="fr-FR" dirty="0" smtClean="0"/>
              <a:t>://tice.agroparistech.fr/</a:t>
            </a:r>
            <a:r>
              <a:rPr lang="fr-FR" dirty="0" err="1" smtClean="0"/>
              <a:t>coursenligne</a:t>
            </a:r>
            <a:r>
              <a:rPr lang="fr-FR" dirty="0" smtClean="0"/>
              <a:t>/main/document/</a:t>
            </a:r>
            <a:r>
              <a:rPr lang="fr-FR" dirty="0" err="1" smtClean="0"/>
              <a:t>showinframes.php?cidReq</a:t>
            </a:r>
            <a:r>
              <a:rPr lang="fr-FR" dirty="0" smtClean="0"/>
              <a:t>=LAFERTILISATIONAZOTE&amp;&amp;</a:t>
            </a:r>
            <a:r>
              <a:rPr lang="fr-FR" dirty="0" err="1" smtClean="0"/>
              <a:t>curdirpath</a:t>
            </a:r>
            <a:r>
              <a:rPr lang="fr-FR" dirty="0" smtClean="0"/>
              <a:t>=/</a:t>
            </a:r>
            <a:r>
              <a:rPr lang="fr-FR" dirty="0" err="1" smtClean="0"/>
              <a:t>azote&amp;file</a:t>
            </a:r>
            <a:r>
              <a:rPr lang="fr-FR" dirty="0" smtClean="0"/>
              <a:t>=/azote/index.htm</a:t>
            </a:r>
            <a:endParaRPr lang="fr-FR" dirty="0"/>
          </a:p>
        </p:txBody>
      </p:sp>
      <p:sp>
        <p:nvSpPr>
          <p:cNvPr id="4" name="Espace réservé du numéro de diapositive 3"/>
          <p:cNvSpPr>
            <a:spLocks noGrp="1"/>
          </p:cNvSpPr>
          <p:nvPr>
            <p:ph type="sldNum" idx="10"/>
          </p:nvPr>
        </p:nvSpPr>
        <p:spPr/>
        <p:txBody>
          <a:bodyPr/>
          <a:lstStyle/>
          <a:p>
            <a:pPr algn="r"/>
            <a:fld id="{11937C98-06AC-4419-A4C6-AF8572630EFE}" type="slidenum">
              <a:rPr lang="fr-FR" sz="1400" smtClean="0"/>
              <a:t>38</a:t>
            </a:fld>
            <a:endParaRPr lang="fr-FR"/>
          </a:p>
        </p:txBody>
      </p:sp>
    </p:spTree>
    <p:extLst>
      <p:ext uri="{BB962C8B-B14F-4D97-AF65-F5344CB8AC3E}">
        <p14:creationId xmlns:p14="http://schemas.microsoft.com/office/powerpoint/2010/main" val="574291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Espace réservé des commentaires 2"/>
          <p:cNvSpPr>
            <a:spLocks noGrp="1"/>
          </p:cNvSpPr>
          <p:nvPr>
            <p:ph type="body" idx="1"/>
          </p:nvPr>
        </p:nvSpPr>
        <p:spPr/>
        <p:txBody>
          <a:bodyPr/>
          <a:lstStyle/>
          <a:p>
            <a:r>
              <a:rPr lang="fr-FR" dirty="0" smtClean="0"/>
              <a:t>Lien 1 : http://www.azote.info/index.php/azote-et-nutrition/les-differentes-formes-dengrais.html</a:t>
            </a:r>
            <a:endParaRPr lang="fr-FR" dirty="0"/>
          </a:p>
        </p:txBody>
      </p:sp>
      <p:sp>
        <p:nvSpPr>
          <p:cNvPr id="4" name="Espace réservé du numéro de diapositive 3"/>
          <p:cNvSpPr>
            <a:spLocks noGrp="1"/>
          </p:cNvSpPr>
          <p:nvPr>
            <p:ph type="sldNum" idx="10"/>
          </p:nvPr>
        </p:nvSpPr>
        <p:spPr/>
        <p:txBody>
          <a:bodyPr/>
          <a:lstStyle/>
          <a:p>
            <a:pPr algn="r"/>
            <a:fld id="{11937C98-06AC-4419-A4C6-AF8572630EFE}" type="slidenum">
              <a:rPr lang="fr-FR" sz="1400" smtClean="0"/>
              <a:t>39</a:t>
            </a:fld>
            <a:endParaRPr lang="fr-FR"/>
          </a:p>
        </p:txBody>
      </p:sp>
    </p:spTree>
    <p:extLst>
      <p:ext uri="{BB962C8B-B14F-4D97-AF65-F5344CB8AC3E}">
        <p14:creationId xmlns:p14="http://schemas.microsoft.com/office/powerpoint/2010/main" val="2235413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algn="r"/>
            <a:fld id="{11937C98-06AC-4419-A4C6-AF8572630EFE}" type="slidenum">
              <a:rPr lang="fr-FR" sz="1400" smtClean="0"/>
              <a:t>44</a:t>
            </a:fld>
            <a:endParaRPr lang="fr-FR"/>
          </a:p>
        </p:txBody>
      </p:sp>
    </p:spTree>
    <p:extLst>
      <p:ext uri="{BB962C8B-B14F-4D97-AF65-F5344CB8AC3E}">
        <p14:creationId xmlns:p14="http://schemas.microsoft.com/office/powerpoint/2010/main" val="820403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PlaceHolder 1"/>
          <p:cNvSpPr>
            <a:spLocks noGrp="1"/>
          </p:cNvSpPr>
          <p:nvPr>
            <p:ph type="body"/>
          </p:nvPr>
        </p:nvSpPr>
        <p:spPr>
          <a:xfrm>
            <a:off x="756000" y="5078520"/>
            <a:ext cx="6047640" cy="5458680"/>
          </a:xfrm>
          <a:prstGeom prst="rect">
            <a:avLst/>
          </a:prstGeom>
        </p:spPr>
        <p:txBody>
          <a:bodyPr wrap="none" lIns="0" tIns="0" rIns="0" bIns="0"/>
          <a:lstStyle/>
          <a:p>
            <a:r>
              <a:rPr lang="fr-FR" sz="2000"/>
              <a:t>Lien :  Role du calcium dans le sol.pdf</a:t>
            </a:r>
            <a:endParaRPr/>
          </a:p>
          <a:p>
            <a:endParaRPr/>
          </a:p>
          <a:p>
            <a:r>
              <a:rPr lang="fr-FR" sz="2000" i="1">
                <a:solidFill>
                  <a:srgbClr val="FF0000"/>
                </a:solidFill>
              </a:rPr>
              <a:t>Voix : Maude : </a:t>
            </a:r>
            <a:endParaRPr/>
          </a:p>
          <a:p>
            <a:r>
              <a:rPr lang="fr-FR" sz="2000" b="1" i="1">
                <a:solidFill>
                  <a:srgbClr val="FF0000"/>
                </a:solidFill>
              </a:rPr>
              <a:t>La calcium</a:t>
            </a:r>
            <a:r>
              <a:rPr lang="fr-FR" sz="2000" i="1">
                <a:solidFill>
                  <a:srgbClr val="FF0000"/>
                </a:solidFill>
              </a:rPr>
              <a:t> </a:t>
            </a:r>
            <a:r>
              <a:rPr lang="fr-FR" sz="2000" b="1" i="1">
                <a:solidFill>
                  <a:srgbClr val="FF0000"/>
                </a:solidFill>
                <a:latin typeface="Arial"/>
                <a:ea typeface="Lucida Sans Unicode"/>
              </a:rPr>
              <a:t>joue un rôle nutritif pour les plantes et les herbivores qui consomment ces plantes.</a:t>
            </a:r>
            <a:endParaRPr/>
          </a:p>
          <a:p>
            <a:r>
              <a:rPr lang="fr-FR" sz="2000" b="1" i="1">
                <a:solidFill>
                  <a:srgbClr val="FF0000"/>
                </a:solidFill>
                <a:latin typeface="Arial"/>
                <a:ea typeface="Lucida Sans Unicode"/>
              </a:rPr>
              <a:t>Le calcium améliore la structure notamment la stabilité structurale. Il favorise la formation des complexes adsorbants.</a:t>
            </a:r>
            <a:endParaRPr/>
          </a:p>
          <a:p>
            <a:r>
              <a:rPr lang="fr-FR" sz="2000" b="1" i="1">
                <a:solidFill>
                  <a:srgbClr val="FF0000"/>
                </a:solidFill>
                <a:latin typeface="Arial"/>
                <a:ea typeface="Lucida Sans Unicode"/>
              </a:rPr>
              <a:t>Le calcium est déterminant par rapport à l’alimentation minérale des plantes.</a:t>
            </a:r>
            <a:endParaRPr/>
          </a:p>
          <a:p>
            <a:r>
              <a:rPr lang="fr-FR" sz="2000" b="1" i="1">
                <a:solidFill>
                  <a:srgbClr val="FF0000"/>
                </a:solidFill>
                <a:latin typeface="Arial"/>
                <a:ea typeface="Lucida Sans Unicode"/>
              </a:rPr>
              <a:t>Parce qu’il est très important pour certains micro organismes du sol il joue un rôle important dans les phénomènes de minéralisation, humification, et fixation symbiotique de l’azote atmosphérique par certains plantes.</a:t>
            </a:r>
            <a:endParaRPr/>
          </a:p>
          <a:p>
            <a:endParaRPr/>
          </a:p>
          <a:p>
            <a:endParaRPr/>
          </a:p>
          <a:p>
            <a:r>
              <a:rPr lang="fr-FR" sz="2000" i="1">
                <a:solidFill>
                  <a:srgbClr val="FF0000"/>
                </a:solidFill>
              </a:rPr>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Lien1 : http://www.comifer.asso.fr/images/stories/pdf/Tableaux/Tableau%20keq_brochure2013.pdf</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Lien2 : https://tice.agroparistech.fr/coursenligne/main/document/showinframes.php?cidReq=LAFERTILISATIONAZOTE&amp;&amp;curdirpath=/azote&amp;file=/azote/index.htm</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Lien 3 :</a:t>
            </a:r>
            <a:r>
              <a:rPr lang="fr-FR" baseline="0" dirty="0" smtClean="0"/>
              <a:t> http://oad.arvalis-infos.fr/fertiliser_produits_organiques/fertiliser_produits_organiques.asp#utm_source=ARVALISinfos&amp;utm_medium=SITE&amp;utm_content=FERTILISERPRODUITSORGANIQUES&amp;utm_campaign=BOUTONACCESOUTILDANSFICHEOAD</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endParaRPr lang="fr-FR" dirty="0"/>
          </a:p>
        </p:txBody>
      </p:sp>
      <p:sp>
        <p:nvSpPr>
          <p:cNvPr id="4" name="Espace réservé du numéro de diapositive 3"/>
          <p:cNvSpPr>
            <a:spLocks noGrp="1"/>
          </p:cNvSpPr>
          <p:nvPr>
            <p:ph type="sldNum" idx="10"/>
          </p:nvPr>
        </p:nvSpPr>
        <p:spPr/>
        <p:txBody>
          <a:bodyPr/>
          <a:lstStyle/>
          <a:p>
            <a:pPr algn="r"/>
            <a:fld id="{11937C98-06AC-4419-A4C6-AF8572630EFE}" type="slidenum">
              <a:rPr lang="fr-FR" sz="1400" smtClean="0"/>
              <a:t>45</a:t>
            </a:fld>
            <a:endParaRPr lang="fr-FR"/>
          </a:p>
        </p:txBody>
      </p:sp>
    </p:spTree>
    <p:extLst>
      <p:ext uri="{BB962C8B-B14F-4D97-AF65-F5344CB8AC3E}">
        <p14:creationId xmlns:p14="http://schemas.microsoft.com/office/powerpoint/2010/main" val="1779693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Espace réservé des commentaires 2"/>
          <p:cNvSpPr>
            <a:spLocks noGrp="1"/>
          </p:cNvSpPr>
          <p:nvPr>
            <p:ph type="body" idx="1"/>
          </p:nvPr>
        </p:nvSpPr>
        <p:spPr/>
        <p:txBody>
          <a:bodyPr/>
          <a:lstStyle/>
          <a:p>
            <a:r>
              <a:rPr lang="fr-FR" dirty="0" smtClean="0"/>
              <a:t>Lien 1 : http://ancien.arvalis.fr/jubil/default.asp</a:t>
            </a:r>
          </a:p>
          <a:p>
            <a:r>
              <a:rPr lang="fr-FR" dirty="0" smtClean="0"/>
              <a:t>Document x = outils_pilotage_fr.pdf</a:t>
            </a:r>
          </a:p>
          <a:p>
            <a:endParaRPr lang="fr-FR" dirty="0" smtClean="0"/>
          </a:p>
          <a:p>
            <a:endParaRPr lang="fr-FR" dirty="0" smtClean="0"/>
          </a:p>
          <a:p>
            <a:endParaRPr lang="fr-FR" dirty="0"/>
          </a:p>
        </p:txBody>
      </p:sp>
      <p:sp>
        <p:nvSpPr>
          <p:cNvPr id="4" name="Espace réservé du numéro de diapositive 3"/>
          <p:cNvSpPr>
            <a:spLocks noGrp="1"/>
          </p:cNvSpPr>
          <p:nvPr>
            <p:ph type="sldNum" idx="10"/>
          </p:nvPr>
        </p:nvSpPr>
        <p:spPr/>
        <p:txBody>
          <a:bodyPr/>
          <a:lstStyle/>
          <a:p>
            <a:pPr algn="r"/>
            <a:fld id="{11937C98-06AC-4419-A4C6-AF8572630EFE}" type="slidenum">
              <a:rPr lang="fr-FR" sz="1400" smtClean="0"/>
              <a:t>52</a:t>
            </a:fld>
            <a:endParaRPr lang="fr-FR"/>
          </a:p>
        </p:txBody>
      </p:sp>
    </p:spTree>
    <p:extLst>
      <p:ext uri="{BB962C8B-B14F-4D97-AF65-F5344CB8AC3E}">
        <p14:creationId xmlns:p14="http://schemas.microsoft.com/office/powerpoint/2010/main" val="3071390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Lien 1 : http://www.yara.fr/agriculture/outils-et-services/n-tester/default.aspx</a:t>
            </a:r>
          </a:p>
          <a:p>
            <a:endParaRPr lang="fr-FR" dirty="0" smtClean="0"/>
          </a:p>
          <a:p>
            <a:r>
              <a:rPr lang="fr-FR" dirty="0" smtClean="0"/>
              <a:t>Lien 2 : http://www.arvalis-infos.fr/farmstar-@/view-117-arvoad.html</a:t>
            </a:r>
          </a:p>
          <a:p>
            <a:endParaRPr lang="fr-FR" dirty="0"/>
          </a:p>
        </p:txBody>
      </p:sp>
      <p:sp>
        <p:nvSpPr>
          <p:cNvPr id="4" name="Espace réservé du numéro de diapositive 3"/>
          <p:cNvSpPr>
            <a:spLocks noGrp="1"/>
          </p:cNvSpPr>
          <p:nvPr>
            <p:ph type="sldNum" idx="10"/>
          </p:nvPr>
        </p:nvSpPr>
        <p:spPr/>
        <p:txBody>
          <a:bodyPr/>
          <a:lstStyle/>
          <a:p>
            <a:pPr algn="r"/>
            <a:fld id="{11937C98-06AC-4419-A4C6-AF8572630EFE}" type="slidenum">
              <a:rPr lang="fr-FR" sz="1400" smtClean="0"/>
              <a:t>53</a:t>
            </a:fld>
            <a:endParaRPr lang="fr-FR"/>
          </a:p>
        </p:txBody>
      </p:sp>
    </p:spTree>
    <p:extLst>
      <p:ext uri="{BB962C8B-B14F-4D97-AF65-F5344CB8AC3E}">
        <p14:creationId xmlns:p14="http://schemas.microsoft.com/office/powerpoint/2010/main" val="2979177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algn="r"/>
            <a:fld id="{11937C98-06AC-4419-A4C6-AF8572630EFE}" type="slidenum">
              <a:rPr lang="fr-FR" sz="1400" smtClean="0"/>
              <a:t>57</a:t>
            </a:fld>
            <a:endParaRPr lang="fr-FR"/>
          </a:p>
        </p:txBody>
      </p:sp>
    </p:spTree>
    <p:extLst>
      <p:ext uri="{BB962C8B-B14F-4D97-AF65-F5344CB8AC3E}">
        <p14:creationId xmlns:p14="http://schemas.microsoft.com/office/powerpoint/2010/main" val="2321777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6488" y="801688"/>
            <a:ext cx="5346700" cy="4010025"/>
          </a:xfrm>
          <a:prstGeom prst="rect">
            <a:avLst/>
          </a:prstGeom>
          <a:noFill/>
          <a:ln w="12700">
            <a:solidFill>
              <a:prstClr val="black"/>
            </a:solidFill>
          </a:ln>
        </p:spPr>
      </p:sp>
      <p:sp>
        <p:nvSpPr>
          <p:cNvPr id="3" name="Espace réservé des commentaires 2"/>
          <p:cNvSpPr>
            <a:spLocks noGrp="1"/>
          </p:cNvSpPr>
          <p:nvPr>
            <p:ph type="body" idx="1"/>
          </p:nvPr>
        </p:nvSpPr>
        <p:spPr/>
        <p:txBody>
          <a:bodyPr/>
          <a:lstStyle/>
          <a:p>
            <a:r>
              <a:rPr lang="fr-FR" dirty="0" smtClean="0"/>
              <a:t>Document joint</a:t>
            </a:r>
            <a:r>
              <a:rPr lang="fr-FR" baseline="0" dirty="0" smtClean="0"/>
              <a:t> = 3methodes_analyse_P2O5_sol.pdf</a:t>
            </a:r>
            <a:endParaRPr lang="fr-FR" dirty="0"/>
          </a:p>
        </p:txBody>
      </p:sp>
      <p:sp>
        <p:nvSpPr>
          <p:cNvPr id="4" name="Espace réservé du numéro de diapositive 3"/>
          <p:cNvSpPr>
            <a:spLocks noGrp="1"/>
          </p:cNvSpPr>
          <p:nvPr>
            <p:ph type="sldNum" idx="10"/>
          </p:nvPr>
        </p:nvSpPr>
        <p:spPr/>
        <p:txBody>
          <a:bodyPr/>
          <a:lstStyle/>
          <a:p>
            <a:pPr algn="r"/>
            <a:fld id="{11937C98-06AC-4419-A4C6-AF8572630EFE}" type="slidenum">
              <a:rPr lang="fr-FR" sz="1400" smtClean="0"/>
              <a:t>59</a:t>
            </a:fld>
            <a:endParaRPr lang="fr-FR"/>
          </a:p>
        </p:txBody>
      </p:sp>
    </p:spTree>
    <p:extLst>
      <p:ext uri="{BB962C8B-B14F-4D97-AF65-F5344CB8AC3E}">
        <p14:creationId xmlns:p14="http://schemas.microsoft.com/office/powerpoint/2010/main" val="115044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1509F5-C2B2-47DC-BC91-451463BA0F8F}" type="slidenum">
              <a:rPr lang="fr-FR" altLang="fr-FR"/>
              <a:pPr/>
              <a:t>14</a:t>
            </a:fld>
            <a:endParaRPr lang="fr-FR" altLang="fr-FR"/>
          </a:p>
        </p:txBody>
      </p:sp>
      <p:sp>
        <p:nvSpPr>
          <p:cNvPr id="460802" name="Rectangle 2"/>
          <p:cNvSpPr>
            <a:spLocks noGrp="1" noRot="1" noChangeAspect="1" noChangeArrowheads="1" noTextEdit="1"/>
          </p:cNvSpPr>
          <p:nvPr>
            <p:ph type="sldImg"/>
          </p:nvPr>
        </p:nvSpPr>
        <p:spPr>
          <a:xfrm>
            <a:off x="1106488" y="801688"/>
            <a:ext cx="5346700" cy="4010025"/>
          </a:xfrm>
          <a:prstGeom prst="rect">
            <a:avLst/>
          </a:prstGeom>
          <a:ln/>
        </p:spPr>
      </p:sp>
      <p:sp>
        <p:nvSpPr>
          <p:cNvPr id="460803" name="Rectangle 3"/>
          <p:cNvSpPr>
            <a:spLocks noGrp="1" noChangeArrowheads="1"/>
          </p:cNvSpPr>
          <p:nvPr>
            <p:ph type="body" idx="1"/>
          </p:nvPr>
        </p:nvSpPr>
        <p:spPr/>
        <p:txBody>
          <a:bodyPr/>
          <a:lstStyle/>
          <a:p>
            <a:endParaRPr lang="fr-FR" alt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270B1D-61C5-48C9-92CB-0F56A0EB6372}" type="slidenum">
              <a:rPr lang="fr-FR" altLang="fr-FR"/>
              <a:pPr/>
              <a:t>19</a:t>
            </a:fld>
            <a:endParaRPr lang="fr-FR" altLang="fr-FR"/>
          </a:p>
        </p:txBody>
      </p:sp>
      <p:sp>
        <p:nvSpPr>
          <p:cNvPr id="461826" name="Rectangle 2"/>
          <p:cNvSpPr>
            <a:spLocks noGrp="1" noRot="1" noChangeAspect="1" noChangeArrowheads="1" noTextEdit="1"/>
          </p:cNvSpPr>
          <p:nvPr>
            <p:ph type="sldImg"/>
          </p:nvPr>
        </p:nvSpPr>
        <p:spPr>
          <a:xfrm>
            <a:off x="1106488" y="801688"/>
            <a:ext cx="5346700" cy="4010025"/>
          </a:xfrm>
          <a:prstGeom prst="rect">
            <a:avLst/>
          </a:prstGeom>
          <a:ln/>
        </p:spPr>
      </p:sp>
      <p:sp>
        <p:nvSpPr>
          <p:cNvPr id="461827" name="Rectangle 3"/>
          <p:cNvSpPr>
            <a:spLocks noGrp="1" noChangeArrowheads="1"/>
          </p:cNvSpPr>
          <p:nvPr>
            <p:ph type="body" idx="1"/>
          </p:nvPr>
        </p:nvSpPr>
        <p:spPr/>
        <p:txBody>
          <a:bodyPr/>
          <a:lstStyle/>
          <a:p>
            <a:endParaRPr lang="fr-FR" alt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F82B79-32E7-4A10-9048-5FB6555F0BF8}" type="slidenum">
              <a:rPr lang="fr-FR" altLang="fr-FR"/>
              <a:pPr/>
              <a:t>20</a:t>
            </a:fld>
            <a:endParaRPr lang="fr-FR" altLang="fr-FR"/>
          </a:p>
        </p:txBody>
      </p:sp>
      <p:sp>
        <p:nvSpPr>
          <p:cNvPr id="462850" name="Rectangle 2"/>
          <p:cNvSpPr>
            <a:spLocks noGrp="1" noRot="1" noChangeAspect="1" noChangeArrowheads="1" noTextEdit="1"/>
          </p:cNvSpPr>
          <p:nvPr>
            <p:ph type="sldImg"/>
          </p:nvPr>
        </p:nvSpPr>
        <p:spPr>
          <a:xfrm>
            <a:off x="1106488" y="801688"/>
            <a:ext cx="5346700" cy="4010025"/>
          </a:xfrm>
          <a:prstGeom prst="rect">
            <a:avLst/>
          </a:prstGeom>
          <a:ln/>
        </p:spPr>
      </p:sp>
      <p:sp>
        <p:nvSpPr>
          <p:cNvPr id="462851" name="Rectangle 3"/>
          <p:cNvSpPr>
            <a:spLocks noGrp="1" noChangeArrowheads="1"/>
          </p:cNvSpPr>
          <p:nvPr>
            <p:ph type="body" idx="1"/>
          </p:nvPr>
        </p:nvSpPr>
        <p:spPr/>
        <p:txBody>
          <a:bodyPr/>
          <a:lstStyle/>
          <a:p>
            <a:endParaRPr lang="fr-FR" altLang="fr-F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EDF8B3-3ADA-4BAC-910B-E8CA5F0F399B}" type="slidenum">
              <a:rPr lang="fr-FR" altLang="fr-FR"/>
              <a:pPr/>
              <a:t>22</a:t>
            </a:fld>
            <a:endParaRPr lang="fr-FR" altLang="fr-FR"/>
          </a:p>
        </p:txBody>
      </p:sp>
      <p:sp>
        <p:nvSpPr>
          <p:cNvPr id="62466" name="Rectangle 2"/>
          <p:cNvSpPr txBox="1">
            <a:spLocks noGrp="1" noRot="1" noChangeAspect="1" noChangeArrowheads="1" noTextEdit="1"/>
          </p:cNvSpPr>
          <p:nvPr>
            <p:ph type="sldImg"/>
          </p:nvPr>
        </p:nvSpPr>
        <p:spPr>
          <a:xfrm>
            <a:off x="1106488" y="801688"/>
            <a:ext cx="5348287" cy="4011612"/>
          </a:xfrm>
          <a:prstGeom prst="rect">
            <a:avLst/>
          </a:prstGeom>
          <a:ln/>
        </p:spPr>
      </p:sp>
      <p:sp>
        <p:nvSpPr>
          <p:cNvPr id="62467" name="Rectangle 3"/>
          <p:cNvSpPr txBox="1">
            <a:spLocks noGrp="1" noChangeArrowheads="1"/>
          </p:cNvSpPr>
          <p:nvPr>
            <p:ph type="body" idx="1"/>
          </p:nvPr>
        </p:nvSpPr>
        <p:spPr>
          <a:xfrm>
            <a:off x="755968" y="5078611"/>
            <a:ext cx="6045991" cy="4813173"/>
          </a:xfrm>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87E727-6AE9-451B-910B-19D62760E7AD}" type="slidenum">
              <a:rPr lang="fr-FR" altLang="fr-FR"/>
              <a:pPr/>
              <a:t>23</a:t>
            </a:fld>
            <a:endParaRPr lang="fr-FR" altLang="fr-FR"/>
          </a:p>
        </p:txBody>
      </p:sp>
      <p:sp>
        <p:nvSpPr>
          <p:cNvPr id="64514" name="Rectangle 2"/>
          <p:cNvSpPr txBox="1">
            <a:spLocks noGrp="1" noRot="1" noChangeAspect="1" noChangeArrowheads="1" noTextEdit="1"/>
          </p:cNvSpPr>
          <p:nvPr>
            <p:ph type="sldImg"/>
          </p:nvPr>
        </p:nvSpPr>
        <p:spPr>
          <a:xfrm>
            <a:off x="1106488" y="801688"/>
            <a:ext cx="5348287" cy="4011612"/>
          </a:xfrm>
          <a:prstGeom prst="rect">
            <a:avLst/>
          </a:prstGeom>
          <a:ln/>
        </p:spPr>
      </p:sp>
      <p:sp>
        <p:nvSpPr>
          <p:cNvPr id="64515" name="Rectangle 3"/>
          <p:cNvSpPr txBox="1">
            <a:spLocks noGrp="1" noChangeArrowheads="1"/>
          </p:cNvSpPr>
          <p:nvPr>
            <p:ph type="body" idx="1"/>
          </p:nvPr>
        </p:nvSpPr>
        <p:spPr>
          <a:xfrm>
            <a:off x="755968" y="5078611"/>
            <a:ext cx="6045991" cy="4813173"/>
          </a:xfrm>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9C19B2-106B-4E92-A632-5A1D19BDBE26}" type="slidenum">
              <a:rPr lang="fr-FR" altLang="fr-FR"/>
              <a:pPr/>
              <a:t>24</a:t>
            </a:fld>
            <a:endParaRPr lang="fr-FR" altLang="fr-FR"/>
          </a:p>
        </p:txBody>
      </p:sp>
      <p:sp>
        <p:nvSpPr>
          <p:cNvPr id="66562" name="Rectangle 2"/>
          <p:cNvSpPr txBox="1">
            <a:spLocks noGrp="1" noRot="1" noChangeAspect="1" noChangeArrowheads="1" noTextEdit="1"/>
          </p:cNvSpPr>
          <p:nvPr>
            <p:ph type="sldImg"/>
          </p:nvPr>
        </p:nvSpPr>
        <p:spPr>
          <a:xfrm>
            <a:off x="1106488" y="801688"/>
            <a:ext cx="5348287" cy="4011612"/>
          </a:xfrm>
          <a:prstGeom prst="rect">
            <a:avLst/>
          </a:prstGeom>
          <a:ln/>
        </p:spPr>
      </p:sp>
      <p:sp>
        <p:nvSpPr>
          <p:cNvPr id="66563" name="Rectangle 3"/>
          <p:cNvSpPr txBox="1">
            <a:spLocks noGrp="1" noChangeArrowheads="1"/>
          </p:cNvSpPr>
          <p:nvPr>
            <p:ph type="body" idx="1"/>
          </p:nvPr>
        </p:nvSpPr>
        <p:spPr>
          <a:xfrm>
            <a:off x="755968" y="5078611"/>
            <a:ext cx="6045991" cy="4813173"/>
          </a:xfrm>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1651C0-C068-464E-B22F-0338BDF9AA2A}" type="slidenum">
              <a:rPr lang="fr-FR" altLang="fr-FR"/>
              <a:pPr/>
              <a:t>25</a:t>
            </a:fld>
            <a:endParaRPr lang="fr-FR" altLang="fr-FR"/>
          </a:p>
        </p:txBody>
      </p:sp>
      <p:sp>
        <p:nvSpPr>
          <p:cNvPr id="68610" name="Rectangle 2"/>
          <p:cNvSpPr txBox="1">
            <a:spLocks noGrp="1" noRot="1" noChangeAspect="1" noChangeArrowheads="1" noTextEdit="1"/>
          </p:cNvSpPr>
          <p:nvPr>
            <p:ph type="sldImg"/>
          </p:nvPr>
        </p:nvSpPr>
        <p:spPr>
          <a:xfrm>
            <a:off x="1106488" y="801688"/>
            <a:ext cx="5348287" cy="4011612"/>
          </a:xfrm>
          <a:prstGeom prst="rect">
            <a:avLst/>
          </a:prstGeom>
          <a:ln/>
        </p:spPr>
      </p:sp>
      <p:sp>
        <p:nvSpPr>
          <p:cNvPr id="68611" name="Rectangle 3"/>
          <p:cNvSpPr txBox="1">
            <a:spLocks noGrp="1" noChangeArrowheads="1"/>
          </p:cNvSpPr>
          <p:nvPr>
            <p:ph type="body" idx="1"/>
          </p:nvPr>
        </p:nvSpPr>
        <p:spPr>
          <a:xfrm>
            <a:off x="755968" y="5078611"/>
            <a:ext cx="6045991" cy="4813173"/>
          </a:xfrm>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1640" cy="1262520"/>
          </a:xfrm>
          <a:prstGeom prst="rect">
            <a:avLst/>
          </a:prstGeom>
        </p:spPr>
        <p:txBody>
          <a:bodyPr wrap="none" lIns="0" tIns="0" rIns="0" bIns="0" anchor="ctr"/>
          <a:lstStyle/>
          <a:p>
            <a:pPr algn="ctr"/>
            <a:endParaRPr/>
          </a:p>
        </p:txBody>
      </p:sp>
      <p:sp>
        <p:nvSpPr>
          <p:cNvPr id="27" name="PlaceHolder 2"/>
          <p:cNvSpPr>
            <a:spLocks noGrp="1"/>
          </p:cNvSpPr>
          <p:nvPr>
            <p:ph type="body"/>
          </p:nvPr>
        </p:nvSpPr>
        <p:spPr>
          <a:xfrm>
            <a:off x="504000" y="1769040"/>
            <a:ext cx="8870040" cy="2091240"/>
          </a:xfrm>
          <a:prstGeom prst="rect">
            <a:avLst/>
          </a:prstGeom>
        </p:spPr>
        <p:txBody>
          <a:bodyPr wrap="none" lIns="0" tIns="0" rIns="0" bIns="0"/>
          <a:lstStyle/>
          <a:p>
            <a:endParaRPr/>
          </a:p>
        </p:txBody>
      </p:sp>
      <p:sp>
        <p:nvSpPr>
          <p:cNvPr id="28" name="PlaceHolder 3"/>
          <p:cNvSpPr>
            <a:spLocks noGrp="1"/>
          </p:cNvSpPr>
          <p:nvPr>
            <p:ph type="body"/>
          </p:nvPr>
        </p:nvSpPr>
        <p:spPr>
          <a:xfrm>
            <a:off x="504000" y="4059000"/>
            <a:ext cx="8870040" cy="2091240"/>
          </a:xfrm>
          <a:prstGeom prst="rect">
            <a:avLst/>
          </a:prstGeom>
        </p:spPr>
        <p:txBody>
          <a:bodyPr wrap="none"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301320"/>
            <a:ext cx="9071640" cy="1262520"/>
          </a:xfrm>
          <a:prstGeom prst="rect">
            <a:avLst/>
          </a:prstGeom>
        </p:spPr>
        <p:txBody>
          <a:bodyPr wrap="none" lIns="0" tIns="0" rIns="0" bIns="0" anchor="ctr"/>
          <a:lstStyle/>
          <a:p>
            <a:pPr algn="ctr"/>
            <a:endParaRPr/>
          </a:p>
        </p:txBody>
      </p:sp>
      <p:sp>
        <p:nvSpPr>
          <p:cNvPr id="30" name="PlaceHolder 2"/>
          <p:cNvSpPr>
            <a:spLocks noGrp="1"/>
          </p:cNvSpPr>
          <p:nvPr>
            <p:ph type="body"/>
          </p:nvPr>
        </p:nvSpPr>
        <p:spPr>
          <a:xfrm>
            <a:off x="504000" y="1769040"/>
            <a:ext cx="4328280" cy="2091240"/>
          </a:xfrm>
          <a:prstGeom prst="rect">
            <a:avLst/>
          </a:prstGeom>
        </p:spPr>
        <p:txBody>
          <a:bodyPr wrap="none" lIns="0" tIns="0" rIns="0" bIns="0"/>
          <a:lstStyle/>
          <a:p>
            <a:endParaRPr/>
          </a:p>
        </p:txBody>
      </p:sp>
      <p:sp>
        <p:nvSpPr>
          <p:cNvPr id="31" name="PlaceHolder 3"/>
          <p:cNvSpPr>
            <a:spLocks noGrp="1"/>
          </p:cNvSpPr>
          <p:nvPr>
            <p:ph type="body"/>
          </p:nvPr>
        </p:nvSpPr>
        <p:spPr>
          <a:xfrm>
            <a:off x="5049000" y="1769040"/>
            <a:ext cx="4328280" cy="2091240"/>
          </a:xfrm>
          <a:prstGeom prst="rect">
            <a:avLst/>
          </a:prstGeom>
        </p:spPr>
        <p:txBody>
          <a:bodyPr wrap="none" lIns="0" tIns="0" rIns="0" bIns="0"/>
          <a:lstStyle/>
          <a:p>
            <a:endParaRPr/>
          </a:p>
        </p:txBody>
      </p:sp>
      <p:sp>
        <p:nvSpPr>
          <p:cNvPr id="32" name="PlaceHolder 4"/>
          <p:cNvSpPr>
            <a:spLocks noGrp="1"/>
          </p:cNvSpPr>
          <p:nvPr>
            <p:ph type="body"/>
          </p:nvPr>
        </p:nvSpPr>
        <p:spPr>
          <a:xfrm>
            <a:off x="5049000" y="4059000"/>
            <a:ext cx="4328280" cy="2091240"/>
          </a:xfrm>
          <a:prstGeom prst="rect">
            <a:avLst/>
          </a:prstGeom>
        </p:spPr>
        <p:txBody>
          <a:bodyPr wrap="none" lIns="0" tIns="0" rIns="0" bIns="0"/>
          <a:lstStyle/>
          <a:p>
            <a:endParaRPr/>
          </a:p>
        </p:txBody>
      </p:sp>
      <p:sp>
        <p:nvSpPr>
          <p:cNvPr id="33" name="PlaceHolder 5"/>
          <p:cNvSpPr>
            <a:spLocks noGrp="1"/>
          </p:cNvSpPr>
          <p:nvPr>
            <p:ph type="body"/>
          </p:nvPr>
        </p:nvSpPr>
        <p:spPr>
          <a:xfrm>
            <a:off x="504000" y="4059000"/>
            <a:ext cx="4328280" cy="2091240"/>
          </a:xfrm>
          <a:prstGeom prst="rect">
            <a:avLst/>
          </a:prstGeom>
        </p:spPr>
        <p:txBody>
          <a:bodyPr wrap="none"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301320"/>
            <a:ext cx="9071640" cy="1262520"/>
          </a:xfrm>
          <a:prstGeom prst="rect">
            <a:avLst/>
          </a:prstGeom>
        </p:spPr>
        <p:txBody>
          <a:bodyPr wrap="none" lIns="0" tIns="0" rIns="0" bIns="0" anchor="ctr"/>
          <a:lstStyle/>
          <a:p>
            <a:pPr algn="ctr"/>
            <a:endParaRPr/>
          </a:p>
        </p:txBody>
      </p:sp>
      <p:sp>
        <p:nvSpPr>
          <p:cNvPr id="35" name="PlaceHolder 2"/>
          <p:cNvSpPr>
            <a:spLocks noGrp="1"/>
          </p:cNvSpPr>
          <p:nvPr>
            <p:ph type="body"/>
          </p:nvPr>
        </p:nvSpPr>
        <p:spPr>
          <a:xfrm>
            <a:off x="504000" y="1769040"/>
            <a:ext cx="4328280" cy="2091240"/>
          </a:xfrm>
          <a:prstGeom prst="rect">
            <a:avLst/>
          </a:prstGeom>
        </p:spPr>
        <p:txBody>
          <a:bodyPr wrap="none" lIns="0" tIns="0" rIns="0" bIns="0"/>
          <a:lstStyle/>
          <a:p>
            <a:endParaRPr/>
          </a:p>
        </p:txBody>
      </p:sp>
      <p:sp>
        <p:nvSpPr>
          <p:cNvPr id="36" name="PlaceHolder 3"/>
          <p:cNvSpPr>
            <a:spLocks noGrp="1"/>
          </p:cNvSpPr>
          <p:nvPr>
            <p:ph type="body"/>
          </p:nvPr>
        </p:nvSpPr>
        <p:spPr>
          <a:xfrm>
            <a:off x="5049000" y="1769040"/>
            <a:ext cx="4328280" cy="2091240"/>
          </a:xfrm>
          <a:prstGeom prst="rect">
            <a:avLst/>
          </a:prstGeom>
        </p:spPr>
        <p:txBody>
          <a:bodyPr wrap="none" lIns="0" tIns="0" rIns="0" bIns="0"/>
          <a:lstStyle/>
          <a:p>
            <a:endParaRPr/>
          </a:p>
        </p:txBody>
      </p:sp>
      <p:pic>
        <p:nvPicPr>
          <p:cNvPr id="37" name="Image 36"/>
          <p:cNvPicPr/>
          <p:nvPr/>
        </p:nvPicPr>
        <p:blipFill>
          <a:blip r:embed="rId2"/>
          <a:stretch>
            <a:fillRect/>
          </a:stretch>
        </p:blipFill>
        <p:spPr>
          <a:xfrm>
            <a:off x="5902560" y="4058640"/>
            <a:ext cx="2620800" cy="2091240"/>
          </a:xfrm>
          <a:prstGeom prst="rect">
            <a:avLst/>
          </a:prstGeom>
        </p:spPr>
      </p:pic>
      <p:pic>
        <p:nvPicPr>
          <p:cNvPr id="38" name="Image 37"/>
          <p:cNvPicPr/>
          <p:nvPr/>
        </p:nvPicPr>
        <p:blipFill>
          <a:blip r:embed="rId2"/>
          <a:stretch>
            <a:fillRect/>
          </a:stretch>
        </p:blipFill>
        <p:spPr>
          <a:xfrm>
            <a:off x="1357560" y="4058640"/>
            <a:ext cx="2620800" cy="209124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01320"/>
            <a:ext cx="9071640" cy="1262520"/>
          </a:xfrm>
          <a:prstGeom prst="rect">
            <a:avLst/>
          </a:prstGeom>
        </p:spPr>
        <p:txBody>
          <a:bodyPr wrap="none" lIns="0" tIns="0" rIns="0" bIns="0" anchor="ctr"/>
          <a:lstStyle/>
          <a:p>
            <a:pPr algn="ctr"/>
            <a:endParaRPr/>
          </a:p>
        </p:txBody>
      </p:sp>
      <p:sp>
        <p:nvSpPr>
          <p:cNvPr id="6" name="PlaceHolder 2"/>
          <p:cNvSpPr>
            <a:spLocks noGrp="1"/>
          </p:cNvSpPr>
          <p:nvPr>
            <p:ph type="subTitle"/>
          </p:nvPr>
        </p:nvSpPr>
        <p:spPr>
          <a:xfrm>
            <a:off x="504000" y="1769040"/>
            <a:ext cx="8870040" cy="4385160"/>
          </a:xfrm>
          <a:prstGeom prst="rect">
            <a:avLst/>
          </a:prstGeom>
        </p:spPr>
        <p:txBody>
          <a:bodyPr wrap="none"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301320"/>
            <a:ext cx="9071640" cy="1262520"/>
          </a:xfrm>
          <a:prstGeom prst="rect">
            <a:avLst/>
          </a:prstGeom>
        </p:spPr>
        <p:txBody>
          <a:bodyPr wrap="none" lIns="0" tIns="0" rIns="0" bIns="0" anchor="ctr"/>
          <a:lstStyle/>
          <a:p>
            <a:pPr algn="ctr"/>
            <a:endParaRPr/>
          </a:p>
        </p:txBody>
      </p:sp>
      <p:sp>
        <p:nvSpPr>
          <p:cNvPr id="8" name="PlaceHolder 2"/>
          <p:cNvSpPr>
            <a:spLocks noGrp="1"/>
          </p:cNvSpPr>
          <p:nvPr>
            <p:ph type="body"/>
          </p:nvPr>
        </p:nvSpPr>
        <p:spPr>
          <a:xfrm>
            <a:off x="504000" y="1769040"/>
            <a:ext cx="8870040" cy="4384800"/>
          </a:xfrm>
          <a:prstGeom prst="rect">
            <a:avLst/>
          </a:prstGeom>
        </p:spPr>
        <p:txBody>
          <a:bodyPr wrap="none"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1640" cy="1262520"/>
          </a:xfrm>
          <a:prstGeom prst="rect">
            <a:avLst/>
          </a:prstGeom>
        </p:spPr>
        <p:txBody>
          <a:bodyPr wrap="none" lIns="0" tIns="0" rIns="0" bIns="0" anchor="ctr"/>
          <a:lstStyle/>
          <a:p>
            <a:pPr algn="ctr"/>
            <a:endParaRPr/>
          </a:p>
        </p:txBody>
      </p:sp>
      <p:sp>
        <p:nvSpPr>
          <p:cNvPr id="10" name="PlaceHolder 2"/>
          <p:cNvSpPr>
            <a:spLocks noGrp="1"/>
          </p:cNvSpPr>
          <p:nvPr>
            <p:ph type="body"/>
          </p:nvPr>
        </p:nvSpPr>
        <p:spPr>
          <a:xfrm>
            <a:off x="504000" y="1769040"/>
            <a:ext cx="4328280" cy="4384800"/>
          </a:xfrm>
          <a:prstGeom prst="rect">
            <a:avLst/>
          </a:prstGeom>
        </p:spPr>
        <p:txBody>
          <a:bodyPr wrap="none" lIns="0" tIns="0" rIns="0" bIns="0"/>
          <a:lstStyle/>
          <a:p>
            <a:endParaRPr/>
          </a:p>
        </p:txBody>
      </p:sp>
      <p:sp>
        <p:nvSpPr>
          <p:cNvPr id="11" name="PlaceHolder 3"/>
          <p:cNvSpPr>
            <a:spLocks noGrp="1"/>
          </p:cNvSpPr>
          <p:nvPr>
            <p:ph type="body"/>
          </p:nvPr>
        </p:nvSpPr>
        <p:spPr>
          <a:xfrm>
            <a:off x="5049000" y="1769040"/>
            <a:ext cx="4328280" cy="4384800"/>
          </a:xfrm>
          <a:prstGeom prst="rect">
            <a:avLst/>
          </a:prstGeom>
        </p:spPr>
        <p:txBody>
          <a:bodyPr wrap="none" lIns="0" tIns="0" rIns="0" bIns="0"/>
          <a:lstStyle/>
          <a:p>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301320"/>
            <a:ext cx="9071640" cy="1262520"/>
          </a:xfrm>
          <a:prstGeom prst="rect">
            <a:avLst/>
          </a:prstGeom>
        </p:spPr>
        <p:txBody>
          <a:bodyPr wrap="none" lIns="0" tIns="0" rIns="0" bIns="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301320"/>
            <a:ext cx="9071640" cy="5852520"/>
          </a:xfrm>
          <a:prstGeom prst="rect">
            <a:avLst/>
          </a:prstGeom>
        </p:spPr>
        <p:txBody>
          <a:bodyPr wrap="none"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301320"/>
            <a:ext cx="9071640" cy="1262520"/>
          </a:xfrm>
          <a:prstGeom prst="rect">
            <a:avLst/>
          </a:prstGeom>
        </p:spPr>
        <p:txBody>
          <a:bodyPr wrap="none" lIns="0" tIns="0" rIns="0" bIns="0" anchor="ctr"/>
          <a:lstStyle/>
          <a:p>
            <a:pPr algn="ctr"/>
            <a:endParaRPr/>
          </a:p>
        </p:txBody>
      </p:sp>
      <p:sp>
        <p:nvSpPr>
          <p:cNvPr id="15" name="PlaceHolder 2"/>
          <p:cNvSpPr>
            <a:spLocks noGrp="1"/>
          </p:cNvSpPr>
          <p:nvPr>
            <p:ph type="body"/>
          </p:nvPr>
        </p:nvSpPr>
        <p:spPr>
          <a:xfrm>
            <a:off x="504000" y="1769040"/>
            <a:ext cx="4328280" cy="2091240"/>
          </a:xfrm>
          <a:prstGeom prst="rect">
            <a:avLst/>
          </a:prstGeom>
        </p:spPr>
        <p:txBody>
          <a:bodyPr wrap="none" lIns="0" tIns="0" rIns="0" bIns="0"/>
          <a:lstStyle/>
          <a:p>
            <a:endParaRPr/>
          </a:p>
        </p:txBody>
      </p:sp>
      <p:sp>
        <p:nvSpPr>
          <p:cNvPr id="16" name="PlaceHolder 3"/>
          <p:cNvSpPr>
            <a:spLocks noGrp="1"/>
          </p:cNvSpPr>
          <p:nvPr>
            <p:ph type="body"/>
          </p:nvPr>
        </p:nvSpPr>
        <p:spPr>
          <a:xfrm>
            <a:off x="504000" y="4059000"/>
            <a:ext cx="4328280" cy="2091240"/>
          </a:xfrm>
          <a:prstGeom prst="rect">
            <a:avLst/>
          </a:prstGeom>
        </p:spPr>
        <p:txBody>
          <a:bodyPr wrap="none" lIns="0" tIns="0" rIns="0" bIns="0"/>
          <a:lstStyle/>
          <a:p>
            <a:endParaRPr/>
          </a:p>
        </p:txBody>
      </p:sp>
      <p:sp>
        <p:nvSpPr>
          <p:cNvPr id="17" name="PlaceHolder 4"/>
          <p:cNvSpPr>
            <a:spLocks noGrp="1"/>
          </p:cNvSpPr>
          <p:nvPr>
            <p:ph type="body"/>
          </p:nvPr>
        </p:nvSpPr>
        <p:spPr>
          <a:xfrm>
            <a:off x="5049000" y="1769040"/>
            <a:ext cx="4328280" cy="4384800"/>
          </a:xfrm>
          <a:prstGeom prst="rect">
            <a:avLst/>
          </a:prstGeom>
        </p:spPr>
        <p:txBody>
          <a:bodyPr wrap="none" lIns="0" tIns="0" rIns="0" bIns="0"/>
          <a:lstStyle/>
          <a:p>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301320"/>
            <a:ext cx="9071640" cy="1262520"/>
          </a:xfrm>
          <a:prstGeom prst="rect">
            <a:avLst/>
          </a:prstGeom>
        </p:spPr>
        <p:txBody>
          <a:bodyPr wrap="none" lIns="0" tIns="0" rIns="0" bIns="0" anchor="ctr"/>
          <a:lstStyle/>
          <a:p>
            <a:pPr algn="ctr"/>
            <a:endParaRPr/>
          </a:p>
        </p:txBody>
      </p:sp>
      <p:sp>
        <p:nvSpPr>
          <p:cNvPr id="19" name="PlaceHolder 2"/>
          <p:cNvSpPr>
            <a:spLocks noGrp="1"/>
          </p:cNvSpPr>
          <p:nvPr>
            <p:ph type="body"/>
          </p:nvPr>
        </p:nvSpPr>
        <p:spPr>
          <a:xfrm>
            <a:off x="504000" y="1769040"/>
            <a:ext cx="4328280" cy="4384800"/>
          </a:xfrm>
          <a:prstGeom prst="rect">
            <a:avLst/>
          </a:prstGeom>
        </p:spPr>
        <p:txBody>
          <a:bodyPr wrap="none" lIns="0" tIns="0" rIns="0" bIns="0"/>
          <a:lstStyle/>
          <a:p>
            <a:endParaRPr/>
          </a:p>
        </p:txBody>
      </p:sp>
      <p:sp>
        <p:nvSpPr>
          <p:cNvPr id="20" name="PlaceHolder 3"/>
          <p:cNvSpPr>
            <a:spLocks noGrp="1"/>
          </p:cNvSpPr>
          <p:nvPr>
            <p:ph type="body"/>
          </p:nvPr>
        </p:nvSpPr>
        <p:spPr>
          <a:xfrm>
            <a:off x="5049000" y="1769040"/>
            <a:ext cx="4328280" cy="2091240"/>
          </a:xfrm>
          <a:prstGeom prst="rect">
            <a:avLst/>
          </a:prstGeom>
        </p:spPr>
        <p:txBody>
          <a:bodyPr wrap="none" lIns="0" tIns="0" rIns="0" bIns="0"/>
          <a:lstStyle/>
          <a:p>
            <a:endParaRPr/>
          </a:p>
        </p:txBody>
      </p:sp>
      <p:sp>
        <p:nvSpPr>
          <p:cNvPr id="21" name="PlaceHolder 4"/>
          <p:cNvSpPr>
            <a:spLocks noGrp="1"/>
          </p:cNvSpPr>
          <p:nvPr>
            <p:ph type="body"/>
          </p:nvPr>
        </p:nvSpPr>
        <p:spPr>
          <a:xfrm>
            <a:off x="5049000" y="4059000"/>
            <a:ext cx="4328280" cy="2091240"/>
          </a:xfrm>
          <a:prstGeom prst="rect">
            <a:avLst/>
          </a:prstGeom>
        </p:spPr>
        <p:txBody>
          <a:bodyPr wrap="none"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301320"/>
            <a:ext cx="9071640" cy="1262520"/>
          </a:xfrm>
          <a:prstGeom prst="rect">
            <a:avLst/>
          </a:prstGeom>
        </p:spPr>
        <p:txBody>
          <a:bodyPr wrap="none" lIns="0" tIns="0" rIns="0" bIns="0" anchor="ctr"/>
          <a:lstStyle/>
          <a:p>
            <a:pPr algn="ctr"/>
            <a:endParaRPr/>
          </a:p>
        </p:txBody>
      </p:sp>
      <p:sp>
        <p:nvSpPr>
          <p:cNvPr id="23" name="PlaceHolder 2"/>
          <p:cNvSpPr>
            <a:spLocks noGrp="1"/>
          </p:cNvSpPr>
          <p:nvPr>
            <p:ph type="body"/>
          </p:nvPr>
        </p:nvSpPr>
        <p:spPr>
          <a:xfrm>
            <a:off x="504000" y="1769040"/>
            <a:ext cx="4328280" cy="2091240"/>
          </a:xfrm>
          <a:prstGeom prst="rect">
            <a:avLst/>
          </a:prstGeom>
        </p:spPr>
        <p:txBody>
          <a:bodyPr wrap="none" lIns="0" tIns="0" rIns="0" bIns="0"/>
          <a:lstStyle/>
          <a:p>
            <a:endParaRPr/>
          </a:p>
        </p:txBody>
      </p:sp>
      <p:sp>
        <p:nvSpPr>
          <p:cNvPr id="24" name="PlaceHolder 3"/>
          <p:cNvSpPr>
            <a:spLocks noGrp="1"/>
          </p:cNvSpPr>
          <p:nvPr>
            <p:ph type="body"/>
          </p:nvPr>
        </p:nvSpPr>
        <p:spPr>
          <a:xfrm>
            <a:off x="5049000" y="1769040"/>
            <a:ext cx="4328280" cy="2091240"/>
          </a:xfrm>
          <a:prstGeom prst="rect">
            <a:avLst/>
          </a:prstGeom>
        </p:spPr>
        <p:txBody>
          <a:bodyPr wrap="none" lIns="0" tIns="0" rIns="0" bIns="0"/>
          <a:lstStyle/>
          <a:p>
            <a:endParaRPr/>
          </a:p>
        </p:txBody>
      </p:sp>
      <p:sp>
        <p:nvSpPr>
          <p:cNvPr id="25" name="PlaceHolder 4"/>
          <p:cNvSpPr>
            <a:spLocks noGrp="1"/>
          </p:cNvSpPr>
          <p:nvPr>
            <p:ph type="body"/>
          </p:nvPr>
        </p:nvSpPr>
        <p:spPr>
          <a:xfrm>
            <a:off x="504000" y="4059000"/>
            <a:ext cx="8869680" cy="2091240"/>
          </a:xfrm>
          <a:prstGeom prst="rect">
            <a:avLst/>
          </a:prstGeom>
        </p:spPr>
        <p:txBody>
          <a:bodyPr wrap="none"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01320"/>
            <a:ext cx="9071640" cy="1262160"/>
          </a:xfrm>
          <a:prstGeom prst="rect">
            <a:avLst/>
          </a:prstGeom>
        </p:spPr>
        <p:txBody>
          <a:bodyPr wrap="none" lIns="0" tIns="0" rIns="0" bIns="0" anchor="ctr"/>
          <a:lstStyle/>
          <a:p>
            <a:pPr algn="ctr"/>
            <a:r>
              <a:rPr lang="fr-FR"/>
              <a:t>Cliquez pour éditer le format du texte-titre</a:t>
            </a:r>
            <a:endParaRPr/>
          </a:p>
        </p:txBody>
      </p:sp>
      <p:sp>
        <p:nvSpPr>
          <p:cNvPr id="6" name="PlaceHolder 2"/>
          <p:cNvSpPr>
            <a:spLocks noGrp="1"/>
          </p:cNvSpPr>
          <p:nvPr>
            <p:ph type="body"/>
          </p:nvPr>
        </p:nvSpPr>
        <p:spPr>
          <a:xfrm>
            <a:off x="504000" y="1769040"/>
            <a:ext cx="8870040" cy="4384800"/>
          </a:xfrm>
          <a:prstGeom prst="rect">
            <a:avLst/>
          </a:prstGeom>
        </p:spPr>
        <p:txBody>
          <a:bodyPr wrap="none" lIns="0" tIns="0" rIns="0" bIns="0"/>
          <a:lstStyle/>
          <a:p>
            <a:pPr>
              <a:buSzPct val="25000"/>
              <a:buFont typeface="StarSymbol"/>
              <a:buChar char=""/>
            </a:pPr>
            <a:r>
              <a:rPr lang="fr-FR"/>
              <a:t>Cliquez pour éditer le format du plan de texte</a:t>
            </a:r>
            <a:endParaRPr/>
          </a:p>
          <a:p>
            <a:pPr lvl="1">
              <a:buSzPct val="25000"/>
              <a:buFont typeface="StarSymbol"/>
              <a:buChar char=""/>
            </a:pPr>
            <a:r>
              <a:rPr lang="fr-FR"/>
              <a:t>Second niveau de plan</a:t>
            </a:r>
            <a:endParaRPr/>
          </a:p>
          <a:p>
            <a:pPr lvl="2">
              <a:buSzPct val="25000"/>
              <a:buFont typeface="StarSymbol"/>
              <a:buChar char=""/>
            </a:pPr>
            <a:r>
              <a:rPr lang="fr-FR"/>
              <a:t>Troisième niveau de plan</a:t>
            </a:r>
            <a:endParaRPr/>
          </a:p>
          <a:p>
            <a:pPr lvl="3">
              <a:buSzPct val="25000"/>
              <a:buFont typeface="StarSymbol"/>
              <a:buChar char=""/>
            </a:pPr>
            <a:r>
              <a:rPr lang="fr-FR"/>
              <a:t>Quatrième niveau de plan</a:t>
            </a:r>
            <a:endParaRPr/>
          </a:p>
          <a:p>
            <a:pPr lvl="4">
              <a:buSzPct val="25000"/>
              <a:buFont typeface="StarSymbol"/>
              <a:buChar char=""/>
            </a:pPr>
            <a:r>
              <a:rPr lang="fr-FR"/>
              <a:t>Cinquième niveau de plan</a:t>
            </a:r>
            <a:endParaRPr/>
          </a:p>
          <a:p>
            <a:pPr lvl="5">
              <a:buSzPct val="25000"/>
              <a:buFont typeface="StarSymbol"/>
              <a:buChar char=""/>
            </a:pPr>
            <a:r>
              <a:rPr lang="fr-FR"/>
              <a:t>Sixième niveau de plan</a:t>
            </a:r>
            <a:endParaRPr/>
          </a:p>
          <a:p>
            <a:pPr lvl="6">
              <a:buSzPct val="25000"/>
              <a:buFont typeface="StarSymbol"/>
              <a:buChar char=""/>
            </a:pPr>
            <a:r>
              <a:rPr lang="fr-FR"/>
              <a:t>Septième niveau de plan</a:t>
            </a:r>
            <a:endParaRPr/>
          </a:p>
        </p:txBody>
      </p:sp>
      <p:sp>
        <p:nvSpPr>
          <p:cNvPr id="2" name="PlaceHolder 3"/>
          <p:cNvSpPr>
            <a:spLocks noGrp="1"/>
          </p:cNvSpPr>
          <p:nvPr>
            <p:ph type="dt"/>
          </p:nvPr>
        </p:nvSpPr>
        <p:spPr>
          <a:xfrm>
            <a:off x="504000" y="6887160"/>
            <a:ext cx="2348280" cy="521280"/>
          </a:xfrm>
          <a:prstGeom prst="rect">
            <a:avLst/>
          </a:prstGeom>
        </p:spPr>
        <p:txBody>
          <a:bodyPr wrap="none" lIns="0" tIns="0" rIns="0" bIns="0"/>
          <a:lstStyle/>
          <a:p>
            <a:r>
              <a:rPr lang="fr-FR" sz="1400"/>
              <a:t>&lt;date/heure&gt;</a:t>
            </a:r>
            <a:endParaRPr/>
          </a:p>
        </p:txBody>
      </p:sp>
      <p:sp>
        <p:nvSpPr>
          <p:cNvPr id="3" name="PlaceHolder 4"/>
          <p:cNvSpPr>
            <a:spLocks noGrp="1"/>
          </p:cNvSpPr>
          <p:nvPr>
            <p:ph type="ftr"/>
          </p:nvPr>
        </p:nvSpPr>
        <p:spPr>
          <a:xfrm>
            <a:off x="3447360" y="6887160"/>
            <a:ext cx="3195000" cy="521280"/>
          </a:xfrm>
          <a:prstGeom prst="rect">
            <a:avLst/>
          </a:prstGeom>
        </p:spPr>
        <p:txBody>
          <a:bodyPr wrap="none" lIns="0" tIns="0" rIns="0" bIns="0"/>
          <a:lstStyle/>
          <a:p>
            <a:pPr algn="ctr"/>
            <a:r>
              <a:rPr lang="fr-FR" sz="1400"/>
              <a:t>&lt;pied de page&gt;</a:t>
            </a:r>
            <a:endParaRPr/>
          </a:p>
        </p:txBody>
      </p:sp>
      <p:sp>
        <p:nvSpPr>
          <p:cNvPr id="4" name="PlaceHolder 5"/>
          <p:cNvSpPr>
            <a:spLocks noGrp="1"/>
          </p:cNvSpPr>
          <p:nvPr>
            <p:ph type="sldNum"/>
          </p:nvPr>
        </p:nvSpPr>
        <p:spPr>
          <a:xfrm>
            <a:off x="7227360" y="6887160"/>
            <a:ext cx="2348280" cy="521280"/>
          </a:xfrm>
          <a:prstGeom prst="rect">
            <a:avLst/>
          </a:prstGeom>
        </p:spPr>
        <p:txBody>
          <a:bodyPr wrap="none" lIns="0" tIns="0" rIns="0" bIns="0"/>
          <a:lstStyle/>
          <a:p>
            <a:pPr algn="r"/>
            <a:fld id="{FAF726C8-F590-4B0D-90DE-DC2D0D27E579}" type="slidenum">
              <a:rPr lang="fr-FR" sz="1400"/>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 Target="slide55.xml"/><Relationship Id="rId7" Type="http://schemas.openxmlformats.org/officeDocument/2006/relationships/slide" Target="slide54.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slide" Target="slide53.xml"/><Relationship Id="rId4" Type="http://schemas.openxmlformats.org/officeDocument/2006/relationships/image" Target="../media/image26.jpeg"/><Relationship Id="rId9" Type="http://schemas.openxmlformats.org/officeDocument/2006/relationships/comments" Target="../comments/commen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fertilisation-edu.fr/index.php/cycles-bio-geo-chimiques/le-cycle-du-carbone-c-2.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hyperlink" Target="http://www.unifa.fr/raisonner-la-fertilisation/calculer-les-apports/fertilisation-azotee.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tice.agroparistech.fr/coursenligne/main/document/showinframes.php?cidReq=LAFERTILISATIONAZOTE&amp;&amp;curdirpath=/azote&amp;file=/azote/index.ht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www.azote.info/index.php/azote-et-nutrition/les-differentes-formes-dengrais.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hyperlink" Target="http://www.arvalis-infos.fr/fertiliser-avec-des-produits-organiques-@/view-106-arvoad.html" TargetMode="Externa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5.JPG"/></Relationships>
</file>

<file path=ppt/slides/_rels/slide45.xml.rels><?xml version="1.0" encoding="UTF-8" standalone="yes"?>
<Relationships xmlns="http://schemas.openxmlformats.org/package/2006/relationships"><Relationship Id="rId3" Type="http://schemas.openxmlformats.org/officeDocument/2006/relationships/hyperlink" Target="http://www.comifer.asso.fr/images/stories/pdf/Tableaux/Tableau%20keq_brochure2013.pdf"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6.jpg"/><Relationship Id="rId5" Type="http://schemas.openxmlformats.org/officeDocument/2006/relationships/hyperlink" Target="http://oad.arvalis-infos.fr/fertiliser_produits_organiques/fertiliser_produits_organiques.asp#utm_source=ARVALISinfos&amp;utm_medium=SITE&amp;utm_content=FERTILISERPRODUITSORGANIQUES&amp;utm_campaign=BOUTONACCESOUTILDANSFICHEOAD" TargetMode="External"/><Relationship Id="rId4" Type="http://schemas.openxmlformats.org/officeDocument/2006/relationships/hyperlink" Target="https://tice.agroparistech.fr/coursenligne/main/document/showinframes.php?cidReq=LAFERTILISATIONAZOTE&amp;&amp;curdirpath=/azote&amp;file=/azote/index.htm"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4.xml"/><Relationship Id="rId4" Type="http://schemas.openxmlformats.org/officeDocument/2006/relationships/image" Target="../media/image50.jp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ancien.arvalis.fr/jubil/default.asp"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2.jpg"/></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4.jpg"/><Relationship Id="rId5" Type="http://schemas.openxmlformats.org/officeDocument/2006/relationships/hyperlink" Target="http://www.arvalis-infos.fr/farmstar-@/view-117-arvoad.html" TargetMode="External"/><Relationship Id="rId4" Type="http://schemas.openxmlformats.org/officeDocument/2006/relationships/hyperlink" Target="http://www.yara.fr/agriculture/outils-et-services/n-tester/default.aspx"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http://www.arvalis-infos.fr/view-7826-arvarticle.html?region="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1005120" y="5230800"/>
            <a:ext cx="8229240" cy="1142640"/>
          </a:xfrm>
          <a:prstGeom prst="rect">
            <a:avLst/>
          </a:prstGeom>
        </p:spPr>
        <p:txBody>
          <a:bodyPr lIns="90000" tIns="45000" rIns="90000" bIns="45000"/>
          <a:lstStyle/>
          <a:p>
            <a:r>
              <a:rPr lang="fr-FR" sz="4400">
                <a:solidFill>
                  <a:srgbClr val="000000"/>
                </a:solidFill>
                <a:latin typeface="Calibri"/>
                <a:ea typeface="Microsoft YaHei"/>
              </a:rPr>
              <a:t>Durée</a:t>
            </a:r>
            <a:endParaRPr/>
          </a:p>
        </p:txBody>
      </p:sp>
      <p:sp>
        <p:nvSpPr>
          <p:cNvPr id="45" name="TextShape 2"/>
          <p:cNvSpPr txBox="1"/>
          <p:nvPr/>
        </p:nvSpPr>
        <p:spPr>
          <a:xfrm>
            <a:off x="777240" y="1616760"/>
            <a:ext cx="8229240" cy="3030120"/>
          </a:xfrm>
          <a:prstGeom prst="rect">
            <a:avLst/>
          </a:prstGeom>
        </p:spPr>
        <p:txBody>
          <a:bodyPr lIns="90000" tIns="45000" rIns="90000" bIns="45000"/>
          <a:lstStyle/>
          <a:p>
            <a:r>
              <a:rPr lang="fr-FR" sz="2800" dirty="0">
                <a:solidFill>
                  <a:srgbClr val="000000"/>
                </a:solidFill>
                <a:latin typeface="Arial"/>
                <a:ea typeface="Arial"/>
              </a:rPr>
              <a:t>•	</a:t>
            </a:r>
            <a:r>
              <a:rPr lang="fr-FR" sz="2800" dirty="0">
                <a:solidFill>
                  <a:srgbClr val="000000"/>
                </a:solidFill>
                <a:latin typeface="Arial"/>
                <a:ea typeface="Microsoft YaHei"/>
              </a:rPr>
              <a:t>Comprendre le poids économiques des fertilisants dans l’agriculture d’aujourd’hui ainsi que les enjeux associés</a:t>
            </a:r>
            <a:endParaRPr dirty="0"/>
          </a:p>
          <a:p>
            <a:r>
              <a:rPr lang="fr-FR" sz="2800" dirty="0">
                <a:solidFill>
                  <a:srgbClr val="000000"/>
                </a:solidFill>
                <a:latin typeface="Arial"/>
                <a:ea typeface="Arial"/>
              </a:rPr>
              <a:t>•	</a:t>
            </a:r>
            <a:r>
              <a:rPr lang="fr-FR" sz="2800" dirty="0">
                <a:solidFill>
                  <a:srgbClr val="000000"/>
                </a:solidFill>
                <a:latin typeface="Arial"/>
                <a:ea typeface="Microsoft YaHei"/>
              </a:rPr>
              <a:t>Comprendre les bases du raisonnement de la fertilisation </a:t>
            </a:r>
            <a:r>
              <a:rPr lang="fr-FR" sz="2800" dirty="0" smtClean="0">
                <a:solidFill>
                  <a:srgbClr val="000000"/>
                </a:solidFill>
                <a:ea typeface="Microsoft YaHei"/>
              </a:rPr>
              <a:t>azotée </a:t>
            </a:r>
            <a:r>
              <a:rPr lang="fr-FR" sz="2800" dirty="0" smtClean="0">
                <a:solidFill>
                  <a:srgbClr val="000000"/>
                </a:solidFill>
                <a:ea typeface="Microsoft YaHei"/>
              </a:rPr>
              <a:t>son pilotage ainsi que la fertilisation </a:t>
            </a:r>
            <a:r>
              <a:rPr lang="fr-FR" sz="2800" dirty="0" err="1" smtClean="0">
                <a:solidFill>
                  <a:srgbClr val="000000"/>
                </a:solidFill>
                <a:latin typeface="Arial"/>
                <a:ea typeface="Microsoft YaHei"/>
              </a:rPr>
              <a:t>phospho</a:t>
            </a:r>
            <a:r>
              <a:rPr lang="fr-FR" sz="2800" dirty="0" smtClean="0">
                <a:solidFill>
                  <a:srgbClr val="000000"/>
                </a:solidFill>
                <a:latin typeface="Arial"/>
                <a:ea typeface="Microsoft YaHei"/>
              </a:rPr>
              <a:t>-potassique</a:t>
            </a:r>
            <a:endParaRPr dirty="0"/>
          </a:p>
          <a:p>
            <a:endParaRPr dirty="0"/>
          </a:p>
        </p:txBody>
      </p:sp>
      <p:sp>
        <p:nvSpPr>
          <p:cNvPr id="46" name="CustomShape 3"/>
          <p:cNvSpPr/>
          <p:nvPr/>
        </p:nvSpPr>
        <p:spPr>
          <a:xfrm>
            <a:off x="1035720" y="441360"/>
            <a:ext cx="8229240" cy="1142640"/>
          </a:xfrm>
          <a:prstGeom prst="rect">
            <a:avLst/>
          </a:prstGeom>
          <a:solidFill>
            <a:srgbClr val="B7DEE8"/>
          </a:solidFill>
        </p:spPr>
        <p:txBody>
          <a:bodyPr anchor="ctr"/>
          <a:lstStyle/>
          <a:p>
            <a:pPr>
              <a:lnSpc>
                <a:spcPct val="100000"/>
              </a:lnSpc>
            </a:pPr>
            <a:r>
              <a:rPr lang="fr-FR" sz="4400">
                <a:solidFill>
                  <a:srgbClr val="000000"/>
                </a:solidFill>
                <a:latin typeface="Calibri"/>
                <a:ea typeface="Microsoft YaHei"/>
              </a:rPr>
              <a:t>Objectifs du chapitre</a:t>
            </a:r>
            <a:endParaRPr/>
          </a:p>
        </p:txBody>
      </p:sp>
      <p:sp>
        <p:nvSpPr>
          <p:cNvPr id="47" name="CustomShape 4"/>
          <p:cNvSpPr/>
          <p:nvPr/>
        </p:nvSpPr>
        <p:spPr>
          <a:xfrm>
            <a:off x="965880" y="4514400"/>
            <a:ext cx="8229240" cy="2304000"/>
          </a:xfrm>
          <a:prstGeom prst="rect">
            <a:avLst/>
          </a:prstGeom>
          <a:noFill/>
        </p:spPr>
        <p:txBody>
          <a:bodyPr/>
          <a:lstStyle/>
          <a:p>
            <a:pPr>
              <a:lnSpc>
                <a:spcPct val="100000"/>
              </a:lnSpc>
              <a:buSzPct val="25000"/>
              <a:buFont typeface="Arial"/>
              <a:buChar char="•"/>
            </a:pPr>
            <a:endParaRPr/>
          </a:p>
          <a:p>
            <a:pPr>
              <a:lnSpc>
                <a:spcPct val="100000"/>
              </a:lnSpc>
              <a:buSzPct val="25000"/>
              <a:buFont typeface="Arial"/>
              <a:buChar char="•"/>
            </a:pPr>
            <a:endParaRPr/>
          </a:p>
          <a:p>
            <a:pPr>
              <a:lnSpc>
                <a:spcPct val="100000"/>
              </a:lnSpc>
            </a:pPr>
            <a:endParaRPr/>
          </a:p>
        </p:txBody>
      </p:sp>
      <p:pic>
        <p:nvPicPr>
          <p:cNvPr id="48" name="Image 5"/>
          <p:cNvPicPr/>
          <p:nvPr/>
        </p:nvPicPr>
        <p:blipFill>
          <a:blip r:embed="rId2"/>
          <a:stretch>
            <a:fillRect/>
          </a:stretch>
        </p:blipFill>
        <p:spPr>
          <a:xfrm>
            <a:off x="7742880" y="441360"/>
            <a:ext cx="1522440" cy="1142640"/>
          </a:xfrm>
          <a:prstGeom prst="rect">
            <a:avLst/>
          </a:prstGeom>
        </p:spPr>
      </p:pic>
      <p:pic>
        <p:nvPicPr>
          <p:cNvPr id="49" name="Image 3"/>
          <p:cNvPicPr/>
          <p:nvPr/>
        </p:nvPicPr>
        <p:blipFill>
          <a:blip r:embed="rId3"/>
          <a:stretch>
            <a:fillRect/>
          </a:stretch>
        </p:blipFill>
        <p:spPr>
          <a:xfrm>
            <a:off x="7542000" y="5199840"/>
            <a:ext cx="1692360" cy="1173600"/>
          </a:xfrm>
          <a:prstGeom prst="rect">
            <a:avLst/>
          </a:prstGeom>
        </p:spPr>
      </p:pic>
      <p:sp>
        <p:nvSpPr>
          <p:cNvPr id="50" name="TextShape 5"/>
          <p:cNvSpPr txBox="1"/>
          <p:nvPr/>
        </p:nvSpPr>
        <p:spPr>
          <a:xfrm>
            <a:off x="1148040" y="6581880"/>
            <a:ext cx="5976000" cy="546120"/>
          </a:xfrm>
          <a:prstGeom prst="rect">
            <a:avLst/>
          </a:prstGeom>
        </p:spPr>
        <p:txBody>
          <a:bodyPr wrap="none" lIns="90000" tIns="45000" rIns="90000" bIns="45000"/>
          <a:lstStyle/>
          <a:p>
            <a:r>
              <a:rPr lang="fr-FR" sz="3200"/>
              <a:t>270  min (4h30)</a:t>
            </a: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p:nvPr>
        </p:nvSpPr>
        <p:spPr>
          <a:xfrm>
            <a:off x="647824" y="251445"/>
            <a:ext cx="8870040" cy="720081"/>
          </a:xfrm>
        </p:spPr>
        <p:txBody>
          <a:bodyPr/>
          <a:lstStyle/>
          <a:p>
            <a:r>
              <a:rPr lang="fr-FR" b="1" dirty="0" smtClean="0"/>
              <a:t>Les ressources ne potassium : </a:t>
            </a:r>
            <a:endParaRPr lang="fr-FR" b="1" u="sng" dirty="0" smtClean="0"/>
          </a:p>
          <a:p>
            <a:endParaRPr lang="fr-FR" u="sng"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l="36743" t="19069" r="16005" b="21388"/>
          <a:stretch>
            <a:fillRect/>
          </a:stretch>
        </p:blipFill>
        <p:spPr bwMode="auto">
          <a:xfrm>
            <a:off x="3384649" y="2442383"/>
            <a:ext cx="6695976" cy="5138403"/>
          </a:xfrm>
          <a:prstGeom prst="rect">
            <a:avLst/>
          </a:prstGeom>
          <a:noFill/>
          <a:ln>
            <a:noFill/>
          </a:ln>
          <a:effectLst/>
          <a:extLst>
            <a:ext uri="{909E8E84-426E-40DD-AFC4-6F175D3DCCD1}">
              <a14:hiddenFill xmlns:a14="http://schemas.microsoft.com/office/drawing/2010/main">
                <a:blipFill dpi="0" rotWithShape="0">
                  <a:blip/>
                  <a:srcRect l="36743" t="19069" r="16005" b="2138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63815" t="19838" r="14893" b="38133"/>
          <a:stretch>
            <a:fillRect/>
          </a:stretch>
        </p:blipFill>
        <p:spPr bwMode="auto">
          <a:xfrm>
            <a:off x="287783" y="1097817"/>
            <a:ext cx="3851275" cy="3417888"/>
          </a:xfrm>
          <a:prstGeom prst="rect">
            <a:avLst/>
          </a:prstGeom>
          <a:noFill/>
          <a:ln>
            <a:noFill/>
          </a:ln>
          <a:effectLst/>
          <a:extLst>
            <a:ext uri="{909E8E84-426E-40DD-AFC4-6F175D3DCCD1}">
              <a14:hiddenFill xmlns:a14="http://schemas.microsoft.com/office/drawing/2010/main">
                <a:blipFill dpi="0" rotWithShape="0">
                  <a:blip/>
                  <a:srcRect l="63815" t="19838" r="14893" b="3813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ZoneTexte 5"/>
          <p:cNvSpPr txBox="1"/>
          <p:nvPr/>
        </p:nvSpPr>
        <p:spPr>
          <a:xfrm>
            <a:off x="143768" y="4499917"/>
            <a:ext cx="3096344" cy="923330"/>
          </a:xfrm>
          <a:prstGeom prst="rect">
            <a:avLst/>
          </a:prstGeom>
          <a:noFill/>
        </p:spPr>
        <p:txBody>
          <a:bodyPr wrap="square" rtlCol="0">
            <a:spAutoFit/>
          </a:bodyPr>
          <a:lstStyle/>
          <a:p>
            <a:r>
              <a:rPr lang="fr-FR" dirty="0" smtClean="0"/>
              <a:t>Les deux producteurs majeurs : La Canada et la Russie.</a:t>
            </a:r>
            <a:endParaRPr lang="fr-FR" dirty="0"/>
          </a:p>
        </p:txBody>
      </p:sp>
    </p:spTree>
    <p:extLst>
      <p:ext uri="{BB962C8B-B14F-4D97-AF65-F5344CB8AC3E}">
        <p14:creationId xmlns:p14="http://schemas.microsoft.com/office/powerpoint/2010/main" val="13649027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p:nvPr>
        </p:nvSpPr>
        <p:spPr>
          <a:xfrm>
            <a:off x="504000" y="251446"/>
            <a:ext cx="8870040" cy="576064"/>
          </a:xfrm>
        </p:spPr>
        <p:txBody>
          <a:bodyPr/>
          <a:lstStyle/>
          <a:p>
            <a:r>
              <a:rPr lang="fr-FR" b="1" dirty="0" smtClean="0"/>
              <a:t>La production d’engrais azotés : </a:t>
            </a:r>
          </a:p>
          <a:p>
            <a:endParaRPr lang="fr-FR" dirty="0" smtClean="0"/>
          </a:p>
          <a:p>
            <a:endParaRPr lang="fr-F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34070" t="14505" r="10803" b="18953"/>
          <a:stretch>
            <a:fillRect/>
          </a:stretch>
        </p:blipFill>
        <p:spPr bwMode="auto">
          <a:xfrm>
            <a:off x="719832" y="549281"/>
            <a:ext cx="8099425" cy="5400675"/>
          </a:xfrm>
          <a:prstGeom prst="rect">
            <a:avLst/>
          </a:prstGeom>
          <a:noFill/>
          <a:ln>
            <a:noFill/>
          </a:ln>
          <a:effectLst/>
          <a:extLst>
            <a:ext uri="{909E8E84-426E-40DD-AFC4-6F175D3DCCD1}">
              <a14:hiddenFill xmlns:a14="http://schemas.microsoft.com/office/drawing/2010/main">
                <a:blipFill dpi="0" rotWithShape="0">
                  <a:blip/>
                  <a:srcRect l="34070" t="14505" r="10803" b="1895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ZoneTexte 4"/>
          <p:cNvSpPr txBox="1"/>
          <p:nvPr/>
        </p:nvSpPr>
        <p:spPr>
          <a:xfrm>
            <a:off x="0" y="5940152"/>
            <a:ext cx="9328195" cy="1477328"/>
          </a:xfrm>
          <a:prstGeom prst="rect">
            <a:avLst/>
          </a:prstGeom>
          <a:noFill/>
        </p:spPr>
        <p:txBody>
          <a:bodyPr wrap="none" rtlCol="0">
            <a:spAutoFit/>
          </a:bodyPr>
          <a:lstStyle/>
          <a:p>
            <a:r>
              <a:rPr lang="fr-FR" b="1" dirty="0" smtClean="0"/>
              <a:t>La production a considérablement augmenté dans les pays d’Asie de l’Est.</a:t>
            </a:r>
          </a:p>
          <a:p>
            <a:r>
              <a:rPr lang="fr-FR" dirty="0" smtClean="0"/>
              <a:t>Les coûts des engrais azotés ne cessent  d'augmenter car ils sont soumis aux évolutions </a:t>
            </a:r>
            <a:br>
              <a:rPr lang="fr-FR" dirty="0" smtClean="0"/>
            </a:br>
            <a:r>
              <a:rPr lang="fr-FR" dirty="0" smtClean="0"/>
              <a:t>du prix du gaz et du pétrole (augmentation des couts de productions car très énergivores)</a:t>
            </a:r>
            <a:br>
              <a:rPr lang="fr-FR" dirty="0" smtClean="0"/>
            </a:br>
            <a:r>
              <a:rPr lang="fr-FR" dirty="0" smtClean="0"/>
              <a:t>mais aussi par le fait que </a:t>
            </a:r>
            <a:r>
              <a:rPr lang="fr-FR" b="1" dirty="0" smtClean="0"/>
              <a:t>l'Asie est aujourd'hui le premier consommateur</a:t>
            </a:r>
            <a:r>
              <a:rPr lang="fr-FR" dirty="0" smtClean="0"/>
              <a:t/>
            </a:r>
            <a:br>
              <a:rPr lang="fr-FR" dirty="0" smtClean="0"/>
            </a:br>
            <a:r>
              <a:rPr lang="fr-FR" dirty="0" smtClean="0"/>
              <a:t> de ces produits (très forte demande).</a:t>
            </a:r>
            <a:endParaRPr lang="fr-FR" dirty="0"/>
          </a:p>
        </p:txBody>
      </p:sp>
    </p:spTree>
    <p:extLst>
      <p:ext uri="{BB962C8B-B14F-4D97-AF65-F5344CB8AC3E}">
        <p14:creationId xmlns:p14="http://schemas.microsoft.com/office/powerpoint/2010/main" val="17854391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34070" t="18158" r="12772" b="18799"/>
          <a:stretch>
            <a:fillRect/>
          </a:stretch>
        </p:blipFill>
        <p:spPr bwMode="auto">
          <a:xfrm>
            <a:off x="539749" y="539750"/>
            <a:ext cx="8989661" cy="6480447"/>
          </a:xfrm>
          <a:prstGeom prst="rect">
            <a:avLst/>
          </a:prstGeom>
          <a:noFill/>
          <a:ln>
            <a:noFill/>
          </a:ln>
          <a:effectLst/>
          <a:extLst>
            <a:ext uri="{909E8E84-426E-40DD-AFC4-6F175D3DCCD1}">
              <a14:hiddenFill xmlns:a14="http://schemas.microsoft.com/office/drawing/2010/main">
                <a:blipFill dpi="0" rotWithShape="0">
                  <a:blip/>
                  <a:srcRect l="34070" t="18158" r="12772" b="1879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365514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p:nvPr>
        </p:nvSpPr>
        <p:spPr>
          <a:xfrm>
            <a:off x="518025" y="395462"/>
            <a:ext cx="8870040" cy="648072"/>
          </a:xfrm>
        </p:spPr>
        <p:txBody>
          <a:bodyPr/>
          <a:lstStyle/>
          <a:p>
            <a:r>
              <a:rPr lang="fr-FR" b="1" dirty="0" smtClean="0"/>
              <a:t>Le poste ‘’fertilisation’’ est le plus coûteux pour l’agriculteur </a:t>
            </a:r>
            <a:r>
              <a:rPr lang="fr-FR" dirty="0" smtClean="0"/>
              <a:t>:</a:t>
            </a:r>
          </a:p>
          <a:p>
            <a:pPr marL="285750" indent="-285750">
              <a:buFont typeface="Arial" panose="020B0604020202020204" pitchFamily="34" charset="0"/>
              <a:buChar char="•"/>
            </a:pPr>
            <a:r>
              <a:rPr lang="fr-FR" u="sng" dirty="0" smtClean="0"/>
              <a:t>Exemple du blé tend</a:t>
            </a:r>
            <a:r>
              <a:rPr lang="fr-FR" dirty="0" smtClean="0"/>
              <a:t>re (</a:t>
            </a:r>
            <a:r>
              <a:rPr lang="fr-FR" altLang="fr-FR" dirty="0" smtClean="0">
                <a:ea typeface="SimSun" pitchFamily="2" charset="-122"/>
              </a:rPr>
              <a:t>Source : Chambre d’agriculture de  l’Ariège)</a:t>
            </a:r>
          </a:p>
          <a:p>
            <a:endParaRPr lang="fr-FR" dirty="0" smtClean="0"/>
          </a:p>
          <a:p>
            <a:endParaRPr lang="fr-FR"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l="26239" t="31825" r="25623" b="12456"/>
          <a:stretch>
            <a:fillRect/>
          </a:stretch>
        </p:blipFill>
        <p:spPr>
          <a:xfrm>
            <a:off x="73796" y="1763613"/>
            <a:ext cx="9644849" cy="5796062"/>
          </a:xfrm>
          <a:prstGeom prst="rect">
            <a:avLst/>
          </a:prstGeom>
        </p:spPr>
      </p:pic>
      <p:sp>
        <p:nvSpPr>
          <p:cNvPr id="7" name="Rectangle à coins arrondis 6"/>
          <p:cNvSpPr/>
          <p:nvPr/>
        </p:nvSpPr>
        <p:spPr>
          <a:xfrm>
            <a:off x="218511" y="2771725"/>
            <a:ext cx="9293288" cy="64807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218511" y="971525"/>
            <a:ext cx="9469068" cy="646331"/>
          </a:xfrm>
          <a:prstGeom prst="rect">
            <a:avLst/>
          </a:prstGeom>
        </p:spPr>
        <p:txBody>
          <a:bodyPr wrap="square">
            <a:spAutoFit/>
          </a:bodyPr>
          <a:lstStyle/>
          <a:p>
            <a:r>
              <a:rPr lang="fr-FR" altLang="fr-FR" u="sng" dirty="0"/>
              <a:t>Ex : Le blé tendre </a:t>
            </a:r>
            <a:r>
              <a:rPr lang="fr-FR" altLang="fr-FR" dirty="0" smtClean="0"/>
              <a:t>: En culture conventionnelle, la </a:t>
            </a:r>
            <a:r>
              <a:rPr lang="fr-FR" altLang="fr-FR" dirty="0"/>
              <a:t>fertilisation </a:t>
            </a:r>
            <a:r>
              <a:rPr lang="fr-FR" altLang="fr-FR" dirty="0" smtClean="0"/>
              <a:t>représente 46% du total des charges opérationnelles  (pour l’exemple ci-dessous)</a:t>
            </a:r>
            <a:endParaRPr lang="fr-FR" dirty="0"/>
          </a:p>
        </p:txBody>
      </p:sp>
    </p:spTree>
    <p:extLst>
      <p:ext uri="{BB962C8B-B14F-4D97-AF65-F5344CB8AC3E}">
        <p14:creationId xmlns:p14="http://schemas.microsoft.com/office/powerpoint/2010/main" val="4968924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595037" y="-267739"/>
            <a:ext cx="9070813" cy="1580183"/>
          </a:xfrm>
        </p:spPr>
        <p:txBody>
          <a:bodyPr/>
          <a:lstStyle/>
          <a:p>
            <a:r>
              <a:rPr lang="fr-FR" altLang="fr-FR" u="sng" dirty="0" smtClean="0"/>
              <a:t>Ex : Le </a:t>
            </a:r>
            <a:r>
              <a:rPr lang="fr-FR" altLang="fr-FR" u="sng" dirty="0"/>
              <a:t>blé tendre en </a:t>
            </a:r>
            <a:r>
              <a:rPr lang="fr-FR" altLang="fr-FR" u="sng" dirty="0" smtClean="0"/>
              <a:t>AB </a:t>
            </a:r>
            <a:r>
              <a:rPr lang="fr-FR" altLang="fr-FR" dirty="0" smtClean="0"/>
              <a:t>: Que l'on soit en conventionnel ou en agriculture biologique, </a:t>
            </a:r>
            <a:br>
              <a:rPr lang="fr-FR" altLang="fr-FR" dirty="0" smtClean="0"/>
            </a:br>
            <a:r>
              <a:rPr lang="fr-FR" altLang="fr-FR" dirty="0" smtClean="0"/>
              <a:t>la fertilisation est une des principales dépenses de la culture.</a:t>
            </a:r>
            <a:endParaRPr lang="fr-FR" altLang="fr-FR" dirty="0"/>
          </a:p>
        </p:txBody>
      </p:sp>
      <p:pic>
        <p:nvPicPr>
          <p:cNvPr id="359427" name="Picture 3"/>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l="27127" t="31825" r="25623" b="9299"/>
          <a:stretch>
            <a:fillRect/>
          </a:stretch>
        </p:blipFill>
        <p:spPr>
          <a:xfrm>
            <a:off x="516283" y="827509"/>
            <a:ext cx="9564342" cy="6551718"/>
          </a:xfrm>
          <a:prstGeom prst="rect">
            <a:avLst/>
          </a:prstGeom>
        </p:spPr>
      </p:pic>
      <p:sp>
        <p:nvSpPr>
          <p:cNvPr id="2" name="Rectangle à coins arrondis 1"/>
          <p:cNvSpPr/>
          <p:nvPr/>
        </p:nvSpPr>
        <p:spPr>
          <a:xfrm>
            <a:off x="1439912" y="3635821"/>
            <a:ext cx="8496944" cy="28803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609566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a:xfrm>
            <a:off x="431800" y="358673"/>
            <a:ext cx="9072563" cy="748968"/>
          </a:xfrm>
        </p:spPr>
        <p:txBody>
          <a:bodyPr/>
          <a:lstStyle/>
          <a:p>
            <a:r>
              <a:rPr lang="fr-FR" altLang="fr-FR" u="sng" dirty="0" err="1" smtClean="0"/>
              <a:t>Ex.Le</a:t>
            </a:r>
            <a:r>
              <a:rPr lang="fr-FR" altLang="fr-FR" u="sng" dirty="0" smtClean="0"/>
              <a:t> colza :</a:t>
            </a:r>
            <a:endParaRPr lang="fr-FR" altLang="fr-FR" u="sng" dirty="0"/>
          </a:p>
        </p:txBody>
      </p:sp>
      <p:pic>
        <p:nvPicPr>
          <p:cNvPr id="363523"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l="34131" t="31824" r="32626" b="9264"/>
          <a:stretch>
            <a:fillRect/>
          </a:stretch>
        </p:blipFill>
        <p:spPr>
          <a:xfrm>
            <a:off x="2261140" y="1371941"/>
            <a:ext cx="6349394" cy="6187734"/>
          </a:xfrm>
          <a:prstGeom prst="rect">
            <a:avLst/>
          </a:prstGeom>
        </p:spPr>
      </p:pic>
      <p:sp>
        <p:nvSpPr>
          <p:cNvPr id="363524" name="Text Box 4"/>
          <p:cNvSpPr txBox="1">
            <a:spLocks noChangeArrowheads="1"/>
          </p:cNvSpPr>
          <p:nvPr/>
        </p:nvSpPr>
        <p:spPr bwMode="auto">
          <a:xfrm>
            <a:off x="7698728" y="367484"/>
            <a:ext cx="2381897" cy="9327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794" tIns="50397" rIns="100794" bIns="50397">
            <a:spAutoFit/>
          </a:bodyPr>
          <a:lstStyle/>
          <a:p>
            <a:pPr>
              <a:spcBef>
                <a:spcPct val="50000"/>
              </a:spcBef>
              <a:buClr>
                <a:srgbClr val="000000"/>
              </a:buClr>
              <a:buSzPct val="100000"/>
              <a:buFont typeface="Times New Roman" pitchFamily="18" charset="0"/>
              <a:buNone/>
            </a:pPr>
            <a:r>
              <a:rPr lang="fr-FR" altLang="fr-FR">
                <a:ea typeface="SimSun" pitchFamily="2" charset="-122"/>
              </a:rPr>
              <a:t>Source : Chambre d’agriculture de  l’Ariège</a:t>
            </a:r>
          </a:p>
        </p:txBody>
      </p:sp>
      <p:sp>
        <p:nvSpPr>
          <p:cNvPr id="2" name="Rectangle à coins arrondis 1"/>
          <p:cNvSpPr/>
          <p:nvPr/>
        </p:nvSpPr>
        <p:spPr>
          <a:xfrm>
            <a:off x="2376016" y="2555701"/>
            <a:ext cx="6120680" cy="57606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744349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r>
              <a:rPr lang="fr-FR" altLang="fr-FR" u="sng" dirty="0" err="1" smtClean="0"/>
              <a:t>Ex.Le</a:t>
            </a:r>
            <a:r>
              <a:rPr lang="fr-FR" altLang="fr-FR" u="sng" dirty="0" smtClean="0"/>
              <a:t> tournesol : </a:t>
            </a:r>
            <a:endParaRPr lang="fr-FR" altLang="fr-FR" u="sng" dirty="0"/>
          </a:p>
        </p:txBody>
      </p:sp>
      <p:pic>
        <p:nvPicPr>
          <p:cNvPr id="365571"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l="27127" t="33438" r="25623" b="9264"/>
          <a:stretch>
            <a:fillRect/>
          </a:stretch>
        </p:blipFill>
        <p:spPr>
          <a:xfrm>
            <a:off x="516283" y="1291444"/>
            <a:ext cx="9207320" cy="6140487"/>
          </a:xfrm>
          <a:prstGeom prst="rect">
            <a:avLst/>
          </a:prstGeom>
        </p:spPr>
      </p:pic>
      <p:sp>
        <p:nvSpPr>
          <p:cNvPr id="365572" name="Text Box 4"/>
          <p:cNvSpPr txBox="1">
            <a:spLocks noChangeArrowheads="1"/>
          </p:cNvSpPr>
          <p:nvPr/>
        </p:nvSpPr>
        <p:spPr bwMode="auto">
          <a:xfrm>
            <a:off x="7698728" y="367484"/>
            <a:ext cx="2381897" cy="9327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794" tIns="50397" rIns="100794" bIns="50397">
            <a:spAutoFit/>
          </a:bodyPr>
          <a:lstStyle/>
          <a:p>
            <a:pPr>
              <a:spcBef>
                <a:spcPct val="50000"/>
              </a:spcBef>
              <a:buClr>
                <a:srgbClr val="000000"/>
              </a:buClr>
              <a:buSzPct val="100000"/>
              <a:buFont typeface="Times New Roman" pitchFamily="18" charset="0"/>
              <a:buNone/>
            </a:pPr>
            <a:r>
              <a:rPr lang="fr-FR" altLang="fr-FR">
                <a:ea typeface="SimSun" pitchFamily="2" charset="-122"/>
              </a:rPr>
              <a:t>Source : Chambre d’agriculture de  l’Ariège</a:t>
            </a:r>
          </a:p>
        </p:txBody>
      </p:sp>
      <p:sp>
        <p:nvSpPr>
          <p:cNvPr id="2" name="Rectangle à coins arrondis 1"/>
          <p:cNvSpPr/>
          <p:nvPr/>
        </p:nvSpPr>
        <p:spPr>
          <a:xfrm>
            <a:off x="575816" y="2483693"/>
            <a:ext cx="9145016" cy="50405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797806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a:off x="516282" y="0"/>
            <a:ext cx="9070812" cy="1580183"/>
          </a:xfrm>
        </p:spPr>
        <p:txBody>
          <a:bodyPr/>
          <a:lstStyle/>
          <a:p>
            <a:r>
              <a:rPr lang="fr-FR" altLang="fr-FR" u="sng" dirty="0" err="1" smtClean="0"/>
              <a:t>Ex.Maïs</a:t>
            </a:r>
            <a:r>
              <a:rPr lang="fr-FR" altLang="fr-FR" u="sng" dirty="0" smtClean="0"/>
              <a:t> </a:t>
            </a:r>
            <a:r>
              <a:rPr lang="fr-FR" altLang="fr-FR" u="sng" dirty="0"/>
              <a:t>Grain</a:t>
            </a:r>
          </a:p>
        </p:txBody>
      </p:sp>
      <p:pic>
        <p:nvPicPr>
          <p:cNvPr id="366595"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l="24503" t="35017" r="18619" b="9299"/>
          <a:stretch>
            <a:fillRect/>
          </a:stretch>
        </p:blipFill>
        <p:spPr>
          <a:xfrm>
            <a:off x="0" y="1478687"/>
            <a:ext cx="10080625" cy="5424767"/>
          </a:xfrm>
          <a:prstGeom prst="rect">
            <a:avLst/>
          </a:prstGeom>
        </p:spPr>
      </p:pic>
      <p:sp>
        <p:nvSpPr>
          <p:cNvPr id="366596" name="Text Box 4"/>
          <p:cNvSpPr txBox="1">
            <a:spLocks noChangeArrowheads="1"/>
          </p:cNvSpPr>
          <p:nvPr/>
        </p:nvSpPr>
        <p:spPr bwMode="auto">
          <a:xfrm>
            <a:off x="7698728" y="367484"/>
            <a:ext cx="2381897" cy="9327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794" tIns="50397" rIns="100794" bIns="50397">
            <a:spAutoFit/>
          </a:bodyPr>
          <a:lstStyle/>
          <a:p>
            <a:pPr>
              <a:spcBef>
                <a:spcPct val="50000"/>
              </a:spcBef>
              <a:buClr>
                <a:srgbClr val="000000"/>
              </a:buClr>
              <a:buSzPct val="100000"/>
              <a:buFont typeface="Times New Roman" pitchFamily="18" charset="0"/>
              <a:buNone/>
            </a:pPr>
            <a:r>
              <a:rPr lang="fr-FR" altLang="fr-FR">
                <a:ea typeface="SimSun" pitchFamily="2" charset="-122"/>
              </a:rPr>
              <a:t>Source : Chambre d’agriculture de  l’Ariège</a:t>
            </a:r>
          </a:p>
        </p:txBody>
      </p:sp>
      <p:sp>
        <p:nvSpPr>
          <p:cNvPr id="2" name="Rectangle à coins arrondis 1"/>
          <p:cNvSpPr/>
          <p:nvPr/>
        </p:nvSpPr>
        <p:spPr>
          <a:xfrm>
            <a:off x="0" y="2339677"/>
            <a:ext cx="9864848" cy="79208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889730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a:xfrm>
            <a:off x="504031" y="302738"/>
            <a:ext cx="9072563" cy="622973"/>
          </a:xfrm>
        </p:spPr>
        <p:txBody>
          <a:bodyPr/>
          <a:lstStyle/>
          <a:p>
            <a:r>
              <a:rPr lang="fr-FR" altLang="fr-FR" u="sng" dirty="0" err="1" smtClean="0"/>
              <a:t>Ex.Le</a:t>
            </a:r>
            <a:r>
              <a:rPr lang="fr-FR" altLang="fr-FR" u="sng" dirty="0" smtClean="0"/>
              <a:t> </a:t>
            </a:r>
            <a:r>
              <a:rPr lang="fr-FR" altLang="fr-FR" u="sng" dirty="0"/>
              <a:t>Maïs en AB</a:t>
            </a:r>
          </a:p>
        </p:txBody>
      </p:sp>
      <p:pic>
        <p:nvPicPr>
          <p:cNvPr id="367619"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l="27127" t="31825" r="25623" b="9299"/>
          <a:stretch>
            <a:fillRect/>
          </a:stretch>
        </p:blipFill>
        <p:spPr>
          <a:xfrm>
            <a:off x="276517" y="909961"/>
            <a:ext cx="9606346" cy="6581468"/>
          </a:xfrm>
          <a:prstGeom prst="rect">
            <a:avLst/>
          </a:prstGeom>
        </p:spPr>
      </p:pic>
      <p:sp>
        <p:nvSpPr>
          <p:cNvPr id="2" name="Rectangle à coins arrondis 1"/>
          <p:cNvSpPr/>
          <p:nvPr/>
        </p:nvSpPr>
        <p:spPr>
          <a:xfrm>
            <a:off x="1223888" y="3635821"/>
            <a:ext cx="8352928" cy="28803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846402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r>
              <a:rPr lang="fr-FR" altLang="fr-FR" u="sng" dirty="0" err="1" smtClean="0"/>
              <a:t>Ex.Le</a:t>
            </a:r>
            <a:r>
              <a:rPr lang="fr-FR" altLang="fr-FR" u="sng" dirty="0" smtClean="0"/>
              <a:t> </a:t>
            </a:r>
            <a:r>
              <a:rPr lang="fr-FR" altLang="fr-FR" u="sng" dirty="0"/>
              <a:t>Pois Protéagineux</a:t>
            </a:r>
          </a:p>
        </p:txBody>
      </p:sp>
      <p:pic>
        <p:nvPicPr>
          <p:cNvPr id="370691" name="Picture 3"/>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l="26259" t="31825" r="24734" b="10876"/>
          <a:stretch>
            <a:fillRect/>
          </a:stretch>
        </p:blipFill>
        <p:spPr>
          <a:xfrm>
            <a:off x="673792" y="1641430"/>
            <a:ext cx="9049811" cy="5818500"/>
          </a:xfrm>
          <a:prstGeom prst="rect">
            <a:avLst/>
          </a:prstGeom>
        </p:spPr>
      </p:pic>
      <p:sp>
        <p:nvSpPr>
          <p:cNvPr id="370692" name="Text Box 4"/>
          <p:cNvSpPr txBox="1">
            <a:spLocks noChangeArrowheads="1"/>
          </p:cNvSpPr>
          <p:nvPr/>
        </p:nvSpPr>
        <p:spPr bwMode="auto">
          <a:xfrm>
            <a:off x="8057500" y="605474"/>
            <a:ext cx="2381898" cy="9327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794" tIns="50397" rIns="100794" bIns="50397">
            <a:spAutoFit/>
          </a:bodyPr>
          <a:lstStyle/>
          <a:p>
            <a:pPr>
              <a:spcBef>
                <a:spcPct val="50000"/>
              </a:spcBef>
              <a:buClr>
                <a:srgbClr val="000000"/>
              </a:buClr>
              <a:buSzPct val="100000"/>
              <a:buFont typeface="Times New Roman" pitchFamily="18" charset="0"/>
              <a:buNone/>
            </a:pPr>
            <a:r>
              <a:rPr lang="fr-FR" altLang="fr-FR">
                <a:ea typeface="SimSun" pitchFamily="2" charset="-122"/>
              </a:rPr>
              <a:t>Source : Chambre d’agriculture de  l’Ariège</a:t>
            </a:r>
          </a:p>
        </p:txBody>
      </p:sp>
      <p:sp>
        <p:nvSpPr>
          <p:cNvPr id="2" name="Rectangle à coins arrondis 1"/>
          <p:cNvSpPr/>
          <p:nvPr/>
        </p:nvSpPr>
        <p:spPr>
          <a:xfrm>
            <a:off x="647824" y="2771725"/>
            <a:ext cx="9073008" cy="36004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757729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Shape 1"/>
          <p:cNvSpPr txBox="1"/>
          <p:nvPr/>
        </p:nvSpPr>
        <p:spPr>
          <a:xfrm>
            <a:off x="504000" y="301320"/>
            <a:ext cx="9071640" cy="1262160"/>
          </a:xfrm>
          <a:prstGeom prst="rect">
            <a:avLst/>
          </a:prstGeom>
        </p:spPr>
        <p:txBody>
          <a:bodyPr wrap="none" lIns="0" tIns="0" rIns="0" bIns="0" anchor="ctr"/>
          <a:lstStyle/>
          <a:p>
            <a:pPr algn="ctr"/>
            <a:r>
              <a:rPr lang="fr-FR"/>
              <a:t>Plan partie 5 : la fertilisation</a:t>
            </a:r>
            <a:endParaRPr/>
          </a:p>
        </p:txBody>
      </p:sp>
      <p:sp>
        <p:nvSpPr>
          <p:cNvPr id="52" name="TextShape 2"/>
          <p:cNvSpPr txBox="1"/>
          <p:nvPr/>
        </p:nvSpPr>
        <p:spPr>
          <a:xfrm>
            <a:off x="185760" y="2017080"/>
            <a:ext cx="9102240" cy="5142960"/>
          </a:xfrm>
          <a:prstGeom prst="rect">
            <a:avLst/>
          </a:prstGeom>
        </p:spPr>
        <p:txBody>
          <a:bodyPr wrap="none" lIns="0" tIns="0" rIns="0" bIns="0"/>
          <a:lstStyle/>
          <a:p>
            <a:r>
              <a:rPr lang="fr-FR" b="1" dirty="0"/>
              <a:t>A- l'importance économique de la </a:t>
            </a:r>
            <a:r>
              <a:rPr lang="fr-FR" b="1" dirty="0" smtClean="0"/>
              <a:t>fertilisation</a:t>
            </a:r>
          </a:p>
          <a:p>
            <a:endParaRPr dirty="0"/>
          </a:p>
          <a:p>
            <a:r>
              <a:rPr lang="fr-FR" b="1" dirty="0"/>
              <a:t>B- Les bases agronomiques de la fertilisation </a:t>
            </a:r>
            <a:r>
              <a:rPr lang="fr-FR" b="1" dirty="0" smtClean="0"/>
              <a:t>azoté</a:t>
            </a:r>
          </a:p>
          <a:p>
            <a:endParaRPr lang="fr-FR" b="1" dirty="0"/>
          </a:p>
          <a:p>
            <a:r>
              <a:rPr lang="fr-FR" b="1" dirty="0" smtClean="0"/>
              <a:t>C – Les bases agronomique de la fertilisation </a:t>
            </a:r>
            <a:r>
              <a:rPr lang="fr-FR" b="1" dirty="0" err="1" smtClean="0"/>
              <a:t>phospho</a:t>
            </a:r>
            <a:r>
              <a:rPr lang="fr-FR" b="1" dirty="0" smtClean="0"/>
              <a:t>-potassique</a:t>
            </a:r>
          </a:p>
          <a:p>
            <a:endParaRPr dirty="0"/>
          </a:p>
          <a:p>
            <a:endParaRPr dirty="0"/>
          </a:p>
          <a:p>
            <a:endParaRPr dirty="0"/>
          </a:p>
          <a:p>
            <a:endParaRPr dirty="0"/>
          </a:p>
          <a:p>
            <a:endParaRPr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a:xfrm>
            <a:off x="504031" y="302737"/>
            <a:ext cx="9072563" cy="748968"/>
          </a:xfrm>
        </p:spPr>
        <p:txBody>
          <a:bodyPr/>
          <a:lstStyle/>
          <a:p>
            <a:r>
              <a:rPr lang="fr-FR" altLang="fr-FR" u="sng" dirty="0" err="1" smtClean="0"/>
              <a:t>Ex.Le</a:t>
            </a:r>
            <a:r>
              <a:rPr lang="fr-FR" altLang="fr-FR" u="sng" dirty="0" smtClean="0"/>
              <a:t> </a:t>
            </a:r>
            <a:r>
              <a:rPr lang="fr-FR" altLang="fr-FR" u="sng" dirty="0"/>
              <a:t>pois </a:t>
            </a:r>
            <a:r>
              <a:rPr lang="fr-FR" altLang="fr-FR" u="sng" dirty="0" smtClean="0"/>
              <a:t>protéagineux en AB : </a:t>
            </a:r>
            <a:r>
              <a:rPr lang="fr-FR" altLang="fr-FR" dirty="0" smtClean="0"/>
              <a:t>une exception. Du fait du rendement très faible, l’agriculteur fait</a:t>
            </a:r>
            <a:br>
              <a:rPr lang="fr-FR" altLang="fr-FR" dirty="0" smtClean="0"/>
            </a:br>
            <a:r>
              <a:rPr lang="fr-FR" altLang="fr-FR" dirty="0" smtClean="0"/>
              <a:t>souvent l’impasse sur la fertilisation de cette culture.</a:t>
            </a:r>
            <a:endParaRPr lang="fr-FR" altLang="fr-FR" dirty="0"/>
          </a:p>
        </p:txBody>
      </p:sp>
      <p:pic>
        <p:nvPicPr>
          <p:cNvPr id="371715" name="Picture 3"/>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l="26489" t="32106" r="25847" b="10089"/>
          <a:stretch>
            <a:fillRect/>
          </a:stretch>
        </p:blipFill>
        <p:spPr>
          <a:xfrm>
            <a:off x="276517" y="1207449"/>
            <a:ext cx="9527591" cy="6352227"/>
          </a:xfrm>
          <a:prstGeom prst="rect">
            <a:avLst/>
          </a:prstGeom>
        </p:spPr>
      </p:pic>
      <p:sp>
        <p:nvSpPr>
          <p:cNvPr id="2" name="Rectangle à coins arrondis 1"/>
          <p:cNvSpPr/>
          <p:nvPr/>
        </p:nvSpPr>
        <p:spPr>
          <a:xfrm>
            <a:off x="1223888" y="3779837"/>
            <a:ext cx="8424936" cy="28803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536322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31800" y="251445"/>
            <a:ext cx="9001000" cy="4108817"/>
          </a:xfrm>
          <a:prstGeom prst="rect">
            <a:avLst/>
          </a:prstGeom>
          <a:noFill/>
        </p:spPr>
        <p:txBody>
          <a:bodyPr wrap="square" rtlCol="0">
            <a:spAutoFit/>
          </a:bodyPr>
          <a:lstStyle/>
          <a:p>
            <a:r>
              <a:rPr lang="fr-FR" b="1" dirty="0" smtClean="0"/>
              <a:t>	Ce qu’il faut retenir :</a:t>
            </a:r>
          </a:p>
          <a:p>
            <a:endParaRPr lang="fr-FR" b="1" dirty="0"/>
          </a:p>
          <a:p>
            <a:pPr marL="285750" indent="-285750">
              <a:lnSpc>
                <a:spcPct val="150000"/>
              </a:lnSpc>
              <a:buFontTx/>
              <a:buChar char="-"/>
            </a:pPr>
            <a:r>
              <a:rPr lang="fr-FR" dirty="0" smtClean="0"/>
              <a:t>Le contexte mondial / consommation des engrais</a:t>
            </a:r>
          </a:p>
          <a:p>
            <a:pPr marL="285750" indent="-285750">
              <a:lnSpc>
                <a:spcPct val="150000"/>
              </a:lnSpc>
              <a:buFontTx/>
              <a:buChar char="-"/>
            </a:pPr>
            <a:r>
              <a:rPr lang="fr-FR" dirty="0" smtClean="0"/>
              <a:t>Le contexte Français / consommation d’engrais</a:t>
            </a:r>
          </a:p>
          <a:p>
            <a:pPr marL="285750" indent="-285750">
              <a:lnSpc>
                <a:spcPct val="150000"/>
              </a:lnSpc>
              <a:buFontTx/>
              <a:buChar char="-"/>
            </a:pPr>
            <a:r>
              <a:rPr lang="fr-FR" dirty="0" smtClean="0"/>
              <a:t>Le renchérissement récent du coût des engrais</a:t>
            </a:r>
          </a:p>
          <a:p>
            <a:pPr marL="285750" indent="-285750">
              <a:lnSpc>
                <a:spcPct val="150000"/>
              </a:lnSpc>
              <a:buFontTx/>
              <a:buChar char="-"/>
            </a:pPr>
            <a:r>
              <a:rPr lang="fr-FR" dirty="0" smtClean="0"/>
              <a:t>Les principaux pays fournisseurs d’engrais</a:t>
            </a:r>
          </a:p>
          <a:p>
            <a:pPr marL="285750" indent="-285750">
              <a:lnSpc>
                <a:spcPct val="150000"/>
              </a:lnSpc>
              <a:buFontTx/>
              <a:buChar char="-"/>
            </a:pPr>
            <a:r>
              <a:rPr lang="fr-FR" dirty="0" smtClean="0"/>
              <a:t>Le ‘poids’ économique du poste fertilisation dans le calcul de la marge brute des grandes cultures.</a:t>
            </a:r>
          </a:p>
          <a:p>
            <a:pPr marL="285750" indent="-285750">
              <a:lnSpc>
                <a:spcPct val="150000"/>
              </a:lnSpc>
              <a:buFontTx/>
              <a:buChar char="-"/>
            </a:pPr>
            <a:endParaRPr lang="fr-FR" b="1" dirty="0" smtClean="0"/>
          </a:p>
          <a:p>
            <a:pPr marL="285750" indent="-285750">
              <a:buFontTx/>
              <a:buChar char="-"/>
            </a:pPr>
            <a:endParaRPr lang="fr-FR" b="1" dirty="0" smtClean="0"/>
          </a:p>
          <a:p>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47" y="116354"/>
            <a:ext cx="759096" cy="781422"/>
          </a:xfrm>
          <a:prstGeom prst="rect">
            <a:avLst/>
          </a:prstGeom>
        </p:spPr>
      </p:pic>
    </p:spTree>
    <p:extLst>
      <p:ext uri="{BB962C8B-B14F-4D97-AF65-F5344CB8AC3E}">
        <p14:creationId xmlns:p14="http://schemas.microsoft.com/office/powerpoint/2010/main" val="23435714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8232" y="2208406"/>
            <a:ext cx="2289142" cy="41910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3" name="Text Box 3"/>
          <p:cNvSpPr txBox="1">
            <a:spLocks noChangeArrowheads="1"/>
          </p:cNvSpPr>
          <p:nvPr/>
        </p:nvSpPr>
        <p:spPr bwMode="auto">
          <a:xfrm>
            <a:off x="357023" y="594975"/>
            <a:ext cx="9525840" cy="3811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r>
              <a:rPr lang="fr-FR" b="1" dirty="0" smtClean="0">
                <a:latin typeface="Arial"/>
              </a:rPr>
              <a:t>B - </a:t>
            </a:r>
            <a:r>
              <a:rPr lang="fr-FR" b="1" dirty="0" smtClean="0"/>
              <a:t>Les bases agronomiques de la fertilisation azoté</a:t>
            </a:r>
            <a:endParaRPr lang="fr-FR" dirty="0" smtClean="0"/>
          </a:p>
        </p:txBody>
      </p:sp>
      <p:sp>
        <p:nvSpPr>
          <p:cNvPr id="61444" name="Text Box 4"/>
          <p:cNvSpPr txBox="1">
            <a:spLocks noChangeArrowheads="1"/>
          </p:cNvSpPr>
          <p:nvPr/>
        </p:nvSpPr>
        <p:spPr bwMode="auto">
          <a:xfrm>
            <a:off x="334802" y="1531282"/>
            <a:ext cx="9287826" cy="1099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spcBef>
                <a:spcPts val="965"/>
              </a:spcBef>
              <a:buSzPct val="100000"/>
            </a:pPr>
            <a:r>
              <a:rPr lang="fr-FR" altLang="fr-FR" sz="1500" dirty="0" smtClean="0">
                <a:solidFill>
                  <a:srgbClr val="000000"/>
                </a:solidFill>
                <a:latin typeface="Verdana" pitchFamily="34" charset="0"/>
                <a:ea typeface="SimSun" pitchFamily="2" charset="-122"/>
              </a:rPr>
              <a:t>Le rôle de l’azote  a été abordé dans </a:t>
            </a:r>
            <a:r>
              <a:rPr lang="fr-FR" sz="1600" dirty="0" smtClean="0"/>
              <a:t>la partie I du cours</a:t>
            </a:r>
          </a:p>
          <a:p>
            <a:pPr>
              <a:spcBef>
                <a:spcPts val="965"/>
              </a:spcBef>
              <a:buSzPct val="100000"/>
            </a:pPr>
            <a:r>
              <a:rPr lang="fr-FR" altLang="fr-FR" sz="1500" dirty="0" smtClean="0">
                <a:solidFill>
                  <a:srgbClr val="000000"/>
                </a:solidFill>
                <a:latin typeface="Verdana" pitchFamily="34" charset="0"/>
                <a:ea typeface="SimSun" pitchFamily="2" charset="-122"/>
              </a:rPr>
              <a:t>L’azote </a:t>
            </a:r>
            <a:r>
              <a:rPr lang="fr-FR" altLang="fr-FR" sz="1500" dirty="0">
                <a:solidFill>
                  <a:srgbClr val="000000"/>
                </a:solidFill>
                <a:latin typeface="Verdana" pitchFamily="34" charset="0"/>
                <a:ea typeface="SimSun" pitchFamily="2" charset="-122"/>
              </a:rPr>
              <a:t>(N) est l’élément essentiel à la croissance des plantes. </a:t>
            </a:r>
          </a:p>
          <a:p>
            <a:pPr>
              <a:spcBef>
                <a:spcPts val="965"/>
              </a:spcBef>
              <a:buSzPct val="100000"/>
            </a:pPr>
            <a:r>
              <a:rPr lang="fr-FR" altLang="fr-FR" sz="1500" dirty="0">
                <a:solidFill>
                  <a:srgbClr val="000000"/>
                </a:solidFill>
                <a:latin typeface="Verdana" pitchFamily="34" charset="0"/>
                <a:ea typeface="SimSun" pitchFamily="2" charset="-122"/>
              </a:rPr>
              <a:t>Il est surtout utile : </a:t>
            </a:r>
          </a:p>
        </p:txBody>
      </p:sp>
      <p:sp>
        <p:nvSpPr>
          <p:cNvPr id="61445" name="Text Box 5"/>
          <p:cNvSpPr txBox="1">
            <a:spLocks noChangeArrowheads="1"/>
          </p:cNvSpPr>
          <p:nvPr/>
        </p:nvSpPr>
        <p:spPr bwMode="auto">
          <a:xfrm>
            <a:off x="6627661" y="2985372"/>
            <a:ext cx="3255202" cy="935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spcBef>
                <a:spcPts val="1240"/>
              </a:spcBef>
              <a:buSzPct val="100000"/>
            </a:pPr>
            <a:r>
              <a:rPr lang="fr-FR" altLang="fr-FR" b="1">
                <a:solidFill>
                  <a:srgbClr val="000000"/>
                </a:solidFill>
                <a:latin typeface="Verdana" pitchFamily="34" charset="0"/>
                <a:ea typeface="SimSun" pitchFamily="2" charset="-122"/>
              </a:rPr>
              <a:t>À la constitution de graines riches en </a:t>
            </a:r>
            <a:r>
              <a:rPr lang="fr-FR" altLang="fr-FR" b="1">
                <a:solidFill>
                  <a:srgbClr val="009999"/>
                </a:solidFill>
                <a:latin typeface="Verdana" pitchFamily="34" charset="0"/>
                <a:ea typeface="SimSun" pitchFamily="2" charset="-122"/>
                <a:hlinkClick r:id="" action="ppaction://noaction"/>
              </a:rPr>
              <a:t>protéines</a:t>
            </a:r>
            <a:r>
              <a:rPr lang="fr-FR" altLang="fr-FR" b="1">
                <a:solidFill>
                  <a:srgbClr val="000000"/>
                </a:solidFill>
                <a:latin typeface="Verdana" pitchFamily="34" charset="0"/>
                <a:ea typeface="SimSun" pitchFamily="2" charset="-122"/>
              </a:rPr>
              <a:t>.</a:t>
            </a:r>
          </a:p>
        </p:txBody>
      </p:sp>
      <p:sp>
        <p:nvSpPr>
          <p:cNvPr id="61446" name="Line 6"/>
          <p:cNvSpPr>
            <a:spLocks noChangeShapeType="1"/>
          </p:cNvSpPr>
          <p:nvPr/>
        </p:nvSpPr>
        <p:spPr bwMode="auto">
          <a:xfrm flipH="1" flipV="1">
            <a:off x="5106817" y="2738633"/>
            <a:ext cx="1652102" cy="426982"/>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794" tIns="50397" rIns="100794" bIns="50397"/>
          <a:lstStyle/>
          <a:p>
            <a:endParaRPr lang="fr-FR"/>
          </a:p>
        </p:txBody>
      </p:sp>
      <p:sp>
        <p:nvSpPr>
          <p:cNvPr id="61447" name="Text Box 7"/>
          <p:cNvSpPr txBox="1">
            <a:spLocks noChangeArrowheads="1"/>
          </p:cNvSpPr>
          <p:nvPr/>
        </p:nvSpPr>
        <p:spPr bwMode="auto">
          <a:xfrm>
            <a:off x="192512" y="2740382"/>
            <a:ext cx="3255202" cy="658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spcBef>
                <a:spcPts val="1240"/>
              </a:spcBef>
              <a:buSzPct val="100000"/>
            </a:pPr>
            <a:r>
              <a:rPr lang="fr-FR" altLang="fr-FR" b="1">
                <a:solidFill>
                  <a:srgbClr val="000000"/>
                </a:solidFill>
                <a:latin typeface="Verdana" pitchFamily="34" charset="0"/>
                <a:ea typeface="SimSun" pitchFamily="2" charset="-122"/>
              </a:rPr>
              <a:t>À la croissance des feuilles et des tiges.</a:t>
            </a:r>
          </a:p>
        </p:txBody>
      </p:sp>
      <p:sp>
        <p:nvSpPr>
          <p:cNvPr id="61448" name="Line 8"/>
          <p:cNvSpPr>
            <a:spLocks noChangeShapeType="1"/>
          </p:cNvSpPr>
          <p:nvPr/>
        </p:nvSpPr>
        <p:spPr bwMode="auto">
          <a:xfrm>
            <a:off x="3337458" y="3121866"/>
            <a:ext cx="1358084" cy="260739"/>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794" tIns="50397" rIns="100794" bIns="50397"/>
          <a:lstStyle/>
          <a:p>
            <a:endParaRPr lang="fr-FR"/>
          </a:p>
        </p:txBody>
      </p:sp>
      <p:sp>
        <p:nvSpPr>
          <p:cNvPr id="61449" name="Line 9"/>
          <p:cNvSpPr>
            <a:spLocks noChangeShapeType="1"/>
          </p:cNvSpPr>
          <p:nvPr/>
        </p:nvSpPr>
        <p:spPr bwMode="auto">
          <a:xfrm>
            <a:off x="3368959" y="3137615"/>
            <a:ext cx="1090317" cy="810215"/>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794" tIns="50397" rIns="100794" bIns="50397"/>
          <a:lstStyle/>
          <a:p>
            <a:endParaRPr lang="fr-FR"/>
          </a:p>
        </p:txBody>
      </p:sp>
      <p:sp>
        <p:nvSpPr>
          <p:cNvPr id="61450" name="Text Box 10"/>
          <p:cNvSpPr txBox="1">
            <a:spLocks noChangeArrowheads="1"/>
          </p:cNvSpPr>
          <p:nvPr/>
        </p:nvSpPr>
        <p:spPr bwMode="auto">
          <a:xfrm>
            <a:off x="281768" y="4397562"/>
            <a:ext cx="2658414" cy="1212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spcBef>
                <a:spcPts val="1240"/>
              </a:spcBef>
              <a:buSzPct val="100000"/>
            </a:pPr>
            <a:r>
              <a:rPr lang="fr-FR" altLang="fr-FR" b="1">
                <a:solidFill>
                  <a:srgbClr val="000000"/>
                </a:solidFill>
                <a:latin typeface="Verdana" pitchFamily="34" charset="0"/>
                <a:ea typeface="SimSun" pitchFamily="2" charset="-122"/>
              </a:rPr>
              <a:t>À la fabrication de </a:t>
            </a:r>
            <a:r>
              <a:rPr lang="fr-FR" altLang="fr-FR" b="1">
                <a:solidFill>
                  <a:srgbClr val="009999"/>
                </a:solidFill>
                <a:latin typeface="Verdana" pitchFamily="34" charset="0"/>
                <a:ea typeface="SimSun" pitchFamily="2" charset="-122"/>
                <a:hlinkClick r:id="" action="ppaction://noaction"/>
              </a:rPr>
              <a:t>chlorophylle </a:t>
            </a:r>
            <a:r>
              <a:rPr lang="fr-FR" altLang="fr-FR" b="1">
                <a:solidFill>
                  <a:srgbClr val="000000"/>
                </a:solidFill>
                <a:latin typeface="Verdana" pitchFamily="34" charset="0"/>
                <a:ea typeface="SimSun" pitchFamily="2" charset="-122"/>
              </a:rPr>
              <a:t>nécessaire à la </a:t>
            </a:r>
            <a:r>
              <a:rPr lang="fr-FR" altLang="fr-FR" b="1">
                <a:solidFill>
                  <a:srgbClr val="009999"/>
                </a:solidFill>
                <a:latin typeface="Verdana" pitchFamily="34" charset="0"/>
                <a:ea typeface="SimSun" pitchFamily="2" charset="-122"/>
                <a:hlinkClick r:id="" action="ppaction://noaction"/>
              </a:rPr>
              <a:t>photosynthèse</a:t>
            </a:r>
            <a:r>
              <a:rPr lang="fr-FR" altLang="fr-FR" b="1">
                <a:solidFill>
                  <a:srgbClr val="000000"/>
                </a:solidFill>
                <a:latin typeface="Verdana" pitchFamily="34" charset="0"/>
                <a:ea typeface="SimSun" pitchFamily="2" charset="-122"/>
              </a:rPr>
              <a:t>.</a:t>
            </a:r>
          </a:p>
        </p:txBody>
      </p:sp>
      <p:sp>
        <p:nvSpPr>
          <p:cNvPr id="61451" name="Line 11"/>
          <p:cNvSpPr>
            <a:spLocks noChangeShapeType="1"/>
          </p:cNvSpPr>
          <p:nvPr/>
        </p:nvSpPr>
        <p:spPr bwMode="auto">
          <a:xfrm>
            <a:off x="2812425" y="4779046"/>
            <a:ext cx="1253078" cy="1749"/>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794" tIns="50397" rIns="100794" bIns="50397"/>
          <a:lstStyle/>
          <a:p>
            <a:endParaRPr lang="fr-FR"/>
          </a:p>
        </p:txBody>
      </p:sp>
      <p:sp>
        <p:nvSpPr>
          <p:cNvPr id="61452" name="Text Box 12"/>
          <p:cNvSpPr txBox="1">
            <a:spLocks noChangeArrowheads="1"/>
          </p:cNvSpPr>
          <p:nvPr/>
        </p:nvSpPr>
        <p:spPr bwMode="auto">
          <a:xfrm>
            <a:off x="6464901" y="4891040"/>
            <a:ext cx="3293704" cy="1042955"/>
          </a:xfrm>
          <a:prstGeom prst="rect">
            <a:avLst/>
          </a:prstGeom>
          <a:noFill/>
          <a:ln w="9360">
            <a:solidFill>
              <a:srgbClr val="218F46"/>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spcBef>
                <a:spcPts val="965"/>
              </a:spcBef>
              <a:buSzPct val="100000"/>
            </a:pPr>
            <a:r>
              <a:rPr lang="fr-FR" altLang="fr-FR" sz="1500">
                <a:solidFill>
                  <a:srgbClr val="000000"/>
                </a:solidFill>
                <a:latin typeface="Verdana" pitchFamily="34" charset="0"/>
                <a:ea typeface="SimSun" pitchFamily="2" charset="-122"/>
              </a:rPr>
              <a:t>La fertilisation azotée est délicate car l’azote absorbé par les plantes n’est pas stocké dans les sols.</a:t>
            </a:r>
          </a:p>
        </p:txBody>
      </p:sp>
      <p:sp>
        <p:nvSpPr>
          <p:cNvPr id="2" name="ZoneTexte 1"/>
          <p:cNvSpPr txBox="1"/>
          <p:nvPr/>
        </p:nvSpPr>
        <p:spPr>
          <a:xfrm>
            <a:off x="357023" y="1115541"/>
            <a:ext cx="8787745" cy="369332"/>
          </a:xfrm>
          <a:prstGeom prst="rect">
            <a:avLst/>
          </a:prstGeom>
          <a:noFill/>
        </p:spPr>
        <p:txBody>
          <a:bodyPr wrap="square" rtlCol="0">
            <a:spAutoFit/>
          </a:bodyPr>
          <a:lstStyle/>
          <a:p>
            <a:r>
              <a:rPr lang="fr-FR" b="1" dirty="0" smtClean="0"/>
              <a:t>B1 – Les différentes formes d’azote dans le sol et cycle de l’azote</a:t>
            </a:r>
          </a:p>
        </p:txBody>
      </p:sp>
    </p:spTree>
    <p:extLst>
      <p:ext uri="{BB962C8B-B14F-4D97-AF65-F5344CB8AC3E}">
        <p14:creationId xmlns:p14="http://schemas.microsoft.com/office/powerpoint/2010/main" val="2886065917"/>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 Box 3"/>
          <p:cNvSpPr txBox="1">
            <a:spLocks noChangeArrowheads="1"/>
          </p:cNvSpPr>
          <p:nvPr/>
        </p:nvSpPr>
        <p:spPr bwMode="auto">
          <a:xfrm>
            <a:off x="357022" y="468980"/>
            <a:ext cx="9723603" cy="5039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eaLnBrk="0" hangingPunct="0">
              <a:spcBef>
                <a:spcPts val="1378"/>
              </a:spcBef>
              <a:buSzPct val="100000"/>
            </a:pPr>
            <a:r>
              <a:rPr lang="fr-FR" altLang="fr-FR" b="1" dirty="0" smtClean="0">
                <a:solidFill>
                  <a:srgbClr val="000000"/>
                </a:solidFill>
                <a:latin typeface="Albertus Medium" pitchFamily="32" charset="0"/>
                <a:ea typeface="SimSun" pitchFamily="2" charset="-122"/>
              </a:rPr>
              <a:t>Les </a:t>
            </a:r>
            <a:r>
              <a:rPr lang="fr-FR" altLang="fr-FR" b="1" dirty="0">
                <a:solidFill>
                  <a:srgbClr val="000000"/>
                </a:solidFill>
                <a:latin typeface="Albertus Medium" pitchFamily="32" charset="0"/>
                <a:ea typeface="SimSun" pitchFamily="2" charset="-122"/>
              </a:rPr>
              <a:t>différentes formes de l’azote </a:t>
            </a:r>
            <a:r>
              <a:rPr lang="fr-FR" altLang="fr-FR" sz="2600" b="1" dirty="0">
                <a:solidFill>
                  <a:srgbClr val="000000"/>
                </a:solidFill>
                <a:latin typeface="Albertus Medium" pitchFamily="32" charset="0"/>
                <a:ea typeface="SimSun" pitchFamily="2" charset="-122"/>
              </a:rPr>
              <a:t>:</a:t>
            </a:r>
            <a:r>
              <a:rPr lang="fr-FR" altLang="fr-FR" sz="2600" b="1" dirty="0">
                <a:solidFill>
                  <a:srgbClr val="CC3300"/>
                </a:solidFill>
                <a:latin typeface="Albertus Medium" pitchFamily="32" charset="0"/>
                <a:ea typeface="SimSun" pitchFamily="2" charset="-122"/>
              </a:rPr>
              <a:t> </a:t>
            </a:r>
            <a:r>
              <a:rPr lang="fr-FR" altLang="fr-FR" sz="2200" dirty="0">
                <a:solidFill>
                  <a:srgbClr val="CC3300"/>
                </a:solidFill>
                <a:latin typeface="Albertus Medium" pitchFamily="32" charset="0"/>
                <a:ea typeface="SimSun" pitchFamily="2" charset="-122"/>
              </a:rPr>
              <a:t> </a:t>
            </a:r>
            <a:r>
              <a:rPr lang="fr-FR" altLang="fr-FR" sz="2200" dirty="0">
                <a:solidFill>
                  <a:srgbClr val="000000"/>
                </a:solidFill>
                <a:latin typeface="Albertus Medium" pitchFamily="32" charset="0"/>
                <a:ea typeface="SimSun" pitchFamily="2" charset="-122"/>
              </a:rPr>
              <a:t> il se transforme à volonté ! </a:t>
            </a:r>
          </a:p>
        </p:txBody>
      </p:sp>
      <p:sp>
        <p:nvSpPr>
          <p:cNvPr id="63492" name="Text Box 4"/>
          <p:cNvSpPr txBox="1">
            <a:spLocks noChangeArrowheads="1"/>
          </p:cNvSpPr>
          <p:nvPr/>
        </p:nvSpPr>
        <p:spPr bwMode="auto">
          <a:xfrm>
            <a:off x="373386" y="1169712"/>
            <a:ext cx="9786607" cy="658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spcBef>
                <a:spcPts val="965"/>
              </a:spcBef>
              <a:buSzPct val="100000"/>
            </a:pPr>
            <a:r>
              <a:rPr lang="fr-FR" altLang="fr-FR" dirty="0">
                <a:latin typeface="Verdana" pitchFamily="34" charset="0"/>
                <a:ea typeface="SimSun" pitchFamily="2" charset="-122"/>
              </a:rPr>
              <a:t>Naturellement, l’azote peut provenir de l’</a:t>
            </a:r>
            <a:r>
              <a:rPr lang="fr-FR" altLang="fr-FR" b="1" dirty="0">
                <a:latin typeface="Verdana" pitchFamily="34" charset="0"/>
                <a:ea typeface="SimSun" pitchFamily="2" charset="-122"/>
              </a:rPr>
              <a:t>air</a:t>
            </a:r>
            <a:r>
              <a:rPr lang="fr-FR" altLang="fr-FR" dirty="0">
                <a:latin typeface="Verdana" pitchFamily="34" charset="0"/>
                <a:ea typeface="SimSun" pitchFamily="2" charset="-122"/>
              </a:rPr>
              <a:t>, </a:t>
            </a:r>
            <a:r>
              <a:rPr lang="fr-FR" altLang="fr-FR" dirty="0" smtClean="0">
                <a:latin typeface="Verdana" pitchFamily="34" charset="0"/>
                <a:ea typeface="SimSun" pitchFamily="2" charset="-122"/>
              </a:rPr>
              <a:t>de </a:t>
            </a:r>
            <a:r>
              <a:rPr lang="fr-FR" altLang="fr-FR" b="1" dirty="0" smtClean="0">
                <a:latin typeface="Verdana" pitchFamily="34" charset="0"/>
                <a:ea typeface="SimSun" pitchFamily="2" charset="-122"/>
              </a:rPr>
              <a:t>matières organ</a:t>
            </a:r>
            <a:r>
              <a:rPr lang="fr-FR" altLang="fr-FR" dirty="0" smtClean="0">
                <a:latin typeface="Verdana" pitchFamily="34" charset="0"/>
                <a:ea typeface="SimSun" pitchFamily="2" charset="-122"/>
              </a:rPr>
              <a:t>iques, de </a:t>
            </a:r>
            <a:r>
              <a:rPr lang="fr-FR" altLang="fr-FR" b="1" dirty="0" smtClean="0">
                <a:latin typeface="Verdana" pitchFamily="34" charset="0"/>
                <a:ea typeface="SimSun" pitchFamily="2" charset="-122"/>
              </a:rPr>
              <a:t>l’humus</a:t>
            </a:r>
            <a:r>
              <a:rPr lang="fr-FR" altLang="fr-FR" dirty="0" smtClean="0">
                <a:latin typeface="Verdana" pitchFamily="34" charset="0"/>
                <a:ea typeface="SimSun" pitchFamily="2" charset="-122"/>
              </a:rPr>
              <a:t>, de déjections ou de </a:t>
            </a:r>
            <a:r>
              <a:rPr lang="fr-FR" altLang="fr-FR" b="1" dirty="0" smtClean="0">
                <a:latin typeface="Verdana" pitchFamily="34" charset="0"/>
                <a:ea typeface="SimSun" pitchFamily="2" charset="-122"/>
              </a:rPr>
              <a:t>résidus de cultures</a:t>
            </a:r>
            <a:r>
              <a:rPr lang="fr-FR" altLang="fr-FR" dirty="0" smtClean="0">
                <a:latin typeface="Verdana" pitchFamily="34" charset="0"/>
                <a:ea typeface="SimSun" pitchFamily="2" charset="-122"/>
              </a:rPr>
              <a:t>.</a:t>
            </a:r>
            <a:endParaRPr lang="fr-FR" altLang="fr-FR" dirty="0">
              <a:latin typeface="Verdana" pitchFamily="34" charset="0"/>
              <a:ea typeface="SimSun" pitchFamily="2" charset="-122"/>
            </a:endParaRPr>
          </a:p>
        </p:txBody>
      </p:sp>
      <p:pic>
        <p:nvPicPr>
          <p:cNvPr id="63493" name="Picture 5">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9768" y="2714134"/>
            <a:ext cx="2003875" cy="150318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4" name="Text Box 6"/>
          <p:cNvSpPr txBox="1">
            <a:spLocks noChangeArrowheads="1"/>
          </p:cNvSpPr>
          <p:nvPr/>
        </p:nvSpPr>
        <p:spPr bwMode="auto">
          <a:xfrm>
            <a:off x="3531720" y="4184071"/>
            <a:ext cx="3650726" cy="337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spcBef>
                <a:spcPts val="965"/>
              </a:spcBef>
              <a:buSzPct val="100000"/>
            </a:pPr>
            <a:r>
              <a:rPr lang="fr-FR" altLang="fr-FR" sz="1500" i="1">
                <a:solidFill>
                  <a:srgbClr val="000000"/>
                </a:solidFill>
                <a:latin typeface="Verdana" pitchFamily="34" charset="0"/>
                <a:ea typeface="SimSun" pitchFamily="2" charset="-122"/>
              </a:rPr>
              <a:t>présent dans l’air du sol.</a:t>
            </a:r>
          </a:p>
        </p:txBody>
      </p:sp>
      <p:pic>
        <p:nvPicPr>
          <p:cNvPr id="63495" name="Picture 7">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037" y="4248818"/>
            <a:ext cx="2182386" cy="16361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6" name="Text Box 8"/>
          <p:cNvSpPr txBox="1">
            <a:spLocks noChangeArrowheads="1"/>
          </p:cNvSpPr>
          <p:nvPr/>
        </p:nvSpPr>
        <p:spPr bwMode="auto">
          <a:xfrm>
            <a:off x="357023" y="5888498"/>
            <a:ext cx="2700418" cy="8049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spcBef>
                <a:spcPts val="965"/>
              </a:spcBef>
              <a:buSzPct val="100000"/>
            </a:pPr>
            <a:r>
              <a:rPr lang="fr-FR" altLang="fr-FR" sz="1500" i="1">
                <a:solidFill>
                  <a:srgbClr val="000000"/>
                </a:solidFill>
                <a:latin typeface="Verdana" pitchFamily="34" charset="0"/>
                <a:ea typeface="SimSun" pitchFamily="2" charset="-122"/>
              </a:rPr>
              <a:t>98 % de l’azote total est contenu dans les matières organiques.</a:t>
            </a:r>
          </a:p>
        </p:txBody>
      </p:sp>
      <p:sp>
        <p:nvSpPr>
          <p:cNvPr id="63497" name="Text Box 9"/>
          <p:cNvSpPr txBox="1">
            <a:spLocks noChangeArrowheads="1"/>
          </p:cNvSpPr>
          <p:nvPr/>
        </p:nvSpPr>
        <p:spPr bwMode="auto">
          <a:xfrm>
            <a:off x="3850239" y="2290652"/>
            <a:ext cx="3109943" cy="3811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spcBef>
                <a:spcPts val="1240"/>
              </a:spcBef>
              <a:buSzPct val="100000"/>
            </a:pPr>
            <a:r>
              <a:rPr lang="fr-FR" altLang="fr-FR" b="1">
                <a:solidFill>
                  <a:srgbClr val="000000"/>
                </a:solidFill>
                <a:latin typeface="Verdana" pitchFamily="34" charset="0"/>
                <a:ea typeface="SimSun" pitchFamily="2" charset="-122"/>
              </a:rPr>
              <a:t>L’azote gazeux (N</a:t>
            </a:r>
            <a:r>
              <a:rPr lang="fr-FR" altLang="fr-FR" b="1" baseline="-25000">
                <a:solidFill>
                  <a:srgbClr val="000000"/>
                </a:solidFill>
                <a:latin typeface="Verdana" pitchFamily="34" charset="0"/>
                <a:ea typeface="SimSun" pitchFamily="2" charset="-122"/>
              </a:rPr>
              <a:t>2</a:t>
            </a:r>
            <a:r>
              <a:rPr lang="fr-FR" altLang="fr-FR" b="1">
                <a:solidFill>
                  <a:srgbClr val="000000"/>
                </a:solidFill>
                <a:latin typeface="Verdana" pitchFamily="34" charset="0"/>
                <a:ea typeface="SimSun" pitchFamily="2" charset="-122"/>
              </a:rPr>
              <a:t>)</a:t>
            </a:r>
          </a:p>
        </p:txBody>
      </p:sp>
      <p:sp>
        <p:nvSpPr>
          <p:cNvPr id="63498" name="Text Box 10"/>
          <p:cNvSpPr txBox="1">
            <a:spLocks noChangeArrowheads="1"/>
          </p:cNvSpPr>
          <p:nvPr/>
        </p:nvSpPr>
        <p:spPr bwMode="auto">
          <a:xfrm>
            <a:off x="231014" y="3851585"/>
            <a:ext cx="2857928" cy="3811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spcBef>
                <a:spcPts val="1240"/>
              </a:spcBef>
              <a:buSzPct val="100000"/>
            </a:pPr>
            <a:r>
              <a:rPr lang="fr-FR" altLang="fr-FR" b="1">
                <a:solidFill>
                  <a:srgbClr val="000000"/>
                </a:solidFill>
                <a:latin typeface="Verdana" pitchFamily="34" charset="0"/>
                <a:ea typeface="SimSun" pitchFamily="2" charset="-122"/>
              </a:rPr>
              <a:t>L’azote organique</a:t>
            </a:r>
          </a:p>
        </p:txBody>
      </p:sp>
      <p:sp>
        <p:nvSpPr>
          <p:cNvPr id="63499" name="Text Box 11"/>
          <p:cNvSpPr txBox="1">
            <a:spLocks noChangeArrowheads="1"/>
          </p:cNvSpPr>
          <p:nvPr/>
        </p:nvSpPr>
        <p:spPr bwMode="auto">
          <a:xfrm>
            <a:off x="6988184" y="2875127"/>
            <a:ext cx="2857927" cy="3811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spcBef>
                <a:spcPts val="1240"/>
              </a:spcBef>
              <a:buSzPct val="100000"/>
            </a:pPr>
            <a:r>
              <a:rPr lang="fr-FR" altLang="fr-FR" b="1">
                <a:solidFill>
                  <a:srgbClr val="000000"/>
                </a:solidFill>
                <a:latin typeface="Verdana" pitchFamily="34" charset="0"/>
                <a:ea typeface="SimSun" pitchFamily="2" charset="-122"/>
              </a:rPr>
              <a:t>L’azote minéral</a:t>
            </a:r>
          </a:p>
        </p:txBody>
      </p:sp>
      <p:sp>
        <p:nvSpPr>
          <p:cNvPr id="63500" name="Text Box 12"/>
          <p:cNvSpPr txBox="1">
            <a:spLocks noChangeArrowheads="1"/>
          </p:cNvSpPr>
          <p:nvPr/>
        </p:nvSpPr>
        <p:spPr bwMode="auto">
          <a:xfrm>
            <a:off x="6925180" y="3193614"/>
            <a:ext cx="2976934" cy="57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spcBef>
                <a:spcPts val="965"/>
              </a:spcBef>
              <a:buSzPct val="100000"/>
            </a:pPr>
            <a:r>
              <a:rPr lang="fr-FR" altLang="fr-FR" sz="1500">
                <a:solidFill>
                  <a:srgbClr val="000000"/>
                </a:solidFill>
                <a:latin typeface="Verdana" pitchFamily="34" charset="0"/>
                <a:ea typeface="SimSun" pitchFamily="2" charset="-122"/>
              </a:rPr>
              <a:t>présent dans le sol sous trois formes : </a:t>
            </a:r>
          </a:p>
        </p:txBody>
      </p:sp>
      <p:pic>
        <p:nvPicPr>
          <p:cNvPr id="63501" name="Picture 13">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4210" y="3757089"/>
            <a:ext cx="2033626" cy="25198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502" name="Text Box 14">
            <a:hlinkClick r:id="rId7" action="ppaction://hlinksldjump"/>
          </p:cNvPr>
          <p:cNvSpPr txBox="1">
            <a:spLocks noChangeArrowheads="1"/>
          </p:cNvSpPr>
          <p:nvPr/>
        </p:nvSpPr>
        <p:spPr bwMode="auto">
          <a:xfrm>
            <a:off x="6902429" y="4434309"/>
            <a:ext cx="3055689" cy="1049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spcBef>
                <a:spcPts val="965"/>
              </a:spcBef>
              <a:buSzPct val="100000"/>
            </a:pPr>
            <a:r>
              <a:rPr lang="fr-FR" altLang="fr-FR" sz="1500" b="1" i="1">
                <a:solidFill>
                  <a:srgbClr val="FFFFFF"/>
                </a:solidFill>
                <a:latin typeface="Verdana" pitchFamily="34" charset="0"/>
                <a:ea typeface="SimSun" pitchFamily="2" charset="-122"/>
              </a:rPr>
              <a:t>NO</a:t>
            </a:r>
            <a:r>
              <a:rPr lang="fr-FR" altLang="fr-FR" sz="1500" b="1" i="1" baseline="30000">
                <a:solidFill>
                  <a:srgbClr val="FFFFFF"/>
                </a:solidFill>
                <a:latin typeface="Verdana" pitchFamily="34" charset="0"/>
                <a:ea typeface="SimSun" pitchFamily="2" charset="-122"/>
              </a:rPr>
              <a:t> </a:t>
            </a:r>
            <a:r>
              <a:rPr lang="fr-FR" altLang="fr-FR" sz="1500" b="1" i="1" baseline="-25000">
                <a:solidFill>
                  <a:srgbClr val="FFFFFF"/>
                </a:solidFill>
                <a:latin typeface="Verdana" pitchFamily="34" charset="0"/>
                <a:ea typeface="SimSun" pitchFamily="2" charset="-122"/>
              </a:rPr>
              <a:t>3</a:t>
            </a:r>
            <a:r>
              <a:rPr lang="fr-FR" altLang="fr-FR" sz="1500" b="1" i="1" baseline="30000">
                <a:solidFill>
                  <a:srgbClr val="FFFFFF"/>
                </a:solidFill>
                <a:latin typeface="Verdana" pitchFamily="34" charset="0"/>
                <a:ea typeface="SimSun" pitchFamily="2" charset="-122"/>
              </a:rPr>
              <a:t>-</a:t>
            </a:r>
            <a:r>
              <a:rPr lang="fr-FR" altLang="fr-FR" sz="1500" b="1" i="1">
                <a:solidFill>
                  <a:srgbClr val="FFFFFF"/>
                </a:solidFill>
                <a:latin typeface="Verdana" pitchFamily="34" charset="0"/>
                <a:ea typeface="SimSun" pitchFamily="2" charset="-122"/>
              </a:rPr>
              <a:t> = nitrates</a:t>
            </a:r>
          </a:p>
          <a:p>
            <a:pPr algn="ctr">
              <a:spcBef>
                <a:spcPts val="965"/>
              </a:spcBef>
              <a:buSzPct val="100000"/>
            </a:pPr>
            <a:r>
              <a:rPr lang="fr-FR" altLang="fr-FR" sz="1500" b="1" i="1">
                <a:solidFill>
                  <a:srgbClr val="FFFFFF"/>
                </a:solidFill>
                <a:latin typeface="Verdana" pitchFamily="34" charset="0"/>
                <a:ea typeface="SimSun" pitchFamily="2" charset="-122"/>
              </a:rPr>
              <a:t>NO</a:t>
            </a:r>
            <a:r>
              <a:rPr lang="fr-FR" altLang="fr-FR" sz="1500" b="1" i="1" baseline="-25000">
                <a:solidFill>
                  <a:srgbClr val="FFFFFF"/>
                </a:solidFill>
                <a:latin typeface="Verdana" pitchFamily="34" charset="0"/>
                <a:ea typeface="SimSun" pitchFamily="2" charset="-122"/>
              </a:rPr>
              <a:t>2</a:t>
            </a:r>
            <a:r>
              <a:rPr lang="fr-FR" altLang="fr-FR" sz="1500" b="1" i="1" baseline="30000">
                <a:solidFill>
                  <a:srgbClr val="FFFFFF"/>
                </a:solidFill>
                <a:latin typeface="Verdana" pitchFamily="34" charset="0"/>
                <a:ea typeface="SimSun" pitchFamily="2" charset="-122"/>
              </a:rPr>
              <a:t>-</a:t>
            </a:r>
            <a:r>
              <a:rPr lang="fr-FR" altLang="fr-FR" sz="1500" b="1" i="1">
                <a:solidFill>
                  <a:srgbClr val="FFFFFF"/>
                </a:solidFill>
                <a:latin typeface="Verdana" pitchFamily="34" charset="0"/>
                <a:ea typeface="SimSun" pitchFamily="2" charset="-122"/>
              </a:rPr>
              <a:t> = nitrites</a:t>
            </a:r>
          </a:p>
          <a:p>
            <a:pPr algn="ctr">
              <a:spcBef>
                <a:spcPts val="965"/>
              </a:spcBef>
              <a:buSzPct val="100000"/>
            </a:pPr>
            <a:r>
              <a:rPr lang="fr-FR" altLang="fr-FR" sz="1500" b="1" i="1">
                <a:solidFill>
                  <a:srgbClr val="FFFFFF"/>
                </a:solidFill>
                <a:latin typeface="Verdana" pitchFamily="34" charset="0"/>
                <a:ea typeface="SimSun" pitchFamily="2" charset="-122"/>
              </a:rPr>
              <a:t>NH</a:t>
            </a:r>
            <a:r>
              <a:rPr lang="fr-FR" altLang="fr-FR" sz="1500" b="1" i="1" baseline="-25000">
                <a:solidFill>
                  <a:srgbClr val="FFFFFF"/>
                </a:solidFill>
                <a:latin typeface="Verdana" pitchFamily="34" charset="0"/>
                <a:ea typeface="SimSun" pitchFamily="2" charset="-122"/>
              </a:rPr>
              <a:t>4</a:t>
            </a:r>
            <a:r>
              <a:rPr lang="fr-FR" altLang="fr-FR" sz="1500" b="1" i="1" baseline="30000">
                <a:solidFill>
                  <a:srgbClr val="FFFFFF"/>
                </a:solidFill>
                <a:latin typeface="Verdana" pitchFamily="34" charset="0"/>
                <a:ea typeface="SimSun" pitchFamily="2" charset="-122"/>
              </a:rPr>
              <a:t>+</a:t>
            </a:r>
            <a:r>
              <a:rPr lang="fr-FR" altLang="fr-FR" sz="1500" b="1" i="1">
                <a:solidFill>
                  <a:srgbClr val="FFFFFF"/>
                </a:solidFill>
                <a:latin typeface="Verdana" pitchFamily="34" charset="0"/>
                <a:ea typeface="SimSun" pitchFamily="2" charset="-122"/>
              </a:rPr>
              <a:t> = ammoniac</a:t>
            </a:r>
          </a:p>
        </p:txBody>
      </p:sp>
      <p:sp>
        <p:nvSpPr>
          <p:cNvPr id="63503" name="Text Box 15"/>
          <p:cNvSpPr txBox="1">
            <a:spLocks noChangeArrowheads="1"/>
          </p:cNvSpPr>
          <p:nvPr/>
        </p:nvSpPr>
        <p:spPr bwMode="auto">
          <a:xfrm>
            <a:off x="280018" y="2416647"/>
            <a:ext cx="3652477" cy="658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spcBef>
                <a:spcPts val="965"/>
              </a:spcBef>
              <a:buSzPct val="100000"/>
            </a:pPr>
            <a:r>
              <a:rPr lang="fr-FR" altLang="fr-FR" dirty="0">
                <a:solidFill>
                  <a:srgbClr val="000000"/>
                </a:solidFill>
                <a:latin typeface="Verdana" pitchFamily="34" charset="0"/>
                <a:ea typeface="SimSun" pitchFamily="2" charset="-122"/>
              </a:rPr>
              <a:t>Dans le sol, il existe trois principales formes azotées : </a:t>
            </a:r>
          </a:p>
        </p:txBody>
      </p:sp>
      <p:sp>
        <p:nvSpPr>
          <p:cNvPr id="63505" name="Line 17"/>
          <p:cNvSpPr>
            <a:spLocks noChangeShapeType="1"/>
          </p:cNvSpPr>
          <p:nvPr/>
        </p:nvSpPr>
        <p:spPr bwMode="auto">
          <a:xfrm flipV="1">
            <a:off x="2817674" y="3463102"/>
            <a:ext cx="1428089" cy="111120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794" tIns="50397" rIns="100794" bIns="50397"/>
          <a:lstStyle/>
          <a:p>
            <a:endParaRPr lang="fr-FR"/>
          </a:p>
        </p:txBody>
      </p:sp>
      <p:sp>
        <p:nvSpPr>
          <p:cNvPr id="63506" name="Line 18"/>
          <p:cNvSpPr>
            <a:spLocks noChangeShapeType="1"/>
          </p:cNvSpPr>
          <p:nvPr/>
        </p:nvSpPr>
        <p:spPr bwMode="auto">
          <a:xfrm flipH="1">
            <a:off x="2817675" y="3779838"/>
            <a:ext cx="1508594" cy="111120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794" tIns="50397" rIns="100794" bIns="50397"/>
          <a:lstStyle/>
          <a:p>
            <a:endParaRPr lang="fr-FR"/>
          </a:p>
        </p:txBody>
      </p:sp>
      <p:sp>
        <p:nvSpPr>
          <p:cNvPr id="63507" name="Line 19"/>
          <p:cNvSpPr>
            <a:spLocks noChangeShapeType="1"/>
          </p:cNvSpPr>
          <p:nvPr/>
        </p:nvSpPr>
        <p:spPr bwMode="auto">
          <a:xfrm>
            <a:off x="6389647" y="3223362"/>
            <a:ext cx="952059" cy="119169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794" tIns="50397" rIns="100794" bIns="50397"/>
          <a:lstStyle/>
          <a:p>
            <a:endParaRPr lang="fr-FR"/>
          </a:p>
        </p:txBody>
      </p:sp>
      <p:sp>
        <p:nvSpPr>
          <p:cNvPr id="63508" name="Line 20"/>
          <p:cNvSpPr>
            <a:spLocks noChangeShapeType="1"/>
          </p:cNvSpPr>
          <p:nvPr/>
        </p:nvSpPr>
        <p:spPr bwMode="auto">
          <a:xfrm flipH="1" flipV="1">
            <a:off x="6389647" y="3620596"/>
            <a:ext cx="952059" cy="119169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794" tIns="50397" rIns="100794" bIns="50397"/>
          <a:lstStyle/>
          <a:p>
            <a:endParaRPr lang="fr-FR"/>
          </a:p>
        </p:txBody>
      </p:sp>
      <p:sp>
        <p:nvSpPr>
          <p:cNvPr id="63509" name="Line 21"/>
          <p:cNvSpPr>
            <a:spLocks noChangeShapeType="1"/>
          </p:cNvSpPr>
          <p:nvPr/>
        </p:nvSpPr>
        <p:spPr bwMode="auto">
          <a:xfrm flipH="1" flipV="1">
            <a:off x="2817675" y="5129031"/>
            <a:ext cx="4524031" cy="7874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794" tIns="50397" rIns="100794" bIns="50397"/>
          <a:lstStyle/>
          <a:p>
            <a:endParaRPr lang="fr-FR"/>
          </a:p>
        </p:txBody>
      </p:sp>
      <p:sp>
        <p:nvSpPr>
          <p:cNvPr id="63510" name="Line 22"/>
          <p:cNvSpPr>
            <a:spLocks noChangeShapeType="1"/>
          </p:cNvSpPr>
          <p:nvPr/>
        </p:nvSpPr>
        <p:spPr bwMode="auto">
          <a:xfrm>
            <a:off x="2817675" y="5526263"/>
            <a:ext cx="4524031" cy="7874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794" tIns="50397" rIns="100794" bIns="50397"/>
          <a:lstStyle/>
          <a:p>
            <a:endParaRPr lang="fr-FR"/>
          </a:p>
        </p:txBody>
      </p:sp>
    </p:spTree>
    <p:extLst>
      <p:ext uri="{BB962C8B-B14F-4D97-AF65-F5344CB8AC3E}">
        <p14:creationId xmlns:p14="http://schemas.microsoft.com/office/powerpoint/2010/main" val="2493426096"/>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595037" y="1828672"/>
            <a:ext cx="8678789" cy="19200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spcBef>
                <a:spcPts val="386"/>
              </a:spcBef>
              <a:buSzPct val="100000"/>
            </a:pPr>
            <a:r>
              <a:rPr lang="fr-FR" altLang="fr-FR" dirty="0">
                <a:solidFill>
                  <a:srgbClr val="000000"/>
                </a:solidFill>
                <a:latin typeface="Verdana" pitchFamily="34" charset="0"/>
                <a:ea typeface="SimSun" pitchFamily="2" charset="-122"/>
              </a:rPr>
              <a:t>Les légumineuses sont des plantes capables d’absorber et d’utiliser l’azote de l’air grâce à leurs </a:t>
            </a:r>
            <a:r>
              <a:rPr lang="fr-FR" altLang="fr-FR" b="1" dirty="0" smtClean="0">
                <a:latin typeface="Verdana" pitchFamily="34" charset="0"/>
                <a:ea typeface="SimSun" pitchFamily="2" charset="-122"/>
              </a:rPr>
              <a:t>nodosités.</a:t>
            </a:r>
          </a:p>
          <a:p>
            <a:pPr>
              <a:spcBef>
                <a:spcPts val="386"/>
              </a:spcBef>
              <a:buSzPct val="100000"/>
            </a:pPr>
            <a:r>
              <a:rPr lang="fr-FR" altLang="fr-FR" dirty="0" smtClean="0">
                <a:solidFill>
                  <a:srgbClr val="000000"/>
                </a:solidFill>
                <a:latin typeface="Verdana" pitchFamily="34" charset="0"/>
                <a:ea typeface="SimSun" pitchFamily="2" charset="-122"/>
              </a:rPr>
              <a:t>Elles </a:t>
            </a:r>
            <a:r>
              <a:rPr lang="fr-FR" altLang="fr-FR" dirty="0">
                <a:solidFill>
                  <a:srgbClr val="000000"/>
                </a:solidFill>
                <a:latin typeface="Verdana" pitchFamily="34" charset="0"/>
                <a:ea typeface="SimSun" pitchFamily="2" charset="-122"/>
              </a:rPr>
              <a:t>permettent donc : </a:t>
            </a:r>
          </a:p>
          <a:p>
            <a:pPr>
              <a:spcBef>
                <a:spcPts val="386"/>
              </a:spcBef>
              <a:buSzPct val="100000"/>
            </a:pPr>
            <a:r>
              <a:rPr lang="fr-FR" altLang="fr-FR" dirty="0">
                <a:solidFill>
                  <a:srgbClr val="000000"/>
                </a:solidFill>
                <a:latin typeface="Verdana" pitchFamily="34" charset="0"/>
                <a:ea typeface="SimSun" pitchFamily="2" charset="-122"/>
              </a:rPr>
              <a:t>- de supprimer les apports d’azote, sauf parfois en début de développement ;</a:t>
            </a:r>
          </a:p>
          <a:p>
            <a:pPr>
              <a:spcBef>
                <a:spcPts val="386"/>
              </a:spcBef>
              <a:buClr>
                <a:srgbClr val="000000"/>
              </a:buClr>
              <a:buSzPct val="100000"/>
              <a:buFont typeface="Verdana" pitchFamily="34" charset="0"/>
              <a:buChar char="-"/>
            </a:pPr>
            <a:r>
              <a:rPr lang="fr-FR" altLang="fr-FR" dirty="0">
                <a:solidFill>
                  <a:srgbClr val="000000"/>
                </a:solidFill>
                <a:latin typeface="Verdana" pitchFamily="34" charset="0"/>
                <a:ea typeface="SimSun" pitchFamily="2" charset="-122"/>
              </a:rPr>
              <a:t> d’enrichir naturellement le sol en matières azotées.</a:t>
            </a:r>
          </a:p>
        </p:txBody>
      </p:sp>
      <p:sp>
        <p:nvSpPr>
          <p:cNvPr id="65539" name="Rectangle 3"/>
          <p:cNvSpPr>
            <a:spLocks noChangeArrowheads="1"/>
          </p:cNvSpPr>
          <p:nvPr/>
        </p:nvSpPr>
        <p:spPr bwMode="auto">
          <a:xfrm>
            <a:off x="754298" y="524978"/>
            <a:ext cx="8479275" cy="449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lstStyle>
            <a:lvl1pPr marL="342900" indent="-341313" defTabSz="449263">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1pPr>
            <a:lvl2pPr marL="742950" indent="-285750" defTabSz="449263">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2pPr>
            <a:lvl3pPr marL="1143000" indent="-228600" defTabSz="449263">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3pPr>
            <a:lvl4pPr marL="1600200" indent="-228600" defTabSz="449263">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4pPr>
            <a:lvl5pPr marL="2057400" indent="-228600" defTabSz="449263">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5pPr>
            <a:lvl6pPr marL="2514600" indent="-228600" defTabSz="449263" fontAlgn="base">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6pPr>
            <a:lvl7pPr marL="2971800" indent="-228600" defTabSz="449263" fontAlgn="base">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7pPr>
            <a:lvl8pPr marL="3429000" indent="-228600" defTabSz="449263" fontAlgn="base">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8pPr>
            <a:lvl9pPr marL="3886200" indent="-228600" defTabSz="449263" fontAlgn="base">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9pPr>
          </a:lstStyle>
          <a:p>
            <a:pPr>
              <a:spcBef>
                <a:spcPts val="551"/>
              </a:spcBef>
              <a:spcAft>
                <a:spcPts val="1102"/>
              </a:spcAft>
              <a:buSzPct val="100000"/>
            </a:pPr>
            <a:r>
              <a:rPr lang="fr-FR" altLang="fr-FR" b="1" dirty="0">
                <a:solidFill>
                  <a:srgbClr val="FFFFFF"/>
                </a:solidFill>
                <a:ea typeface="SimSun" pitchFamily="2" charset="-122"/>
              </a:rPr>
              <a:t>         </a:t>
            </a:r>
            <a:r>
              <a:rPr lang="fr-FR" altLang="fr-FR" b="1" dirty="0">
                <a:solidFill>
                  <a:srgbClr val="000000"/>
                </a:solidFill>
                <a:ea typeface="SimSun" pitchFamily="2" charset="-122"/>
              </a:rPr>
              <a:t>L’azote gazeux : l’ami des légumineuses</a:t>
            </a:r>
          </a:p>
        </p:txBody>
      </p:sp>
    </p:spTree>
    <p:extLst>
      <p:ext uri="{BB962C8B-B14F-4D97-AF65-F5344CB8AC3E}">
        <p14:creationId xmlns:p14="http://schemas.microsoft.com/office/powerpoint/2010/main" val="3745988201"/>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027" y="2364150"/>
            <a:ext cx="2226138" cy="16694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3"/>
          <p:cNvSpPr txBox="1">
            <a:spLocks noChangeArrowheads="1"/>
          </p:cNvSpPr>
          <p:nvPr/>
        </p:nvSpPr>
        <p:spPr bwMode="auto">
          <a:xfrm>
            <a:off x="420026" y="3685342"/>
            <a:ext cx="1382586" cy="3811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spcBef>
                <a:spcPts val="1102"/>
              </a:spcBef>
              <a:buSzPct val="100000"/>
            </a:pPr>
            <a:r>
              <a:rPr lang="fr-FR" altLang="fr-FR" b="1">
                <a:solidFill>
                  <a:srgbClr val="FFFFFF"/>
                </a:solidFill>
                <a:ea typeface="SimSun" pitchFamily="2" charset="-122"/>
              </a:rPr>
              <a:t>Humus</a:t>
            </a:r>
          </a:p>
        </p:txBody>
      </p:sp>
      <p:sp>
        <p:nvSpPr>
          <p:cNvPr id="67588" name="Oval 4"/>
          <p:cNvSpPr>
            <a:spLocks noChangeArrowheads="1"/>
          </p:cNvSpPr>
          <p:nvPr/>
        </p:nvSpPr>
        <p:spPr bwMode="auto">
          <a:xfrm>
            <a:off x="8698039" y="3487601"/>
            <a:ext cx="658041" cy="591475"/>
          </a:xfrm>
          <a:prstGeom prst="ellipse">
            <a:avLst/>
          </a:prstGeom>
          <a:solidFill>
            <a:srgbClr val="BBE0E3"/>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buSzPct val="100000"/>
            </a:pPr>
            <a:r>
              <a:rPr lang="fr-FR" altLang="fr-FR" sz="1500">
                <a:solidFill>
                  <a:srgbClr val="000000"/>
                </a:solidFill>
                <a:ea typeface="SimSun" pitchFamily="2" charset="-122"/>
              </a:rPr>
              <a:t>NO</a:t>
            </a:r>
            <a:r>
              <a:rPr lang="fr-FR" altLang="fr-FR" sz="1500" baseline="-25000">
                <a:solidFill>
                  <a:srgbClr val="000000"/>
                </a:solidFill>
                <a:ea typeface="SimSun" pitchFamily="2" charset="-122"/>
              </a:rPr>
              <a:t>3</a:t>
            </a:r>
            <a:r>
              <a:rPr lang="fr-FR" altLang="fr-FR" sz="1500" baseline="30000">
                <a:solidFill>
                  <a:srgbClr val="000000"/>
                </a:solidFill>
                <a:ea typeface="SimSun" pitchFamily="2" charset="-122"/>
              </a:rPr>
              <a:t>-</a:t>
            </a:r>
          </a:p>
        </p:txBody>
      </p:sp>
      <p:sp>
        <p:nvSpPr>
          <p:cNvPr id="67589" name="Oval 5"/>
          <p:cNvSpPr>
            <a:spLocks noChangeArrowheads="1"/>
          </p:cNvSpPr>
          <p:nvPr/>
        </p:nvSpPr>
        <p:spPr bwMode="auto">
          <a:xfrm>
            <a:off x="7838736" y="2698384"/>
            <a:ext cx="658041" cy="591475"/>
          </a:xfrm>
          <a:prstGeom prst="ellipse">
            <a:avLst/>
          </a:prstGeom>
          <a:solidFill>
            <a:srgbClr val="CC99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buSzPct val="100000"/>
            </a:pPr>
            <a:r>
              <a:rPr lang="fr-FR" altLang="fr-FR" sz="1500">
                <a:solidFill>
                  <a:srgbClr val="000000"/>
                </a:solidFill>
                <a:ea typeface="SimSun" pitchFamily="2" charset="-122"/>
              </a:rPr>
              <a:t>NO</a:t>
            </a:r>
            <a:r>
              <a:rPr lang="fr-FR" altLang="fr-FR" sz="1500" baseline="-25000">
                <a:solidFill>
                  <a:srgbClr val="000000"/>
                </a:solidFill>
                <a:ea typeface="SimSun" pitchFamily="2" charset="-122"/>
              </a:rPr>
              <a:t>2</a:t>
            </a:r>
            <a:r>
              <a:rPr lang="fr-FR" altLang="fr-FR" sz="1500" baseline="30000">
                <a:solidFill>
                  <a:srgbClr val="000000"/>
                </a:solidFill>
                <a:ea typeface="SimSun" pitchFamily="2" charset="-122"/>
              </a:rPr>
              <a:t>-</a:t>
            </a:r>
          </a:p>
        </p:txBody>
      </p:sp>
      <p:sp>
        <p:nvSpPr>
          <p:cNvPr id="67590" name="Oval 6"/>
          <p:cNvSpPr>
            <a:spLocks noChangeArrowheads="1"/>
          </p:cNvSpPr>
          <p:nvPr/>
        </p:nvSpPr>
        <p:spPr bwMode="auto">
          <a:xfrm>
            <a:off x="9107565" y="2687885"/>
            <a:ext cx="658041" cy="591475"/>
          </a:xfrm>
          <a:prstGeom prst="ellipse">
            <a:avLst/>
          </a:prstGeom>
          <a:solidFill>
            <a:srgbClr val="BBE0E3"/>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buSzPct val="100000"/>
            </a:pPr>
            <a:r>
              <a:rPr lang="fr-FR" altLang="fr-FR" sz="1500">
                <a:solidFill>
                  <a:srgbClr val="000000"/>
                </a:solidFill>
                <a:ea typeface="SimSun" pitchFamily="2" charset="-122"/>
              </a:rPr>
              <a:t>NO</a:t>
            </a:r>
            <a:r>
              <a:rPr lang="fr-FR" altLang="fr-FR" sz="1500" baseline="-25000">
                <a:solidFill>
                  <a:srgbClr val="000000"/>
                </a:solidFill>
                <a:ea typeface="SimSun" pitchFamily="2" charset="-122"/>
              </a:rPr>
              <a:t>3</a:t>
            </a:r>
            <a:r>
              <a:rPr lang="fr-FR" altLang="fr-FR" sz="1500" baseline="30000">
                <a:solidFill>
                  <a:srgbClr val="000000"/>
                </a:solidFill>
                <a:ea typeface="SimSun" pitchFamily="2" charset="-122"/>
              </a:rPr>
              <a:t>-</a:t>
            </a:r>
          </a:p>
        </p:txBody>
      </p:sp>
      <p:sp>
        <p:nvSpPr>
          <p:cNvPr id="67591" name="Oval 7"/>
          <p:cNvSpPr>
            <a:spLocks noChangeArrowheads="1"/>
          </p:cNvSpPr>
          <p:nvPr/>
        </p:nvSpPr>
        <p:spPr bwMode="auto">
          <a:xfrm>
            <a:off x="7983995" y="3578597"/>
            <a:ext cx="658041" cy="591475"/>
          </a:xfrm>
          <a:prstGeom prst="ellipse">
            <a:avLst/>
          </a:prstGeom>
          <a:solidFill>
            <a:srgbClr val="FFCC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buSzPct val="100000"/>
            </a:pPr>
            <a:r>
              <a:rPr lang="fr-FR" altLang="fr-FR" sz="1500">
                <a:solidFill>
                  <a:srgbClr val="000000"/>
                </a:solidFill>
                <a:ea typeface="SimSun" pitchFamily="2" charset="-122"/>
              </a:rPr>
              <a:t>NH</a:t>
            </a:r>
            <a:r>
              <a:rPr lang="fr-FR" altLang="fr-FR" sz="1500" baseline="-25000">
                <a:solidFill>
                  <a:srgbClr val="000000"/>
                </a:solidFill>
                <a:ea typeface="SimSun" pitchFamily="2" charset="-122"/>
              </a:rPr>
              <a:t>4</a:t>
            </a:r>
            <a:r>
              <a:rPr lang="fr-FR" altLang="fr-FR" sz="1500" baseline="30000">
                <a:solidFill>
                  <a:srgbClr val="000000"/>
                </a:solidFill>
                <a:ea typeface="SimSun" pitchFamily="2" charset="-122"/>
              </a:rPr>
              <a:t>+</a:t>
            </a:r>
          </a:p>
        </p:txBody>
      </p:sp>
      <p:sp>
        <p:nvSpPr>
          <p:cNvPr id="67592" name="Oval 8"/>
          <p:cNvSpPr>
            <a:spLocks noChangeArrowheads="1"/>
          </p:cNvSpPr>
          <p:nvPr/>
        </p:nvSpPr>
        <p:spPr bwMode="auto">
          <a:xfrm>
            <a:off x="8314766" y="2131409"/>
            <a:ext cx="658041" cy="591475"/>
          </a:xfrm>
          <a:prstGeom prst="ellipse">
            <a:avLst/>
          </a:prstGeom>
          <a:solidFill>
            <a:srgbClr val="FFCC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buSzPct val="100000"/>
            </a:pPr>
            <a:r>
              <a:rPr lang="fr-FR" altLang="fr-FR" sz="1500">
                <a:solidFill>
                  <a:srgbClr val="000000"/>
                </a:solidFill>
                <a:ea typeface="SimSun" pitchFamily="2" charset="-122"/>
              </a:rPr>
              <a:t>NH</a:t>
            </a:r>
            <a:r>
              <a:rPr lang="fr-FR" altLang="fr-FR" sz="1500" baseline="-25000">
                <a:solidFill>
                  <a:srgbClr val="000000"/>
                </a:solidFill>
                <a:ea typeface="SimSun" pitchFamily="2" charset="-122"/>
              </a:rPr>
              <a:t>4</a:t>
            </a:r>
            <a:r>
              <a:rPr lang="fr-FR" altLang="fr-FR" sz="1500" baseline="30000">
                <a:solidFill>
                  <a:srgbClr val="000000"/>
                </a:solidFill>
                <a:ea typeface="SimSun" pitchFamily="2" charset="-122"/>
              </a:rPr>
              <a:t>+</a:t>
            </a:r>
          </a:p>
        </p:txBody>
      </p:sp>
      <p:sp>
        <p:nvSpPr>
          <p:cNvPr id="67593" name="Text Box 9"/>
          <p:cNvSpPr txBox="1">
            <a:spLocks noChangeArrowheads="1"/>
          </p:cNvSpPr>
          <p:nvPr/>
        </p:nvSpPr>
        <p:spPr bwMode="auto">
          <a:xfrm>
            <a:off x="3116944" y="2659885"/>
            <a:ext cx="4340269" cy="3811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spcBef>
                <a:spcPts val="1240"/>
              </a:spcBef>
              <a:buSzPct val="100000"/>
            </a:pPr>
            <a:r>
              <a:rPr lang="fr-FR" altLang="fr-FR" b="1">
                <a:solidFill>
                  <a:srgbClr val="000000"/>
                </a:solidFill>
                <a:latin typeface="Verdana" pitchFamily="34" charset="0"/>
                <a:ea typeface="SimSun" pitchFamily="2" charset="-122"/>
              </a:rPr>
              <a:t>L’azote organique subit une</a:t>
            </a:r>
          </a:p>
        </p:txBody>
      </p:sp>
      <p:sp>
        <p:nvSpPr>
          <p:cNvPr id="67594" name="Text Box 10"/>
          <p:cNvSpPr txBox="1">
            <a:spLocks noChangeArrowheads="1"/>
          </p:cNvSpPr>
          <p:nvPr/>
        </p:nvSpPr>
        <p:spPr bwMode="auto">
          <a:xfrm>
            <a:off x="1093819" y="4283816"/>
            <a:ext cx="5267827" cy="21868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spcBef>
                <a:spcPts val="827"/>
              </a:spcBef>
              <a:buSzPct val="100000"/>
            </a:pPr>
            <a:endParaRPr lang="fr-FR" altLang="fr-FR" sz="1700" dirty="0">
              <a:solidFill>
                <a:srgbClr val="000000"/>
              </a:solidFill>
              <a:latin typeface="Verdana" pitchFamily="34" charset="0"/>
              <a:ea typeface="SimSun" pitchFamily="2" charset="-122"/>
            </a:endParaRPr>
          </a:p>
          <a:p>
            <a:pPr>
              <a:spcBef>
                <a:spcPts val="827"/>
              </a:spcBef>
              <a:buSzPct val="100000"/>
            </a:pPr>
            <a:r>
              <a:rPr lang="fr-FR" altLang="fr-FR" sz="1700" dirty="0">
                <a:solidFill>
                  <a:srgbClr val="000000"/>
                </a:solidFill>
                <a:latin typeface="Verdana" pitchFamily="34" charset="0"/>
                <a:ea typeface="SimSun" pitchFamily="2" charset="-122"/>
              </a:rPr>
              <a:t> l’azote ammoniacal ;</a:t>
            </a:r>
          </a:p>
          <a:p>
            <a:pPr>
              <a:spcBef>
                <a:spcPts val="827"/>
              </a:spcBef>
              <a:buSzPct val="100000"/>
            </a:pPr>
            <a:endParaRPr lang="fr-FR" altLang="fr-FR" sz="1700" dirty="0">
              <a:solidFill>
                <a:srgbClr val="000000"/>
              </a:solidFill>
              <a:latin typeface="Verdana" pitchFamily="34" charset="0"/>
              <a:ea typeface="SimSun" pitchFamily="2" charset="-122"/>
            </a:endParaRPr>
          </a:p>
          <a:p>
            <a:pPr>
              <a:spcBef>
                <a:spcPts val="827"/>
              </a:spcBef>
              <a:buSzPct val="100000"/>
            </a:pPr>
            <a:r>
              <a:rPr lang="fr-FR" altLang="fr-FR" sz="1700" dirty="0">
                <a:solidFill>
                  <a:srgbClr val="000000"/>
                </a:solidFill>
                <a:latin typeface="Verdana" pitchFamily="34" charset="0"/>
                <a:ea typeface="SimSun" pitchFamily="2" charset="-122"/>
              </a:rPr>
              <a:t> l’azote nitreux ou nitrites ;</a:t>
            </a:r>
          </a:p>
          <a:p>
            <a:pPr>
              <a:spcBef>
                <a:spcPts val="827"/>
              </a:spcBef>
              <a:buSzPct val="100000"/>
            </a:pPr>
            <a:endParaRPr lang="fr-FR" altLang="fr-FR" sz="1700" dirty="0">
              <a:solidFill>
                <a:srgbClr val="000000"/>
              </a:solidFill>
              <a:latin typeface="Verdana" pitchFamily="34" charset="0"/>
              <a:ea typeface="SimSun" pitchFamily="2" charset="-122"/>
            </a:endParaRPr>
          </a:p>
          <a:p>
            <a:pPr>
              <a:spcBef>
                <a:spcPts val="827"/>
              </a:spcBef>
              <a:buSzPct val="100000"/>
            </a:pPr>
            <a:r>
              <a:rPr lang="fr-FR" altLang="fr-FR" sz="1700" dirty="0">
                <a:solidFill>
                  <a:srgbClr val="000000"/>
                </a:solidFill>
                <a:latin typeface="Verdana" pitchFamily="34" charset="0"/>
                <a:ea typeface="SimSun" pitchFamily="2" charset="-122"/>
              </a:rPr>
              <a:t> l’azote nitrique ou nitrates.</a:t>
            </a:r>
          </a:p>
        </p:txBody>
      </p:sp>
      <p:sp>
        <p:nvSpPr>
          <p:cNvPr id="67595" name="AutoShape 11"/>
          <p:cNvSpPr>
            <a:spLocks noChangeArrowheads="1"/>
          </p:cNvSpPr>
          <p:nvPr/>
        </p:nvSpPr>
        <p:spPr bwMode="auto">
          <a:xfrm>
            <a:off x="4088254" y="3058869"/>
            <a:ext cx="2304893" cy="460231"/>
          </a:xfrm>
          <a:prstGeom prst="notchedRightArrow">
            <a:avLst>
              <a:gd name="adj1" fmla="val 50000"/>
              <a:gd name="adj2" fmla="val 125190"/>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0794" tIns="50397" rIns="100794" bIns="50397" anchor="ctr"/>
          <a:lstStyle/>
          <a:p>
            <a:endParaRPr lang="fr-FR"/>
          </a:p>
        </p:txBody>
      </p:sp>
      <p:sp>
        <p:nvSpPr>
          <p:cNvPr id="67596" name="Text Box 12"/>
          <p:cNvSpPr txBox="1">
            <a:spLocks noChangeArrowheads="1"/>
          </p:cNvSpPr>
          <p:nvPr/>
        </p:nvSpPr>
        <p:spPr bwMode="auto">
          <a:xfrm>
            <a:off x="2975185" y="3478850"/>
            <a:ext cx="4854801" cy="3811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spcBef>
                <a:spcPts val="1240"/>
              </a:spcBef>
              <a:buSzPct val="100000"/>
            </a:pPr>
            <a:r>
              <a:rPr lang="fr-FR" altLang="fr-FR" b="1">
                <a:solidFill>
                  <a:srgbClr val="000000"/>
                </a:solidFill>
                <a:latin typeface="Verdana" pitchFamily="34" charset="0"/>
                <a:ea typeface="SimSun" pitchFamily="2" charset="-122"/>
              </a:rPr>
              <a:t>MINÉRALISATION TRÈS LENTE.</a:t>
            </a:r>
          </a:p>
        </p:txBody>
      </p:sp>
      <p:sp>
        <p:nvSpPr>
          <p:cNvPr id="67597" name="Oval 13"/>
          <p:cNvSpPr>
            <a:spLocks noChangeArrowheads="1"/>
          </p:cNvSpPr>
          <p:nvPr/>
        </p:nvSpPr>
        <p:spPr bwMode="auto">
          <a:xfrm>
            <a:off x="449778" y="4521806"/>
            <a:ext cx="658041" cy="591475"/>
          </a:xfrm>
          <a:prstGeom prst="ellipse">
            <a:avLst/>
          </a:prstGeom>
          <a:solidFill>
            <a:srgbClr val="FFCC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buSzPct val="100000"/>
            </a:pPr>
            <a:r>
              <a:rPr lang="fr-FR" altLang="fr-FR" sz="1500">
                <a:solidFill>
                  <a:srgbClr val="000000"/>
                </a:solidFill>
                <a:ea typeface="SimSun" pitchFamily="2" charset="-122"/>
              </a:rPr>
              <a:t>NH</a:t>
            </a:r>
            <a:r>
              <a:rPr lang="fr-FR" altLang="fr-FR" sz="1500" baseline="-25000">
                <a:solidFill>
                  <a:srgbClr val="000000"/>
                </a:solidFill>
                <a:ea typeface="SimSun" pitchFamily="2" charset="-122"/>
              </a:rPr>
              <a:t>4</a:t>
            </a:r>
            <a:r>
              <a:rPr lang="fr-FR" altLang="fr-FR" sz="1500" baseline="30000">
                <a:solidFill>
                  <a:srgbClr val="000000"/>
                </a:solidFill>
                <a:ea typeface="SimSun" pitchFamily="2" charset="-122"/>
              </a:rPr>
              <a:t>+</a:t>
            </a:r>
          </a:p>
        </p:txBody>
      </p:sp>
      <p:sp>
        <p:nvSpPr>
          <p:cNvPr id="67598" name="Oval 14"/>
          <p:cNvSpPr>
            <a:spLocks noChangeArrowheads="1"/>
          </p:cNvSpPr>
          <p:nvPr/>
        </p:nvSpPr>
        <p:spPr bwMode="auto">
          <a:xfrm>
            <a:off x="449778" y="5235775"/>
            <a:ext cx="658041" cy="591475"/>
          </a:xfrm>
          <a:prstGeom prst="ellipse">
            <a:avLst/>
          </a:prstGeom>
          <a:solidFill>
            <a:srgbClr val="CC99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buSzPct val="100000"/>
            </a:pPr>
            <a:r>
              <a:rPr lang="fr-FR" altLang="fr-FR" sz="1500">
                <a:solidFill>
                  <a:srgbClr val="000000"/>
                </a:solidFill>
                <a:ea typeface="SimSun" pitchFamily="2" charset="-122"/>
              </a:rPr>
              <a:t>NO</a:t>
            </a:r>
            <a:r>
              <a:rPr lang="fr-FR" altLang="fr-FR" sz="1500" baseline="-25000">
                <a:solidFill>
                  <a:srgbClr val="000000"/>
                </a:solidFill>
                <a:ea typeface="SimSun" pitchFamily="2" charset="-122"/>
              </a:rPr>
              <a:t>2</a:t>
            </a:r>
            <a:r>
              <a:rPr lang="fr-FR" altLang="fr-FR" sz="1500" baseline="30000">
                <a:solidFill>
                  <a:srgbClr val="000000"/>
                </a:solidFill>
                <a:ea typeface="SimSun" pitchFamily="2" charset="-122"/>
              </a:rPr>
              <a:t>-</a:t>
            </a:r>
          </a:p>
        </p:txBody>
      </p:sp>
      <p:sp>
        <p:nvSpPr>
          <p:cNvPr id="67599" name="Oval 15"/>
          <p:cNvSpPr>
            <a:spLocks noChangeArrowheads="1"/>
          </p:cNvSpPr>
          <p:nvPr/>
        </p:nvSpPr>
        <p:spPr bwMode="auto">
          <a:xfrm>
            <a:off x="449778" y="5944495"/>
            <a:ext cx="658041" cy="591475"/>
          </a:xfrm>
          <a:prstGeom prst="ellipse">
            <a:avLst/>
          </a:prstGeom>
          <a:solidFill>
            <a:srgbClr val="BBE0E3"/>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buSzPct val="100000"/>
            </a:pPr>
            <a:r>
              <a:rPr lang="fr-FR" altLang="fr-FR" sz="1500">
                <a:solidFill>
                  <a:srgbClr val="000000"/>
                </a:solidFill>
                <a:ea typeface="SimSun" pitchFamily="2" charset="-122"/>
              </a:rPr>
              <a:t>NO</a:t>
            </a:r>
            <a:r>
              <a:rPr lang="fr-FR" altLang="fr-FR" sz="1500" baseline="-25000">
                <a:solidFill>
                  <a:srgbClr val="000000"/>
                </a:solidFill>
                <a:ea typeface="SimSun" pitchFamily="2" charset="-122"/>
              </a:rPr>
              <a:t>3</a:t>
            </a:r>
            <a:r>
              <a:rPr lang="fr-FR" altLang="fr-FR" sz="1500" baseline="30000">
                <a:solidFill>
                  <a:srgbClr val="000000"/>
                </a:solidFill>
                <a:ea typeface="SimSun" pitchFamily="2" charset="-122"/>
              </a:rPr>
              <a:t>-</a:t>
            </a:r>
          </a:p>
        </p:txBody>
      </p:sp>
      <p:sp>
        <p:nvSpPr>
          <p:cNvPr id="67600" name="Text Box 16"/>
          <p:cNvSpPr txBox="1">
            <a:spLocks noChangeArrowheads="1"/>
          </p:cNvSpPr>
          <p:nvPr/>
        </p:nvSpPr>
        <p:spPr bwMode="auto">
          <a:xfrm>
            <a:off x="323771" y="4108823"/>
            <a:ext cx="6223386" cy="3377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spcBef>
                <a:spcPts val="965"/>
              </a:spcBef>
              <a:buSzPct val="100000"/>
            </a:pPr>
            <a:r>
              <a:rPr lang="fr-FR" altLang="fr-FR" sz="1500">
                <a:solidFill>
                  <a:srgbClr val="000000"/>
                </a:solidFill>
                <a:latin typeface="Verdana" pitchFamily="34" charset="0"/>
                <a:ea typeface="SimSun" pitchFamily="2" charset="-122"/>
              </a:rPr>
              <a:t>Les formes azotées issues de la minéralisation sont :</a:t>
            </a:r>
          </a:p>
        </p:txBody>
      </p:sp>
      <p:sp>
        <p:nvSpPr>
          <p:cNvPr id="67601" name="Line 17"/>
          <p:cNvSpPr>
            <a:spLocks noChangeShapeType="1"/>
          </p:cNvSpPr>
          <p:nvPr/>
        </p:nvSpPr>
        <p:spPr bwMode="auto">
          <a:xfrm>
            <a:off x="4336769" y="4493807"/>
            <a:ext cx="1751" cy="1905669"/>
          </a:xfrm>
          <a:prstGeom prst="line">
            <a:avLst/>
          </a:prstGeom>
          <a:noFill/>
          <a:ln w="2844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794" tIns="50397" rIns="100794" bIns="50397"/>
          <a:lstStyle/>
          <a:p>
            <a:endParaRPr lang="fr-FR"/>
          </a:p>
        </p:txBody>
      </p:sp>
      <p:sp>
        <p:nvSpPr>
          <p:cNvPr id="67602" name="Text Box 18"/>
          <p:cNvSpPr txBox="1">
            <a:spLocks noChangeArrowheads="1"/>
          </p:cNvSpPr>
          <p:nvPr/>
        </p:nvSpPr>
        <p:spPr bwMode="auto">
          <a:xfrm>
            <a:off x="4548533" y="4931288"/>
            <a:ext cx="1991623" cy="658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spcBef>
                <a:spcPts val="1240"/>
              </a:spcBef>
              <a:buSzPct val="100000"/>
            </a:pPr>
            <a:r>
              <a:rPr lang="fr-FR" altLang="fr-FR">
                <a:solidFill>
                  <a:srgbClr val="000000"/>
                </a:solidFill>
                <a:latin typeface="Verdana" pitchFamily="34" charset="0"/>
                <a:ea typeface="SimSun" pitchFamily="2" charset="-122"/>
              </a:rPr>
              <a:t>Degré de minéralisation</a:t>
            </a:r>
          </a:p>
        </p:txBody>
      </p:sp>
      <p:sp>
        <p:nvSpPr>
          <p:cNvPr id="67603" name="Text Box 19"/>
          <p:cNvSpPr txBox="1">
            <a:spLocks noChangeArrowheads="1"/>
          </p:cNvSpPr>
          <p:nvPr/>
        </p:nvSpPr>
        <p:spPr bwMode="auto">
          <a:xfrm>
            <a:off x="4616787" y="4061577"/>
            <a:ext cx="724545" cy="8582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spcBef>
                <a:spcPts val="3031"/>
              </a:spcBef>
              <a:buSzPct val="100000"/>
            </a:pPr>
            <a:r>
              <a:rPr lang="fr-FR" altLang="fr-FR" sz="4900" b="1">
                <a:solidFill>
                  <a:srgbClr val="000000"/>
                </a:solidFill>
                <a:ea typeface="SimSun" pitchFamily="2" charset="-122"/>
              </a:rPr>
              <a:t>-</a:t>
            </a:r>
          </a:p>
        </p:txBody>
      </p:sp>
      <p:sp>
        <p:nvSpPr>
          <p:cNvPr id="67604" name="Text Box 20"/>
          <p:cNvSpPr txBox="1">
            <a:spLocks noChangeArrowheads="1"/>
          </p:cNvSpPr>
          <p:nvPr/>
        </p:nvSpPr>
        <p:spPr bwMode="auto">
          <a:xfrm>
            <a:off x="4606286" y="5933996"/>
            <a:ext cx="724545" cy="719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spcBef>
                <a:spcPts val="2480"/>
              </a:spcBef>
              <a:buSzPct val="100000"/>
            </a:pPr>
            <a:r>
              <a:rPr lang="fr-FR" altLang="fr-FR" sz="4000" b="1">
                <a:solidFill>
                  <a:srgbClr val="000000"/>
                </a:solidFill>
                <a:ea typeface="SimSun" pitchFamily="2" charset="-122"/>
              </a:rPr>
              <a:t>+</a:t>
            </a:r>
          </a:p>
        </p:txBody>
      </p:sp>
      <p:sp>
        <p:nvSpPr>
          <p:cNvPr id="67605" name="Text Box 21"/>
          <p:cNvSpPr txBox="1">
            <a:spLocks noChangeArrowheads="1"/>
          </p:cNvSpPr>
          <p:nvPr/>
        </p:nvSpPr>
        <p:spPr bwMode="auto">
          <a:xfrm>
            <a:off x="420026" y="1521417"/>
            <a:ext cx="9209071" cy="935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spcBef>
                <a:spcPts val="965"/>
              </a:spcBef>
              <a:buSzPct val="100000"/>
            </a:pPr>
            <a:r>
              <a:rPr lang="fr-FR" altLang="fr-FR" dirty="0">
                <a:latin typeface="Verdana" pitchFamily="34" charset="0"/>
                <a:ea typeface="SimSun" pitchFamily="2" charset="-122"/>
              </a:rPr>
              <a:t>L’azote contenu dans </a:t>
            </a:r>
            <a:r>
              <a:rPr lang="fr-FR" altLang="fr-FR" dirty="0" smtClean="0">
                <a:latin typeface="Verdana" pitchFamily="34" charset="0"/>
                <a:ea typeface="SimSun" pitchFamily="2" charset="-122"/>
              </a:rPr>
              <a:t>l’humus </a:t>
            </a:r>
            <a:r>
              <a:rPr lang="fr-FR" altLang="fr-FR" dirty="0">
                <a:latin typeface="Verdana" pitchFamily="34" charset="0"/>
                <a:ea typeface="SimSun" pitchFamily="2" charset="-122"/>
              </a:rPr>
              <a:t>n’est pas utilisable par la plante. Il doit subir une </a:t>
            </a:r>
            <a:r>
              <a:rPr lang="fr-FR" altLang="fr-FR" dirty="0" smtClean="0">
                <a:latin typeface="Verdana" pitchFamily="34" charset="0"/>
                <a:ea typeface="SimSun" pitchFamily="2" charset="-122"/>
              </a:rPr>
              <a:t>minéralisation qui </a:t>
            </a:r>
            <a:r>
              <a:rPr lang="fr-FR" altLang="fr-FR" dirty="0">
                <a:latin typeface="Verdana" pitchFamily="34" charset="0"/>
                <a:ea typeface="SimSun" pitchFamily="2" charset="-122"/>
              </a:rPr>
              <a:t>le fait passer de la forme </a:t>
            </a:r>
            <a:r>
              <a:rPr lang="fr-FR" altLang="fr-FR" dirty="0" smtClean="0">
                <a:latin typeface="Verdana" pitchFamily="34" charset="0"/>
                <a:ea typeface="SimSun" pitchFamily="2" charset="-122"/>
              </a:rPr>
              <a:t>organique à </a:t>
            </a:r>
            <a:r>
              <a:rPr lang="fr-FR" altLang="fr-FR" dirty="0">
                <a:latin typeface="Verdana" pitchFamily="34" charset="0"/>
                <a:ea typeface="SimSun" pitchFamily="2" charset="-122"/>
              </a:rPr>
              <a:t>la forme </a:t>
            </a:r>
            <a:r>
              <a:rPr lang="fr-FR" altLang="fr-FR" dirty="0" smtClean="0">
                <a:latin typeface="Verdana" pitchFamily="34" charset="0"/>
                <a:ea typeface="SimSun" pitchFamily="2" charset="-122"/>
              </a:rPr>
              <a:t>minérale.</a:t>
            </a:r>
            <a:endParaRPr lang="fr-FR" altLang="fr-FR" dirty="0">
              <a:latin typeface="Verdana" pitchFamily="34" charset="0"/>
              <a:ea typeface="SimSun" pitchFamily="2" charset="-122"/>
            </a:endParaRPr>
          </a:p>
        </p:txBody>
      </p:sp>
      <p:sp>
        <p:nvSpPr>
          <p:cNvPr id="67606" name="Rectangle 22"/>
          <p:cNvSpPr>
            <a:spLocks noChangeArrowheads="1"/>
          </p:cNvSpPr>
          <p:nvPr/>
        </p:nvSpPr>
        <p:spPr bwMode="auto">
          <a:xfrm>
            <a:off x="911808" y="605474"/>
            <a:ext cx="8479275" cy="449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lstStyle>
            <a:lvl1pPr marL="342900" indent="-341313" defTabSz="449263">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1pPr>
            <a:lvl2pPr marL="742950" indent="-285750" defTabSz="449263">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2pPr>
            <a:lvl3pPr marL="1143000" indent="-228600" defTabSz="449263">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3pPr>
            <a:lvl4pPr marL="1600200" indent="-228600" defTabSz="449263">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4pPr>
            <a:lvl5pPr marL="2057400" indent="-228600" defTabSz="449263">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5pPr>
            <a:lvl6pPr marL="2514600" indent="-228600" defTabSz="449263" fontAlgn="base">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6pPr>
            <a:lvl7pPr marL="2971800" indent="-228600" defTabSz="449263" fontAlgn="base">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7pPr>
            <a:lvl8pPr marL="3429000" indent="-228600" defTabSz="449263" fontAlgn="base">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8pPr>
            <a:lvl9pPr marL="3886200" indent="-228600" defTabSz="449263" fontAlgn="base">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9pPr>
          </a:lstStyle>
          <a:p>
            <a:pPr>
              <a:spcBef>
                <a:spcPts val="551"/>
              </a:spcBef>
              <a:spcAft>
                <a:spcPts val="1102"/>
              </a:spcAft>
              <a:buSzPct val="100000"/>
            </a:pPr>
            <a:r>
              <a:rPr lang="fr-FR" altLang="fr-FR" b="1" dirty="0">
                <a:solidFill>
                  <a:srgbClr val="000000"/>
                </a:solidFill>
                <a:ea typeface="SimSun" pitchFamily="2" charset="-122"/>
              </a:rPr>
              <a:t>        L’azote organique : réserviste du sol !</a:t>
            </a:r>
          </a:p>
        </p:txBody>
      </p:sp>
    </p:spTree>
    <p:extLst>
      <p:ext uri="{BB962C8B-B14F-4D97-AF65-F5344CB8AC3E}">
        <p14:creationId xmlns:p14="http://schemas.microsoft.com/office/powerpoint/2010/main" val="1693584930"/>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3769734" y="1970415"/>
            <a:ext cx="1386086" cy="57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spcBef>
                <a:spcPts val="386"/>
              </a:spcBef>
              <a:buSzPct val="100000"/>
            </a:pPr>
            <a:r>
              <a:rPr lang="fr-FR" altLang="fr-FR" sz="1500" b="1">
                <a:solidFill>
                  <a:srgbClr val="000000"/>
                </a:solidFill>
                <a:latin typeface="Verdana" pitchFamily="34" charset="0"/>
                <a:ea typeface="SimSun" pitchFamily="2" charset="-122"/>
              </a:rPr>
              <a:t>Azote organique</a:t>
            </a:r>
          </a:p>
        </p:txBody>
      </p:sp>
      <p:sp>
        <p:nvSpPr>
          <p:cNvPr id="69635" name="Oval 3"/>
          <p:cNvSpPr>
            <a:spLocks noChangeArrowheads="1"/>
          </p:cNvSpPr>
          <p:nvPr/>
        </p:nvSpPr>
        <p:spPr bwMode="auto">
          <a:xfrm>
            <a:off x="4007748" y="2913626"/>
            <a:ext cx="868054" cy="722718"/>
          </a:xfrm>
          <a:prstGeom prst="ellipse">
            <a:avLst/>
          </a:prstGeom>
          <a:solidFill>
            <a:srgbClr val="FFCC00"/>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buSzPct val="100000"/>
            </a:pPr>
            <a:r>
              <a:rPr lang="fr-FR" altLang="fr-FR" sz="2600">
                <a:solidFill>
                  <a:srgbClr val="000000"/>
                </a:solidFill>
                <a:ea typeface="SimSun" pitchFamily="2" charset="-122"/>
              </a:rPr>
              <a:t>NH</a:t>
            </a:r>
            <a:r>
              <a:rPr lang="fr-FR" altLang="fr-FR" sz="2600" baseline="-25000">
                <a:solidFill>
                  <a:srgbClr val="000000"/>
                </a:solidFill>
                <a:ea typeface="SimSun" pitchFamily="2" charset="-122"/>
              </a:rPr>
              <a:t>4</a:t>
            </a:r>
            <a:r>
              <a:rPr lang="fr-FR" altLang="fr-FR" sz="2600" baseline="30000">
                <a:solidFill>
                  <a:srgbClr val="000000"/>
                </a:solidFill>
                <a:ea typeface="SimSun" pitchFamily="2" charset="-122"/>
              </a:rPr>
              <a:t>+</a:t>
            </a:r>
          </a:p>
        </p:txBody>
      </p:sp>
      <p:sp>
        <p:nvSpPr>
          <p:cNvPr id="69636" name="Oval 4"/>
          <p:cNvSpPr>
            <a:spLocks noChangeArrowheads="1"/>
          </p:cNvSpPr>
          <p:nvPr/>
        </p:nvSpPr>
        <p:spPr bwMode="auto">
          <a:xfrm>
            <a:off x="4007749" y="4308315"/>
            <a:ext cx="798049" cy="726219"/>
          </a:xfrm>
          <a:prstGeom prst="ellipse">
            <a:avLst/>
          </a:prstGeom>
          <a:solidFill>
            <a:srgbClr val="CC99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buSzPct val="100000"/>
            </a:pPr>
            <a:r>
              <a:rPr lang="fr-FR" altLang="fr-FR" sz="2600">
                <a:solidFill>
                  <a:srgbClr val="000000"/>
                </a:solidFill>
                <a:ea typeface="SimSun" pitchFamily="2" charset="-122"/>
              </a:rPr>
              <a:t>NO</a:t>
            </a:r>
            <a:r>
              <a:rPr lang="fr-FR" altLang="fr-FR" sz="2600" baseline="-25000">
                <a:solidFill>
                  <a:srgbClr val="000000"/>
                </a:solidFill>
                <a:ea typeface="SimSun" pitchFamily="2" charset="-122"/>
              </a:rPr>
              <a:t>2</a:t>
            </a:r>
            <a:r>
              <a:rPr lang="fr-FR" altLang="fr-FR" sz="2600" baseline="30000">
                <a:solidFill>
                  <a:srgbClr val="000000"/>
                </a:solidFill>
                <a:ea typeface="SimSun" pitchFamily="2" charset="-122"/>
              </a:rPr>
              <a:t>-</a:t>
            </a:r>
          </a:p>
        </p:txBody>
      </p:sp>
      <p:sp>
        <p:nvSpPr>
          <p:cNvPr id="69637" name="Oval 5"/>
          <p:cNvSpPr>
            <a:spLocks noChangeArrowheads="1"/>
          </p:cNvSpPr>
          <p:nvPr/>
        </p:nvSpPr>
        <p:spPr bwMode="auto">
          <a:xfrm>
            <a:off x="4086504" y="5762503"/>
            <a:ext cx="724545" cy="794466"/>
          </a:xfrm>
          <a:prstGeom prst="ellipse">
            <a:avLst/>
          </a:prstGeom>
          <a:solidFill>
            <a:srgbClr val="BBE0E3"/>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buSzPct val="100000"/>
            </a:pPr>
            <a:r>
              <a:rPr lang="fr-FR" altLang="fr-FR" sz="2600">
                <a:solidFill>
                  <a:srgbClr val="000000"/>
                </a:solidFill>
                <a:ea typeface="SimSun" pitchFamily="2" charset="-122"/>
              </a:rPr>
              <a:t>NO</a:t>
            </a:r>
            <a:r>
              <a:rPr lang="fr-FR" altLang="fr-FR" sz="2600" baseline="-25000">
                <a:solidFill>
                  <a:srgbClr val="000000"/>
                </a:solidFill>
                <a:ea typeface="SimSun" pitchFamily="2" charset="-122"/>
              </a:rPr>
              <a:t>3</a:t>
            </a:r>
            <a:r>
              <a:rPr lang="fr-FR" altLang="fr-FR" sz="2600" baseline="30000">
                <a:solidFill>
                  <a:srgbClr val="000000"/>
                </a:solidFill>
                <a:ea typeface="SimSun" pitchFamily="2" charset="-122"/>
              </a:rPr>
              <a:t>-</a:t>
            </a:r>
          </a:p>
        </p:txBody>
      </p:sp>
      <p:sp>
        <p:nvSpPr>
          <p:cNvPr id="69638" name="Text Box 6"/>
          <p:cNvSpPr txBox="1">
            <a:spLocks noChangeArrowheads="1"/>
          </p:cNvSpPr>
          <p:nvPr/>
        </p:nvSpPr>
        <p:spPr bwMode="auto">
          <a:xfrm>
            <a:off x="5159321" y="2428895"/>
            <a:ext cx="3946495" cy="1378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spcBef>
                <a:spcPts val="386"/>
              </a:spcBef>
              <a:buClr>
                <a:srgbClr val="000000"/>
              </a:buClr>
              <a:buSzPct val="100000"/>
              <a:buFont typeface="Verdana" pitchFamily="34" charset="0"/>
              <a:buChar char="•"/>
            </a:pPr>
            <a:r>
              <a:rPr lang="fr-FR" altLang="fr-FR" sz="1500" dirty="0">
                <a:solidFill>
                  <a:srgbClr val="000000"/>
                </a:solidFill>
                <a:latin typeface="Verdana" pitchFamily="34" charset="0"/>
                <a:ea typeface="SimSun" pitchFamily="2" charset="-122"/>
              </a:rPr>
              <a:t> il est fixé sur </a:t>
            </a:r>
            <a:r>
              <a:rPr lang="fr-FR" altLang="fr-FR" sz="1500" dirty="0" smtClean="0">
                <a:solidFill>
                  <a:srgbClr val="000000"/>
                </a:solidFill>
                <a:latin typeface="Verdana" pitchFamily="34" charset="0"/>
                <a:ea typeface="SimSun" pitchFamily="2" charset="-122"/>
              </a:rPr>
              <a:t>le CAH;</a:t>
            </a:r>
            <a:endParaRPr lang="fr-FR" altLang="fr-FR" sz="1500" dirty="0">
              <a:solidFill>
                <a:srgbClr val="000000"/>
              </a:solidFill>
              <a:latin typeface="Verdana" pitchFamily="34" charset="0"/>
              <a:ea typeface="SimSun" pitchFamily="2" charset="-122"/>
            </a:endParaRPr>
          </a:p>
          <a:p>
            <a:pPr>
              <a:spcBef>
                <a:spcPts val="386"/>
              </a:spcBef>
              <a:buClr>
                <a:srgbClr val="000000"/>
              </a:buClr>
              <a:buSzPct val="100000"/>
              <a:buFont typeface="Verdana" pitchFamily="34" charset="0"/>
              <a:buChar char="•"/>
            </a:pPr>
            <a:r>
              <a:rPr lang="fr-FR" altLang="fr-FR" sz="1500" dirty="0">
                <a:solidFill>
                  <a:srgbClr val="000000"/>
                </a:solidFill>
                <a:latin typeface="Verdana" pitchFamily="34" charset="0"/>
                <a:ea typeface="SimSun" pitchFamily="2" charset="-122"/>
              </a:rPr>
              <a:t> il est faiblement absorbé par les plantes ;</a:t>
            </a:r>
          </a:p>
          <a:p>
            <a:pPr>
              <a:spcBef>
                <a:spcPts val="386"/>
              </a:spcBef>
              <a:buClr>
                <a:srgbClr val="000000"/>
              </a:buClr>
              <a:buSzPct val="100000"/>
              <a:buFont typeface="Verdana" pitchFamily="34" charset="0"/>
              <a:buChar char="•"/>
            </a:pPr>
            <a:r>
              <a:rPr lang="fr-FR" altLang="fr-FR" sz="1500" dirty="0">
                <a:solidFill>
                  <a:srgbClr val="000000"/>
                </a:solidFill>
                <a:latin typeface="Verdana" pitchFamily="34" charset="0"/>
                <a:ea typeface="SimSun" pitchFamily="2" charset="-122"/>
              </a:rPr>
              <a:t> il est rapidement transformé en une autre forme azotée, les nitrites.</a:t>
            </a:r>
          </a:p>
        </p:txBody>
      </p:sp>
      <p:sp>
        <p:nvSpPr>
          <p:cNvPr id="69639" name="Text Box 7"/>
          <p:cNvSpPr txBox="1">
            <a:spLocks noChangeArrowheads="1"/>
          </p:cNvSpPr>
          <p:nvPr/>
        </p:nvSpPr>
        <p:spPr bwMode="auto">
          <a:xfrm>
            <a:off x="5150570" y="4217319"/>
            <a:ext cx="4230012" cy="857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spcBef>
                <a:spcPts val="386"/>
              </a:spcBef>
              <a:buClr>
                <a:srgbClr val="000000"/>
              </a:buClr>
              <a:buSzPct val="100000"/>
              <a:buFont typeface="Verdana" pitchFamily="34" charset="0"/>
              <a:buChar char="•"/>
            </a:pPr>
            <a:r>
              <a:rPr lang="fr-FR" altLang="fr-FR" sz="1500">
                <a:solidFill>
                  <a:srgbClr val="000000"/>
                </a:solidFill>
                <a:latin typeface="Verdana" pitchFamily="34" charset="0"/>
                <a:ea typeface="SimSun" pitchFamily="2" charset="-122"/>
              </a:rPr>
              <a:t> c’est une forme intermédiaire rare ;</a:t>
            </a:r>
          </a:p>
          <a:p>
            <a:pPr>
              <a:spcBef>
                <a:spcPts val="386"/>
              </a:spcBef>
              <a:buClr>
                <a:srgbClr val="000000"/>
              </a:buClr>
              <a:buSzPct val="100000"/>
              <a:buFont typeface="Verdana" pitchFamily="34" charset="0"/>
              <a:buChar char="•"/>
            </a:pPr>
            <a:r>
              <a:rPr lang="fr-FR" altLang="fr-FR" sz="1500">
                <a:solidFill>
                  <a:srgbClr val="000000"/>
                </a:solidFill>
                <a:latin typeface="Verdana" pitchFamily="34" charset="0"/>
                <a:ea typeface="SimSun" pitchFamily="2" charset="-122"/>
              </a:rPr>
              <a:t> c’est une forme rapidement transformée en nitrates.</a:t>
            </a:r>
          </a:p>
        </p:txBody>
      </p:sp>
      <p:sp>
        <p:nvSpPr>
          <p:cNvPr id="69640" name="Text Box 8"/>
          <p:cNvSpPr txBox="1">
            <a:spLocks noChangeArrowheads="1"/>
          </p:cNvSpPr>
          <p:nvPr/>
        </p:nvSpPr>
        <p:spPr bwMode="auto">
          <a:xfrm>
            <a:off x="5208323" y="5465016"/>
            <a:ext cx="4900304" cy="8479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spcBef>
                <a:spcPts val="386"/>
              </a:spcBef>
              <a:buClr>
                <a:srgbClr val="000000"/>
              </a:buClr>
              <a:buSzPct val="100000"/>
              <a:buFont typeface="Verdana" pitchFamily="34" charset="0"/>
              <a:buChar char="•"/>
            </a:pPr>
            <a:r>
              <a:rPr lang="fr-FR" altLang="fr-FR" sz="1500" dirty="0">
                <a:solidFill>
                  <a:srgbClr val="000000"/>
                </a:solidFill>
                <a:latin typeface="Verdana" pitchFamily="34" charset="0"/>
                <a:ea typeface="SimSun" pitchFamily="2" charset="-122"/>
              </a:rPr>
              <a:t> ils ne sont pas fixés sur le CAH, donc </a:t>
            </a:r>
            <a:r>
              <a:rPr lang="fr-FR" altLang="fr-FR" sz="1500" dirty="0" smtClean="0">
                <a:latin typeface="Verdana" pitchFamily="34" charset="0"/>
                <a:ea typeface="SimSun" pitchFamily="2" charset="-122"/>
              </a:rPr>
              <a:t>lessivables</a:t>
            </a:r>
            <a:r>
              <a:rPr lang="fr-FR" altLang="fr-FR" sz="1500" dirty="0" smtClean="0">
                <a:solidFill>
                  <a:srgbClr val="000000"/>
                </a:solidFill>
                <a:latin typeface="Verdana" pitchFamily="34" charset="0"/>
                <a:ea typeface="SimSun" pitchFamily="2" charset="-122"/>
              </a:rPr>
              <a:t> </a:t>
            </a:r>
            <a:r>
              <a:rPr lang="fr-FR" altLang="fr-FR" sz="1500" dirty="0">
                <a:solidFill>
                  <a:srgbClr val="000000"/>
                </a:solidFill>
                <a:latin typeface="Verdana" pitchFamily="34" charset="0"/>
                <a:ea typeface="SimSun" pitchFamily="2" charset="-122"/>
              </a:rPr>
              <a:t>;</a:t>
            </a:r>
          </a:p>
          <a:p>
            <a:pPr>
              <a:spcBef>
                <a:spcPts val="386"/>
              </a:spcBef>
              <a:buClr>
                <a:srgbClr val="000000"/>
              </a:buClr>
              <a:buSzPct val="100000"/>
              <a:buFont typeface="Verdana" pitchFamily="34" charset="0"/>
              <a:buChar char="•"/>
            </a:pPr>
            <a:r>
              <a:rPr lang="fr-FR" altLang="fr-FR" sz="1500" dirty="0">
                <a:solidFill>
                  <a:srgbClr val="000000"/>
                </a:solidFill>
                <a:latin typeface="Verdana" pitchFamily="34" charset="0"/>
                <a:ea typeface="SimSun" pitchFamily="2" charset="-122"/>
              </a:rPr>
              <a:t> ils peuvent polluer l’eau s’ils sont en excès.</a:t>
            </a:r>
          </a:p>
        </p:txBody>
      </p:sp>
      <p:sp>
        <p:nvSpPr>
          <p:cNvPr id="69641" name="Line 9"/>
          <p:cNvSpPr>
            <a:spLocks noChangeShapeType="1"/>
          </p:cNvSpPr>
          <p:nvPr/>
        </p:nvSpPr>
        <p:spPr bwMode="auto">
          <a:xfrm>
            <a:off x="4363021" y="2519892"/>
            <a:ext cx="1750" cy="398983"/>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794" tIns="50397" rIns="100794" bIns="50397"/>
          <a:lstStyle/>
          <a:p>
            <a:endParaRPr lang="fr-FR"/>
          </a:p>
        </p:txBody>
      </p:sp>
      <p:sp>
        <p:nvSpPr>
          <p:cNvPr id="69642" name="Text Box 10"/>
          <p:cNvSpPr txBox="1">
            <a:spLocks noChangeArrowheads="1"/>
          </p:cNvSpPr>
          <p:nvPr/>
        </p:nvSpPr>
        <p:spPr bwMode="auto">
          <a:xfrm>
            <a:off x="5120818" y="2105160"/>
            <a:ext cx="3731231" cy="3811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spcBef>
                <a:spcPts val="1102"/>
              </a:spcBef>
              <a:buSzPct val="100000"/>
            </a:pPr>
            <a:r>
              <a:rPr lang="fr-FR" altLang="fr-FR" b="1" u="sng">
                <a:solidFill>
                  <a:srgbClr val="FFCC00"/>
                </a:solidFill>
                <a:latin typeface="Verdana" pitchFamily="34" charset="0"/>
                <a:ea typeface="SimSun" pitchFamily="2" charset="-122"/>
              </a:rPr>
              <a:t>L’azote ammoniacal :</a:t>
            </a:r>
          </a:p>
        </p:txBody>
      </p:sp>
      <p:sp>
        <p:nvSpPr>
          <p:cNvPr id="69643" name="Text Box 11"/>
          <p:cNvSpPr txBox="1">
            <a:spLocks noChangeArrowheads="1"/>
          </p:cNvSpPr>
          <p:nvPr/>
        </p:nvSpPr>
        <p:spPr bwMode="auto">
          <a:xfrm>
            <a:off x="5148820" y="3893583"/>
            <a:ext cx="4343769" cy="3811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spcBef>
                <a:spcPts val="1102"/>
              </a:spcBef>
              <a:buSzPct val="100000"/>
            </a:pPr>
            <a:r>
              <a:rPr lang="fr-FR" altLang="fr-FR" b="1" u="sng">
                <a:solidFill>
                  <a:srgbClr val="CC99FF"/>
                </a:solidFill>
                <a:latin typeface="Verdana" pitchFamily="34" charset="0"/>
                <a:ea typeface="SimSun" pitchFamily="2" charset="-122"/>
              </a:rPr>
              <a:t>Les nitrites ou azote nitreux :</a:t>
            </a:r>
          </a:p>
        </p:txBody>
      </p:sp>
      <p:sp>
        <p:nvSpPr>
          <p:cNvPr id="69644" name="Text Box 12"/>
          <p:cNvSpPr txBox="1">
            <a:spLocks noChangeArrowheads="1"/>
          </p:cNvSpPr>
          <p:nvPr/>
        </p:nvSpPr>
        <p:spPr bwMode="auto">
          <a:xfrm>
            <a:off x="5166321" y="5146529"/>
            <a:ext cx="4329768" cy="3811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spcBef>
                <a:spcPts val="1102"/>
              </a:spcBef>
              <a:buSzPct val="100000"/>
            </a:pPr>
            <a:r>
              <a:rPr lang="fr-FR" altLang="fr-FR" b="1" u="sng">
                <a:solidFill>
                  <a:srgbClr val="33CCCC"/>
                </a:solidFill>
                <a:latin typeface="Verdana" pitchFamily="34" charset="0"/>
                <a:ea typeface="SimSun" pitchFamily="2" charset="-122"/>
              </a:rPr>
              <a:t>Les nitrates ou azote nitrique :</a:t>
            </a:r>
          </a:p>
        </p:txBody>
      </p:sp>
      <p:sp>
        <p:nvSpPr>
          <p:cNvPr id="69645" name="Line 13"/>
          <p:cNvSpPr>
            <a:spLocks noChangeShapeType="1"/>
          </p:cNvSpPr>
          <p:nvPr/>
        </p:nvSpPr>
        <p:spPr bwMode="auto">
          <a:xfrm>
            <a:off x="4643039" y="3643344"/>
            <a:ext cx="1750" cy="626473"/>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794" tIns="50397" rIns="100794" bIns="50397"/>
          <a:lstStyle/>
          <a:p>
            <a:endParaRPr lang="fr-FR"/>
          </a:p>
        </p:txBody>
      </p:sp>
      <p:sp>
        <p:nvSpPr>
          <p:cNvPr id="69646" name="Line 14"/>
          <p:cNvSpPr>
            <a:spLocks noChangeShapeType="1"/>
          </p:cNvSpPr>
          <p:nvPr/>
        </p:nvSpPr>
        <p:spPr bwMode="auto">
          <a:xfrm flipV="1">
            <a:off x="4326268" y="3620595"/>
            <a:ext cx="1751" cy="643972"/>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794" tIns="50397" rIns="100794" bIns="50397"/>
          <a:lstStyle/>
          <a:p>
            <a:endParaRPr lang="fr-FR"/>
          </a:p>
        </p:txBody>
      </p:sp>
      <p:sp>
        <p:nvSpPr>
          <p:cNvPr id="69647" name="Line 15"/>
          <p:cNvSpPr>
            <a:spLocks noChangeShapeType="1"/>
          </p:cNvSpPr>
          <p:nvPr/>
        </p:nvSpPr>
        <p:spPr bwMode="auto">
          <a:xfrm>
            <a:off x="4643039" y="5099281"/>
            <a:ext cx="1750" cy="626473"/>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794" tIns="50397" rIns="100794" bIns="50397"/>
          <a:lstStyle/>
          <a:p>
            <a:endParaRPr lang="fr-FR"/>
          </a:p>
        </p:txBody>
      </p:sp>
      <p:sp>
        <p:nvSpPr>
          <p:cNvPr id="69648" name="Line 16"/>
          <p:cNvSpPr>
            <a:spLocks noChangeShapeType="1"/>
          </p:cNvSpPr>
          <p:nvPr/>
        </p:nvSpPr>
        <p:spPr bwMode="auto">
          <a:xfrm flipV="1">
            <a:off x="4326268" y="5078282"/>
            <a:ext cx="1751" cy="643972"/>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794" tIns="50397" rIns="100794" bIns="50397"/>
          <a:lstStyle/>
          <a:p>
            <a:endParaRPr lang="fr-FR"/>
          </a:p>
        </p:txBody>
      </p:sp>
      <p:sp>
        <p:nvSpPr>
          <p:cNvPr id="69649" name="Line 17"/>
          <p:cNvSpPr>
            <a:spLocks noChangeShapeType="1"/>
          </p:cNvSpPr>
          <p:nvPr/>
        </p:nvSpPr>
        <p:spPr bwMode="auto">
          <a:xfrm>
            <a:off x="5155820" y="2495393"/>
            <a:ext cx="7000" cy="1363192"/>
          </a:xfrm>
          <a:prstGeom prst="line">
            <a:avLst/>
          </a:prstGeom>
          <a:noFill/>
          <a:ln w="28440">
            <a:solidFill>
              <a:srgbClr val="FFCC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794" tIns="50397" rIns="100794" bIns="50397"/>
          <a:lstStyle/>
          <a:p>
            <a:endParaRPr lang="fr-FR"/>
          </a:p>
        </p:txBody>
      </p:sp>
      <p:sp>
        <p:nvSpPr>
          <p:cNvPr id="69650" name="Line 18"/>
          <p:cNvSpPr>
            <a:spLocks noChangeShapeType="1"/>
          </p:cNvSpPr>
          <p:nvPr/>
        </p:nvSpPr>
        <p:spPr bwMode="auto">
          <a:xfrm>
            <a:off x="5166320" y="5624259"/>
            <a:ext cx="1751" cy="656222"/>
          </a:xfrm>
          <a:prstGeom prst="line">
            <a:avLst/>
          </a:prstGeom>
          <a:noFill/>
          <a:ln w="28440">
            <a:solidFill>
              <a:srgbClr val="33CCCC"/>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794" tIns="50397" rIns="100794" bIns="50397"/>
          <a:lstStyle/>
          <a:p>
            <a:endParaRPr lang="fr-FR"/>
          </a:p>
        </p:txBody>
      </p:sp>
      <p:sp>
        <p:nvSpPr>
          <p:cNvPr id="69651" name="Text Box 19"/>
          <p:cNvSpPr txBox="1">
            <a:spLocks noChangeArrowheads="1"/>
          </p:cNvSpPr>
          <p:nvPr/>
        </p:nvSpPr>
        <p:spPr bwMode="auto">
          <a:xfrm>
            <a:off x="0" y="2729883"/>
            <a:ext cx="3731231" cy="505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r">
              <a:spcBef>
                <a:spcPts val="827"/>
              </a:spcBef>
              <a:buSzPct val="100000"/>
            </a:pPr>
            <a:r>
              <a:rPr lang="fr-FR" altLang="fr-FR" sz="1300" i="1">
                <a:solidFill>
                  <a:srgbClr val="000000"/>
                </a:solidFill>
                <a:ea typeface="SimSun" pitchFamily="2" charset="-122"/>
              </a:rPr>
              <a:t>Passage d’une forme à l’autre par l’intermédiaire des bactéries minéralisatrices.</a:t>
            </a:r>
          </a:p>
        </p:txBody>
      </p:sp>
      <p:sp>
        <p:nvSpPr>
          <p:cNvPr id="69652" name="Line 20"/>
          <p:cNvSpPr>
            <a:spLocks noChangeShapeType="1"/>
          </p:cNvSpPr>
          <p:nvPr/>
        </p:nvSpPr>
        <p:spPr bwMode="auto">
          <a:xfrm flipV="1">
            <a:off x="4601036" y="2518143"/>
            <a:ext cx="1750" cy="400732"/>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794" tIns="50397" rIns="100794" bIns="50397"/>
          <a:lstStyle/>
          <a:p>
            <a:endParaRPr lang="fr-FR"/>
          </a:p>
        </p:txBody>
      </p:sp>
      <p:sp>
        <p:nvSpPr>
          <p:cNvPr id="69653" name="Line 21"/>
          <p:cNvSpPr>
            <a:spLocks noChangeShapeType="1"/>
          </p:cNvSpPr>
          <p:nvPr/>
        </p:nvSpPr>
        <p:spPr bwMode="auto">
          <a:xfrm flipH="1">
            <a:off x="5150570" y="4311815"/>
            <a:ext cx="5250" cy="792716"/>
          </a:xfrm>
          <a:prstGeom prst="line">
            <a:avLst/>
          </a:prstGeom>
          <a:noFill/>
          <a:ln w="28440">
            <a:solidFill>
              <a:srgbClr val="CC99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794" tIns="50397" rIns="100794" bIns="50397"/>
          <a:lstStyle/>
          <a:p>
            <a:endParaRPr lang="fr-FR"/>
          </a:p>
        </p:txBody>
      </p:sp>
      <p:sp>
        <p:nvSpPr>
          <p:cNvPr id="69654" name="Text Box 22"/>
          <p:cNvSpPr txBox="1">
            <a:spLocks noChangeArrowheads="1"/>
          </p:cNvSpPr>
          <p:nvPr/>
        </p:nvSpPr>
        <p:spPr bwMode="auto">
          <a:xfrm>
            <a:off x="56332" y="1312234"/>
            <a:ext cx="9606345" cy="658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spcBef>
                <a:spcPts val="965"/>
              </a:spcBef>
              <a:buSzPct val="100000"/>
            </a:pPr>
            <a:r>
              <a:rPr lang="fr-FR" altLang="fr-FR" dirty="0">
                <a:solidFill>
                  <a:srgbClr val="000000"/>
                </a:solidFill>
                <a:latin typeface="Verdana" pitchFamily="34" charset="0"/>
                <a:ea typeface="SimSun" pitchFamily="2" charset="-122"/>
              </a:rPr>
              <a:t>Dans le sol, l’azote </a:t>
            </a:r>
            <a:r>
              <a:rPr lang="fr-FR" altLang="fr-FR" dirty="0" smtClean="0">
                <a:solidFill>
                  <a:srgbClr val="000000"/>
                </a:solidFill>
                <a:latin typeface="Verdana" pitchFamily="34" charset="0"/>
                <a:ea typeface="SimSun" pitchFamily="2" charset="-122"/>
              </a:rPr>
              <a:t>minéral </a:t>
            </a:r>
            <a:r>
              <a:rPr lang="fr-FR" altLang="fr-FR" dirty="0">
                <a:solidFill>
                  <a:srgbClr val="000000"/>
                </a:solidFill>
                <a:latin typeface="Verdana" pitchFamily="34" charset="0"/>
                <a:ea typeface="SimSun" pitchFamily="2" charset="-122"/>
              </a:rPr>
              <a:t>se présente sous trois formes différentes qui correspondent à trois stades de transformation.</a:t>
            </a:r>
          </a:p>
        </p:txBody>
      </p:sp>
      <p:sp>
        <p:nvSpPr>
          <p:cNvPr id="69655" name="Text Box 23"/>
          <p:cNvSpPr txBox="1">
            <a:spLocks noChangeArrowheads="1"/>
          </p:cNvSpPr>
          <p:nvPr/>
        </p:nvSpPr>
        <p:spPr bwMode="auto">
          <a:xfrm>
            <a:off x="516282" y="3977580"/>
            <a:ext cx="2777422" cy="16430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spcBef>
                <a:spcPts val="965"/>
              </a:spcBef>
              <a:buClr>
                <a:srgbClr val="000000"/>
              </a:buClr>
              <a:buSzPct val="100000"/>
              <a:buFont typeface="Verdana" pitchFamily="34" charset="0"/>
              <a:buChar char="-"/>
            </a:pPr>
            <a:r>
              <a:rPr lang="fr-FR" altLang="fr-FR" sz="1500" i="1" dirty="0">
                <a:solidFill>
                  <a:srgbClr val="000000"/>
                </a:solidFill>
                <a:latin typeface="Verdana" pitchFamily="34" charset="0"/>
                <a:ea typeface="SimSun" pitchFamily="2" charset="-122"/>
              </a:rPr>
              <a:t> pH neutre ;</a:t>
            </a:r>
          </a:p>
          <a:p>
            <a:pPr>
              <a:spcBef>
                <a:spcPts val="965"/>
              </a:spcBef>
              <a:buClr>
                <a:srgbClr val="000000"/>
              </a:buClr>
              <a:buSzPct val="100000"/>
              <a:buFont typeface="Verdana" pitchFamily="34" charset="0"/>
              <a:buChar char="-"/>
            </a:pPr>
            <a:r>
              <a:rPr lang="fr-FR" altLang="fr-FR" sz="1500" i="1" dirty="0">
                <a:solidFill>
                  <a:srgbClr val="000000"/>
                </a:solidFill>
                <a:latin typeface="Verdana" pitchFamily="34" charset="0"/>
                <a:ea typeface="SimSun" pitchFamily="2" charset="-122"/>
              </a:rPr>
              <a:t> sol aéré, ressuyé ;</a:t>
            </a:r>
          </a:p>
          <a:p>
            <a:pPr>
              <a:spcBef>
                <a:spcPts val="965"/>
              </a:spcBef>
              <a:buClr>
                <a:srgbClr val="000000"/>
              </a:buClr>
              <a:buSzPct val="100000"/>
              <a:buFont typeface="Verdana" pitchFamily="34" charset="0"/>
              <a:buChar char="-"/>
            </a:pPr>
            <a:r>
              <a:rPr lang="fr-FR" altLang="fr-FR" sz="1500" i="1" dirty="0">
                <a:solidFill>
                  <a:srgbClr val="000000"/>
                </a:solidFill>
                <a:latin typeface="Verdana" pitchFamily="34" charset="0"/>
                <a:ea typeface="SimSun" pitchFamily="2" charset="-122"/>
              </a:rPr>
              <a:t> taux de MO correct ;</a:t>
            </a:r>
          </a:p>
          <a:p>
            <a:pPr>
              <a:spcBef>
                <a:spcPts val="965"/>
              </a:spcBef>
              <a:buClr>
                <a:srgbClr val="000000"/>
              </a:buClr>
              <a:buSzPct val="100000"/>
              <a:buFont typeface="Verdana" pitchFamily="34" charset="0"/>
              <a:buChar char="-"/>
            </a:pPr>
            <a:r>
              <a:rPr lang="fr-FR" altLang="fr-FR" sz="1500" i="1" dirty="0">
                <a:solidFill>
                  <a:srgbClr val="000000"/>
                </a:solidFill>
                <a:latin typeface="Verdana" pitchFamily="34" charset="0"/>
                <a:ea typeface="SimSun" pitchFamily="2" charset="-122"/>
              </a:rPr>
              <a:t> présence </a:t>
            </a:r>
            <a:r>
              <a:rPr lang="fr-FR" altLang="fr-FR" sz="1500" i="1" dirty="0" smtClean="0">
                <a:solidFill>
                  <a:srgbClr val="000000"/>
                </a:solidFill>
                <a:latin typeface="Verdana" pitchFamily="34" charset="0"/>
                <a:ea typeface="SimSun" pitchFamily="2" charset="-122"/>
              </a:rPr>
              <a:t>de bactéries minéralisatrices.</a:t>
            </a:r>
            <a:endParaRPr lang="fr-FR" altLang="fr-FR" sz="1500" i="1" dirty="0">
              <a:solidFill>
                <a:srgbClr val="000000"/>
              </a:solidFill>
              <a:latin typeface="Verdana" pitchFamily="34" charset="0"/>
              <a:ea typeface="SimSun" pitchFamily="2" charset="-122"/>
            </a:endParaRPr>
          </a:p>
        </p:txBody>
      </p:sp>
      <p:sp>
        <p:nvSpPr>
          <p:cNvPr id="69656" name="WordArt 24"/>
          <p:cNvSpPr>
            <a:spLocks noChangeArrowheads="1" noChangeShapeType="1" noTextEdit="1"/>
          </p:cNvSpPr>
          <p:nvPr/>
        </p:nvSpPr>
        <p:spPr bwMode="auto">
          <a:xfrm>
            <a:off x="708795" y="3534849"/>
            <a:ext cx="2143882" cy="873213"/>
          </a:xfrm>
          <a:prstGeom prst="rect">
            <a:avLst/>
          </a:prstGeom>
          <a:extLst>
            <a:ext uri="{AF507438-7753-43E0-B8FC-AC1667EBCBE1}">
              <a14:hiddenEffects xmlns:a14="http://schemas.microsoft.com/office/drawing/2010/main">
                <a:effectLst/>
              </a14:hiddenEffects>
            </a:ext>
          </a:extLst>
        </p:spPr>
        <p:txBody>
          <a:bodyPr spcFirstLastPara="1" wrap="none" lIns="100794" tIns="50397" rIns="100794" bIns="50397" fromWordArt="1">
            <a:prstTxWarp prst="textArchUp">
              <a:avLst>
                <a:gd name="adj" fmla="val 10800000"/>
              </a:avLst>
            </a:prstTxWarp>
          </a:bodyPr>
          <a:lstStyle/>
          <a:p>
            <a:pPr algn="ctr"/>
            <a:r>
              <a:rPr lang="fr-FR" sz="4000" kern="10">
                <a:ln w="9360">
                  <a:solidFill>
                    <a:srgbClr val="000000"/>
                  </a:solidFill>
                  <a:miter lim="800000"/>
                  <a:headEnd/>
                  <a:tailEnd/>
                </a:ln>
                <a:solidFill>
                  <a:srgbClr val="000000"/>
                </a:solidFill>
                <a:latin typeface="Arial Black"/>
              </a:rPr>
              <a:t>conditions de</a:t>
            </a:r>
          </a:p>
        </p:txBody>
      </p:sp>
      <p:sp>
        <p:nvSpPr>
          <p:cNvPr id="69657" name="WordArt 25"/>
          <p:cNvSpPr>
            <a:spLocks noChangeArrowheads="1" noChangeShapeType="1" noTextEdit="1"/>
          </p:cNvSpPr>
          <p:nvPr/>
        </p:nvSpPr>
        <p:spPr bwMode="auto">
          <a:xfrm>
            <a:off x="673792" y="6049491"/>
            <a:ext cx="2303143" cy="556476"/>
          </a:xfrm>
          <a:prstGeom prst="rect">
            <a:avLst/>
          </a:prstGeom>
          <a:extLst>
            <a:ext uri="{AF507438-7753-43E0-B8FC-AC1667EBCBE1}">
              <a14:hiddenEffects xmlns:a14="http://schemas.microsoft.com/office/drawing/2010/main">
                <a:effectLst/>
              </a14:hiddenEffects>
            </a:ext>
          </a:extLst>
        </p:spPr>
        <p:txBody>
          <a:bodyPr spcFirstLastPara="1" wrap="none" lIns="100794" tIns="50397" rIns="100794" bIns="50397" fromWordArt="1">
            <a:prstTxWarp prst="textArchDown">
              <a:avLst>
                <a:gd name="adj" fmla="val 0"/>
              </a:avLst>
            </a:prstTxWarp>
          </a:bodyPr>
          <a:lstStyle/>
          <a:p>
            <a:pPr algn="ctr"/>
            <a:r>
              <a:rPr lang="fr-FR" sz="4000" kern="10">
                <a:ln w="9360">
                  <a:solidFill>
                    <a:srgbClr val="000000"/>
                  </a:solidFill>
                  <a:miter lim="800000"/>
                  <a:headEnd/>
                  <a:tailEnd/>
                </a:ln>
                <a:solidFill>
                  <a:srgbClr val="000000"/>
                </a:solidFill>
                <a:latin typeface="Arial Black"/>
              </a:rPr>
              <a:t>transformation</a:t>
            </a:r>
          </a:p>
        </p:txBody>
      </p:sp>
      <p:sp>
        <p:nvSpPr>
          <p:cNvPr id="69658" name="Rectangle 26"/>
          <p:cNvSpPr>
            <a:spLocks noChangeArrowheads="1"/>
          </p:cNvSpPr>
          <p:nvPr/>
        </p:nvSpPr>
        <p:spPr bwMode="auto">
          <a:xfrm>
            <a:off x="833052" y="524978"/>
            <a:ext cx="8479276" cy="449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lstStyle>
            <a:lvl1pPr marL="342900" indent="-341313" defTabSz="449263">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1pPr>
            <a:lvl2pPr marL="742950" indent="-285750" defTabSz="449263">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2pPr>
            <a:lvl3pPr marL="1143000" indent="-228600" defTabSz="449263">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3pPr>
            <a:lvl4pPr marL="1600200" indent="-228600" defTabSz="449263">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4pPr>
            <a:lvl5pPr marL="2057400" indent="-228600" defTabSz="449263">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5pPr>
            <a:lvl6pPr marL="2514600" indent="-228600" defTabSz="449263" fontAlgn="base">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6pPr>
            <a:lvl7pPr marL="2971800" indent="-228600" defTabSz="449263" fontAlgn="base">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7pPr>
            <a:lvl8pPr marL="3429000" indent="-228600" defTabSz="449263" fontAlgn="base">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8pPr>
            <a:lvl9pPr marL="3886200" indent="-228600" defTabSz="449263" fontAlgn="base">
              <a:spcBef>
                <a:spcPct val="0"/>
              </a:spcBef>
              <a:spcAft>
                <a:spcPct val="0"/>
              </a:spcAft>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a:solidFill>
                  <a:schemeClr val="tx1"/>
                </a:solidFill>
                <a:latin typeface="Arial" charset="0"/>
                <a:cs typeface="Arial" charset="0"/>
              </a:defRPr>
            </a:lvl9pPr>
          </a:lstStyle>
          <a:p>
            <a:pPr>
              <a:spcBef>
                <a:spcPts val="551"/>
              </a:spcBef>
              <a:spcAft>
                <a:spcPts val="1102"/>
              </a:spcAft>
              <a:buSzPct val="100000"/>
            </a:pPr>
            <a:r>
              <a:rPr lang="fr-FR" altLang="fr-FR" b="1" dirty="0">
                <a:solidFill>
                  <a:srgbClr val="000000"/>
                </a:solidFill>
                <a:ea typeface="SimSun" pitchFamily="2" charset="-122"/>
              </a:rPr>
              <a:t>         L’azote minéral : il change souvent de costume !</a:t>
            </a:r>
          </a:p>
        </p:txBody>
      </p:sp>
      <p:pic>
        <p:nvPicPr>
          <p:cNvPr id="69659" name="Picture 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5351" y="5727505"/>
            <a:ext cx="393774" cy="6404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60936925"/>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872" y="611485"/>
            <a:ext cx="7620000" cy="5168900"/>
          </a:xfrm>
          <a:prstGeom prst="rect">
            <a:avLst/>
          </a:prstGeom>
        </p:spPr>
      </p:pic>
      <p:sp>
        <p:nvSpPr>
          <p:cNvPr id="3" name="ZoneTexte 2"/>
          <p:cNvSpPr txBox="1"/>
          <p:nvPr/>
        </p:nvSpPr>
        <p:spPr>
          <a:xfrm>
            <a:off x="3024088" y="5780385"/>
            <a:ext cx="5675784" cy="369332"/>
          </a:xfrm>
          <a:prstGeom prst="rect">
            <a:avLst/>
          </a:prstGeom>
          <a:noFill/>
        </p:spPr>
        <p:txBody>
          <a:bodyPr wrap="square" rtlCol="0">
            <a:spAutoFit/>
          </a:bodyPr>
          <a:lstStyle/>
          <a:p>
            <a:r>
              <a:rPr lang="fr-FR" dirty="0" smtClean="0"/>
              <a:t>Source : </a:t>
            </a:r>
            <a:r>
              <a:rPr lang="fr-FR" dirty="0" smtClean="0">
                <a:hlinkClick r:id="rId4"/>
              </a:rPr>
              <a:t>lien</a:t>
            </a:r>
            <a:endParaRPr lang="fr-FR" dirty="0"/>
          </a:p>
        </p:txBody>
      </p:sp>
      <p:sp>
        <p:nvSpPr>
          <p:cNvPr id="4" name="ZoneTexte 3"/>
          <p:cNvSpPr txBox="1"/>
          <p:nvPr/>
        </p:nvSpPr>
        <p:spPr>
          <a:xfrm>
            <a:off x="1079872" y="251445"/>
            <a:ext cx="8064896" cy="369332"/>
          </a:xfrm>
          <a:prstGeom prst="rect">
            <a:avLst/>
          </a:prstGeom>
          <a:noFill/>
        </p:spPr>
        <p:txBody>
          <a:bodyPr wrap="square" rtlCol="0">
            <a:spAutoFit/>
          </a:bodyPr>
          <a:lstStyle/>
          <a:p>
            <a:r>
              <a:rPr lang="fr-FR" b="1" dirty="0" smtClean="0"/>
              <a:t>Le cycle de l’azote : </a:t>
            </a:r>
            <a:endParaRPr lang="fr-FR" b="1" dirty="0"/>
          </a:p>
        </p:txBody>
      </p:sp>
    </p:spTree>
    <p:extLst>
      <p:ext uri="{BB962C8B-B14F-4D97-AF65-F5344CB8AC3E}">
        <p14:creationId xmlns:p14="http://schemas.microsoft.com/office/powerpoint/2010/main" val="34840144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6" name="Picture 4"/>
          <p:cNvPicPr>
            <a:picLocks noChangeAspect="1" noChangeArrowheads="1"/>
          </p:cNvPicPr>
          <p:nvPr/>
        </p:nvPicPr>
        <p:blipFill>
          <a:blip r:embed="rId2">
            <a:extLst>
              <a:ext uri="{28A0092B-C50C-407E-A947-70E740481C1C}">
                <a14:useLocalDpi xmlns:a14="http://schemas.microsoft.com/office/drawing/2010/main" val="0"/>
              </a:ext>
            </a:extLst>
          </a:blip>
          <a:srcRect l="24905" t="14786" r="28046" b="21242"/>
          <a:stretch>
            <a:fillRect/>
          </a:stretch>
        </p:blipFill>
        <p:spPr bwMode="auto">
          <a:xfrm>
            <a:off x="754298" y="0"/>
            <a:ext cx="9326328" cy="7127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2277" name="Picture 5"/>
          <p:cNvPicPr>
            <a:picLocks noChangeAspect="1" noChangeArrowheads="1"/>
          </p:cNvPicPr>
          <p:nvPr/>
        </p:nvPicPr>
        <p:blipFill>
          <a:blip r:embed="rId3">
            <a:extLst>
              <a:ext uri="{28A0092B-C50C-407E-A947-70E740481C1C}">
                <a14:useLocalDpi xmlns:a14="http://schemas.microsoft.com/office/drawing/2010/main" val="0"/>
              </a:ext>
            </a:extLst>
          </a:blip>
          <a:srcRect l="50160" t="14786" r="34283" b="67987"/>
          <a:stretch>
            <a:fillRect/>
          </a:stretch>
        </p:blipFill>
        <p:spPr bwMode="auto">
          <a:xfrm>
            <a:off x="7976995" y="6250731"/>
            <a:ext cx="2103630" cy="1308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2278" name="Picture 6"/>
          <p:cNvPicPr>
            <a:picLocks noChangeAspect="1" noChangeArrowheads="1"/>
          </p:cNvPicPr>
          <p:nvPr/>
        </p:nvPicPr>
        <p:blipFill>
          <a:blip r:embed="rId3">
            <a:extLst>
              <a:ext uri="{28A0092B-C50C-407E-A947-70E740481C1C}">
                <a14:useLocalDpi xmlns:a14="http://schemas.microsoft.com/office/drawing/2010/main" val="0"/>
              </a:ext>
            </a:extLst>
          </a:blip>
          <a:srcRect l="26979" t="14786" r="50542" b="67987"/>
          <a:stretch>
            <a:fillRect/>
          </a:stretch>
        </p:blipFill>
        <p:spPr bwMode="auto">
          <a:xfrm>
            <a:off x="1" y="367484"/>
            <a:ext cx="2896430" cy="1247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49525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59792" y="323453"/>
            <a:ext cx="9720833" cy="646331"/>
          </a:xfrm>
          <a:prstGeom prst="rect">
            <a:avLst/>
          </a:prstGeom>
          <a:noFill/>
        </p:spPr>
        <p:txBody>
          <a:bodyPr wrap="square" rtlCol="0">
            <a:spAutoFit/>
          </a:bodyPr>
          <a:lstStyle/>
          <a:p>
            <a:r>
              <a:rPr lang="fr-FR" b="1" dirty="0"/>
              <a:t>B2 – Les enjeux liés à la fertilisation </a:t>
            </a:r>
            <a:r>
              <a:rPr lang="fr-FR" b="1" dirty="0" smtClean="0"/>
              <a:t>azotée</a:t>
            </a:r>
            <a:endParaRPr lang="fr-FR" dirty="0"/>
          </a:p>
          <a:p>
            <a:endParaRPr lang="fr-FR" dirty="0"/>
          </a:p>
        </p:txBody>
      </p:sp>
      <p:sp>
        <p:nvSpPr>
          <p:cNvPr id="5" name="ZoneTexte 4"/>
          <p:cNvSpPr txBox="1"/>
          <p:nvPr/>
        </p:nvSpPr>
        <p:spPr>
          <a:xfrm>
            <a:off x="359792" y="969784"/>
            <a:ext cx="8712968" cy="2862322"/>
          </a:xfrm>
          <a:prstGeom prst="rect">
            <a:avLst/>
          </a:prstGeom>
          <a:noFill/>
        </p:spPr>
        <p:txBody>
          <a:bodyPr wrap="square" rtlCol="0">
            <a:spAutoFit/>
          </a:bodyPr>
          <a:lstStyle/>
          <a:p>
            <a:pPr marL="285750" indent="-285750">
              <a:buFont typeface="Arial" panose="020B0604020202020204" pitchFamily="34" charset="0"/>
              <a:buChar char="•"/>
            </a:pPr>
            <a:r>
              <a:rPr lang="fr-FR" b="1" dirty="0" smtClean="0"/>
              <a:t>La productivité des cultures</a:t>
            </a:r>
          </a:p>
          <a:p>
            <a:r>
              <a:rPr lang="fr-FR" dirty="0"/>
              <a:t>La nutrition azotée des plantes est, avec l’eau, un des plus importants facteurs de </a:t>
            </a:r>
            <a:r>
              <a:rPr lang="fr-FR" dirty="0" smtClean="0"/>
              <a:t>production des </a:t>
            </a:r>
            <a:r>
              <a:rPr lang="fr-FR" dirty="0"/>
              <a:t>grandes cultures, des légumes de plein champ et des prairies. </a:t>
            </a:r>
            <a:endParaRPr lang="fr-FR" dirty="0" smtClean="0"/>
          </a:p>
          <a:p>
            <a:r>
              <a:rPr lang="fr-FR" dirty="0" smtClean="0"/>
              <a:t>On dit que </a:t>
            </a:r>
            <a:r>
              <a:rPr lang="fr-FR" b="1" dirty="0" smtClean="0"/>
              <a:t>la réponse </a:t>
            </a:r>
            <a:r>
              <a:rPr lang="fr-FR" dirty="0" smtClean="0"/>
              <a:t>des grandes cultures à l’azote est importante.</a:t>
            </a:r>
          </a:p>
          <a:p>
            <a:endParaRPr lang="fr-FR" dirty="0" smtClean="0"/>
          </a:p>
          <a:p>
            <a:r>
              <a:rPr lang="fr-FR" dirty="0" smtClean="0"/>
              <a:t>Un </a:t>
            </a:r>
            <a:r>
              <a:rPr lang="fr-FR" dirty="0"/>
              <a:t>des enjeux du raisonnement de la fertilisation est </a:t>
            </a:r>
            <a:r>
              <a:rPr lang="fr-FR" b="1" dirty="0"/>
              <a:t>d’estimer correctement ces </a:t>
            </a:r>
            <a:r>
              <a:rPr lang="fr-FR" b="1" dirty="0" smtClean="0"/>
              <a:t>fournitures </a:t>
            </a:r>
            <a:r>
              <a:rPr lang="fr-FR" dirty="0" smtClean="0"/>
              <a:t>afin </a:t>
            </a:r>
            <a:r>
              <a:rPr lang="fr-FR" dirty="0"/>
              <a:t>de déterminer la dose d’engrais nécessaire et suffisante pour assurer la </a:t>
            </a:r>
            <a:r>
              <a:rPr lang="fr-FR" dirty="0" smtClean="0"/>
              <a:t>production visée.</a:t>
            </a:r>
          </a:p>
          <a:p>
            <a:endParaRPr lang="fr-FR" b="1" dirty="0"/>
          </a:p>
          <a:p>
            <a:pPr marL="285750" indent="-285750">
              <a:buFont typeface="Arial" panose="020B0604020202020204" pitchFamily="34" charset="0"/>
              <a:buChar char="•"/>
            </a:pPr>
            <a:endParaRPr lang="fr-FR"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304" y="3419797"/>
            <a:ext cx="4330452" cy="2840777"/>
          </a:xfrm>
          <a:prstGeom prst="rect">
            <a:avLst/>
          </a:prstGeom>
        </p:spPr>
      </p:pic>
      <p:sp>
        <p:nvSpPr>
          <p:cNvPr id="7" name="ZoneTexte 6"/>
          <p:cNvSpPr txBox="1"/>
          <p:nvPr/>
        </p:nvSpPr>
        <p:spPr>
          <a:xfrm>
            <a:off x="4968304" y="6516141"/>
            <a:ext cx="4392488" cy="369332"/>
          </a:xfrm>
          <a:prstGeom prst="rect">
            <a:avLst/>
          </a:prstGeom>
          <a:noFill/>
        </p:spPr>
        <p:txBody>
          <a:bodyPr wrap="square" rtlCol="0">
            <a:spAutoFit/>
          </a:bodyPr>
          <a:lstStyle/>
          <a:p>
            <a:r>
              <a:rPr lang="fr-FR" dirty="0" smtClean="0"/>
              <a:t>Source : GNIS</a:t>
            </a:r>
            <a:endParaRPr lang="fr-FR" dirty="0"/>
          </a:p>
        </p:txBody>
      </p:sp>
    </p:spTree>
    <p:extLst>
      <p:ext uri="{BB962C8B-B14F-4D97-AF65-F5344CB8AC3E}">
        <p14:creationId xmlns:p14="http://schemas.microsoft.com/office/powerpoint/2010/main" val="26705955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Shape 1"/>
          <p:cNvSpPr txBox="1"/>
          <p:nvPr/>
        </p:nvSpPr>
        <p:spPr>
          <a:xfrm>
            <a:off x="504000" y="301320"/>
            <a:ext cx="9071640" cy="1262160"/>
          </a:xfrm>
          <a:prstGeom prst="rect">
            <a:avLst/>
          </a:prstGeom>
        </p:spPr>
        <p:txBody>
          <a:bodyPr wrap="none" lIns="0" tIns="0" rIns="0" bIns="0" anchor="ctr"/>
          <a:lstStyle/>
          <a:p>
            <a:pPr>
              <a:lnSpc>
                <a:spcPct val="80000"/>
              </a:lnSpc>
            </a:pPr>
            <a:r>
              <a:rPr lang="fr-FR" sz="2000" b="1">
                <a:solidFill>
                  <a:srgbClr val="000000"/>
                </a:solidFill>
              </a:rPr>
              <a:t>Partie IV – La fertilisation </a:t>
            </a:r>
            <a:endParaRPr/>
          </a:p>
        </p:txBody>
      </p:sp>
      <p:sp>
        <p:nvSpPr>
          <p:cNvPr id="54" name="TextShape 2"/>
          <p:cNvSpPr txBox="1"/>
          <p:nvPr/>
        </p:nvSpPr>
        <p:spPr>
          <a:xfrm>
            <a:off x="250920" y="1484640"/>
            <a:ext cx="9325080" cy="15129720"/>
          </a:xfrm>
          <a:prstGeom prst="rect">
            <a:avLst/>
          </a:prstGeom>
        </p:spPr>
        <p:txBody>
          <a:bodyPr lIns="90000" tIns="46800" rIns="90000" bIns="46800"/>
          <a:lstStyle/>
          <a:p>
            <a:pPr>
              <a:lnSpc>
                <a:spcPct val="80000"/>
              </a:lnSpc>
              <a:buFont typeface="StarSymbol"/>
              <a:buChar char=""/>
            </a:pPr>
            <a:r>
              <a:rPr lang="fr-FR" b="1">
                <a:solidFill>
                  <a:srgbClr val="000000"/>
                </a:solidFill>
              </a:rPr>
              <a:t>             ''</a:t>
            </a:r>
            <a:r>
              <a:rPr lang="fr-FR">
                <a:solidFill>
                  <a:srgbClr val="000000"/>
                </a:solidFill>
              </a:rPr>
              <a:t> La fertilisation est le processus consistant à apporter à un milieu de culture, tel que le sol, les éléments minéraux nécessaires au développement de la plante. Ces éléments peuvent être de deux types, </a:t>
            </a:r>
            <a:r>
              <a:rPr lang="fr-FR" b="1">
                <a:solidFill>
                  <a:srgbClr val="000000"/>
                </a:solidFill>
              </a:rPr>
              <a:t>les engrais et les amendements</a:t>
            </a:r>
            <a:r>
              <a:rPr lang="fr-FR">
                <a:solidFill>
                  <a:srgbClr val="000000"/>
                </a:solidFill>
              </a:rPr>
              <a:t>. La fertilisation est pratiquée soit en agriculture, en jardinage et également en sylviculture.</a:t>
            </a:r>
            <a:endParaRPr/>
          </a:p>
          <a:p>
            <a:pPr>
              <a:lnSpc>
                <a:spcPct val="80000"/>
              </a:lnSpc>
              <a:buFont typeface="StarSymbol"/>
              <a:buChar char=""/>
            </a:pPr>
            <a:r>
              <a:rPr lang="fr-FR">
                <a:solidFill>
                  <a:srgbClr val="000000"/>
                </a:solidFill>
              </a:rPr>
              <a:t>Les objectifs finaux de la fertilisation sont d'obtenir </a:t>
            </a:r>
            <a:r>
              <a:rPr lang="fr-FR" b="1">
                <a:solidFill>
                  <a:srgbClr val="000000"/>
                </a:solidFill>
              </a:rPr>
              <a:t>le meilleur rendemen</a:t>
            </a:r>
            <a:r>
              <a:rPr lang="fr-FR">
                <a:solidFill>
                  <a:srgbClr val="000000"/>
                </a:solidFill>
              </a:rPr>
              <a:t>t possible compte tenu des autres facteurs qui y concourent (qualité du sol, climat, apports en eau, potentiel génétique des cultures, moyens d'exploitation), ainsi que la </a:t>
            </a:r>
            <a:r>
              <a:rPr lang="fr-FR" b="1">
                <a:solidFill>
                  <a:srgbClr val="000000"/>
                </a:solidFill>
              </a:rPr>
              <a:t>meilleure qualité</a:t>
            </a:r>
            <a:r>
              <a:rPr lang="fr-FR">
                <a:solidFill>
                  <a:srgbClr val="000000"/>
                </a:solidFill>
              </a:rPr>
              <a:t>, et ce, au </a:t>
            </a:r>
            <a:r>
              <a:rPr lang="fr-FR" b="1">
                <a:solidFill>
                  <a:srgbClr val="000000"/>
                </a:solidFill>
              </a:rPr>
              <a:t>moindre coût</a:t>
            </a:r>
            <a:r>
              <a:rPr lang="fr-FR">
                <a:solidFill>
                  <a:srgbClr val="000000"/>
                </a:solidFill>
              </a:rPr>
              <a:t>. En outre (particulièrement en agriculture durable) s'y ajoute l'objectif de </a:t>
            </a:r>
            <a:r>
              <a:rPr lang="fr-FR" b="1">
                <a:solidFill>
                  <a:srgbClr val="000000"/>
                </a:solidFill>
              </a:rPr>
              <a:t>préservation de la qualité de l'environnement</a:t>
            </a:r>
            <a:r>
              <a:rPr lang="fr-FR">
                <a:solidFill>
                  <a:srgbClr val="000000"/>
                </a:solidFill>
              </a:rPr>
              <a:t>.</a:t>
            </a:r>
            <a:endParaRPr/>
          </a:p>
          <a:p>
            <a:pPr>
              <a:lnSpc>
                <a:spcPct val="80000"/>
              </a:lnSpc>
              <a:buFont typeface="StarSymbol"/>
              <a:buChar char=""/>
            </a:pPr>
            <a:endParaRPr/>
          </a:p>
          <a:p>
            <a:pPr>
              <a:lnSpc>
                <a:spcPct val="80000"/>
              </a:lnSpc>
              <a:buFont typeface="StarSymbol"/>
              <a:buChar char=""/>
            </a:pPr>
            <a:r>
              <a:rPr lang="fr-FR">
                <a:solidFill>
                  <a:srgbClr val="000000"/>
                </a:solidFill>
              </a:rPr>
              <a:t>Après avoir présenté l'importance économique de la fertilisation, nous aborderons les bases de la fertilisation azoté puis celles de la fertilisation phospho-potassiques.</a:t>
            </a:r>
            <a:endParaRPr/>
          </a:p>
          <a:p>
            <a:pPr>
              <a:lnSpc>
                <a:spcPct val="80000"/>
              </a:lnSpc>
              <a:buFont typeface="StarSymbol"/>
              <a:buChar char=""/>
            </a:pPr>
            <a:r>
              <a:rPr lang="fr-FR">
                <a:solidFill>
                  <a:srgbClr val="000000"/>
                </a:solidFill>
              </a:rPr>
              <a:t>Ces bases permettront de comprendre le raisonnement des apports d'engrais (positionnement dans le temps, en quantité et qualité). Seront présentés également, les outils d'aide au pilotage de la fertilisation à disposition de l'agriculteur.</a:t>
            </a:r>
            <a:endParaRPr/>
          </a:p>
        </p:txBody>
      </p:sp>
      <p:sp>
        <p:nvSpPr>
          <p:cNvPr id="55" name="TextShape 3"/>
          <p:cNvSpPr txBox="1"/>
          <p:nvPr/>
        </p:nvSpPr>
        <p:spPr>
          <a:xfrm>
            <a:off x="7118280" y="3494880"/>
            <a:ext cx="2135160" cy="346680"/>
          </a:xfrm>
          <a:prstGeom prst="rect">
            <a:avLst/>
          </a:prstGeom>
        </p:spPr>
        <p:txBody>
          <a:bodyPr wrap="none" lIns="90000" tIns="45000" rIns="90000" bIns="45000"/>
          <a:lstStyle/>
          <a:p>
            <a:r>
              <a:rPr lang="fr-FR"/>
              <a:t>Source : Wikipédia</a:t>
            </a:r>
            <a:endParaRPr/>
          </a:p>
        </p:txBody>
      </p:sp>
      <p:pic>
        <p:nvPicPr>
          <p:cNvPr id="56" name="Image 55"/>
          <p:cNvPicPr/>
          <p:nvPr/>
        </p:nvPicPr>
        <p:blipFill>
          <a:blip r:embed="rId3"/>
          <a:stretch>
            <a:fillRect/>
          </a:stretch>
        </p:blipFill>
        <p:spPr>
          <a:xfrm>
            <a:off x="357120" y="1190880"/>
            <a:ext cx="648720" cy="566280"/>
          </a:xfrm>
          <a:prstGeom prst="rect">
            <a:avLst/>
          </a:prstGeom>
        </p:spPr>
      </p:pic>
      <p:pic>
        <p:nvPicPr>
          <p:cNvPr id="57" name="Image 56"/>
          <p:cNvPicPr/>
          <p:nvPr/>
        </p:nvPicPr>
        <p:blipFill>
          <a:blip r:embed="rId4"/>
          <a:stretch>
            <a:fillRect/>
          </a:stretch>
        </p:blipFill>
        <p:spPr>
          <a:xfrm>
            <a:off x="5899680" y="5131080"/>
            <a:ext cx="4155480" cy="2403720"/>
          </a:xfrm>
          <a:prstGeom prst="rect">
            <a:avLst/>
          </a:prstGeom>
        </p:spPr>
      </p:pic>
    </p:spTree>
  </p:cSld>
  <p:clrMapOvr>
    <a:masterClrMapping/>
  </p:clrMapOvr>
  <p:timing>
    <p:tnLst>
      <p:par>
        <p:cTn id="1" dur="indefinite" restart="never" nodeType="tmRoot">
          <p:childTnLst>
            <p:seq>
              <p:cTn id="2" nodeType="mainSeq">
                <p:childTnLst>
                  <p:par>
                    <p:cTn id="3" fill="freeze">
                      <p:stCondLst>
                        <p:cond delay="indefinite"/>
                      </p:stCondLst>
                      <p:childTnLst>
                        <p:par>
                          <p:cTn id="4" fill="freeze">
                            <p:stCondLst>
                              <p:cond delay="0"/>
                            </p:stCondLst>
                            <p:childTnLst>
                              <p:par>
                                <p:cTn id="5" presetID="1" presetClass="entr"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9792" y="539477"/>
            <a:ext cx="8856984" cy="2031325"/>
          </a:xfrm>
          <a:prstGeom prst="rect">
            <a:avLst/>
          </a:prstGeom>
        </p:spPr>
        <p:txBody>
          <a:bodyPr wrap="square">
            <a:spAutoFit/>
          </a:bodyPr>
          <a:lstStyle/>
          <a:p>
            <a:pPr marL="285750" indent="-285750">
              <a:buFont typeface="Arial" panose="020B0604020202020204" pitchFamily="34" charset="0"/>
              <a:buChar char="•"/>
            </a:pPr>
            <a:r>
              <a:rPr lang="fr-FR" b="1" dirty="0"/>
              <a:t>La qualité de la récolte</a:t>
            </a:r>
          </a:p>
          <a:p>
            <a:r>
              <a:rPr lang="fr-FR" dirty="0"/>
              <a:t>Pour plusieurs espèces cultivées, la teneur en azote ou en protéines est une condition importante à prendre en compte pour bien valoriser la production (ex :blé, orge brassicole, betterave sucrière..)</a:t>
            </a:r>
          </a:p>
          <a:p>
            <a:r>
              <a:rPr lang="fr-FR" dirty="0"/>
              <a:t>Parallèlement à d’autres facteurs comme le choix variétal, le raisonnement de la fertilisation azotée (dose et modalités d’apports) est primordial pour assurer les niveaux de qualités requis par les filières de transformation.</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0392" y="2771725"/>
            <a:ext cx="3096732" cy="4645100"/>
          </a:xfrm>
          <a:prstGeom prst="rect">
            <a:avLst/>
          </a:prstGeom>
        </p:spPr>
      </p:pic>
    </p:spTree>
    <p:extLst>
      <p:ext uri="{BB962C8B-B14F-4D97-AF65-F5344CB8AC3E}">
        <p14:creationId xmlns:p14="http://schemas.microsoft.com/office/powerpoint/2010/main" val="42381846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47824" y="611485"/>
            <a:ext cx="7848872" cy="5632311"/>
          </a:xfrm>
          <a:prstGeom prst="rect">
            <a:avLst/>
          </a:prstGeom>
          <a:noFill/>
        </p:spPr>
        <p:txBody>
          <a:bodyPr wrap="square" rtlCol="0">
            <a:spAutoFit/>
          </a:bodyPr>
          <a:lstStyle/>
          <a:p>
            <a:pPr marL="285750" indent="-285750">
              <a:buFont typeface="Arial" panose="020B0604020202020204" pitchFamily="34" charset="0"/>
              <a:buChar char="•"/>
            </a:pPr>
            <a:r>
              <a:rPr lang="fr-FR" b="1" dirty="0" smtClean="0"/>
              <a:t>La qualité de l’eau et de l’air</a:t>
            </a:r>
          </a:p>
          <a:p>
            <a:r>
              <a:rPr lang="fr-FR" dirty="0" smtClean="0"/>
              <a:t>Durant le cycle de l’azote, il y a des sorties vers les compartiments de l’environnement : </a:t>
            </a:r>
          </a:p>
          <a:p>
            <a:pPr marL="285750" indent="-285750">
              <a:buFontTx/>
              <a:buChar char="-"/>
            </a:pPr>
            <a:r>
              <a:rPr lang="fr-FR" u="sng" dirty="0" smtClean="0"/>
              <a:t>Lixiviation des nitrates </a:t>
            </a:r>
            <a:r>
              <a:rPr lang="fr-FR" dirty="0" smtClean="0"/>
              <a:t>(contribue à contaminer nos eaux de boisson)</a:t>
            </a:r>
          </a:p>
          <a:p>
            <a:pPr marL="285750" indent="-285750">
              <a:buFontTx/>
              <a:buChar char="-"/>
            </a:pPr>
            <a:endParaRPr lang="fr-FR" dirty="0"/>
          </a:p>
          <a:p>
            <a:pPr marL="285750" indent="-285750">
              <a:buFontTx/>
              <a:buChar char="-"/>
            </a:pPr>
            <a:endParaRPr lang="fr-FR" dirty="0" smtClean="0"/>
          </a:p>
          <a:p>
            <a:pPr marL="285750" indent="-285750">
              <a:buFontTx/>
              <a:buChar char="-"/>
            </a:pPr>
            <a:endParaRPr lang="fr-FR" dirty="0"/>
          </a:p>
          <a:p>
            <a:pPr marL="285750" indent="-285750">
              <a:buFontTx/>
              <a:buChar char="-"/>
            </a:pPr>
            <a:endParaRPr lang="fr-FR" dirty="0" smtClean="0"/>
          </a:p>
          <a:p>
            <a:pPr marL="285750" indent="-285750">
              <a:buFontTx/>
              <a:buChar char="-"/>
            </a:pPr>
            <a:endParaRPr lang="fr-FR" dirty="0"/>
          </a:p>
          <a:p>
            <a:pPr marL="285750" indent="-285750">
              <a:buFontTx/>
              <a:buChar char="-"/>
            </a:pPr>
            <a:endParaRPr lang="fr-FR" dirty="0" smtClean="0"/>
          </a:p>
          <a:p>
            <a:pPr marL="285750" indent="-285750">
              <a:buFontTx/>
              <a:buChar char="-"/>
            </a:pPr>
            <a:endParaRPr lang="fr-FR" dirty="0"/>
          </a:p>
          <a:p>
            <a:pPr marL="285750" indent="-285750">
              <a:buFontTx/>
              <a:buChar char="-"/>
            </a:pPr>
            <a:endParaRPr lang="fr-FR" dirty="0" smtClean="0"/>
          </a:p>
          <a:p>
            <a:pPr marL="285750" indent="-285750">
              <a:buFontTx/>
              <a:buChar char="-"/>
            </a:pPr>
            <a:endParaRPr lang="fr-FR" dirty="0"/>
          </a:p>
          <a:p>
            <a:pPr marL="285750" indent="-285750">
              <a:buFontTx/>
              <a:buChar char="-"/>
            </a:pPr>
            <a:endParaRPr lang="fr-FR" dirty="0" smtClean="0"/>
          </a:p>
          <a:p>
            <a:pPr marL="285750" indent="-285750">
              <a:buFontTx/>
              <a:buChar char="-"/>
            </a:pPr>
            <a:endParaRPr lang="fr-FR" dirty="0"/>
          </a:p>
          <a:p>
            <a:pPr marL="285750" indent="-285750">
              <a:buFontTx/>
              <a:buChar char="-"/>
            </a:pPr>
            <a:endParaRPr lang="fr-FR" dirty="0" smtClean="0"/>
          </a:p>
          <a:p>
            <a:pPr marL="285750" indent="-285750">
              <a:buFontTx/>
              <a:buChar char="-"/>
            </a:pPr>
            <a:endParaRPr lang="fr-FR" dirty="0"/>
          </a:p>
          <a:p>
            <a:pPr marL="285750" indent="-285750">
              <a:buFontTx/>
              <a:buChar char="-"/>
            </a:pPr>
            <a:r>
              <a:rPr lang="fr-FR" u="sng" dirty="0" smtClean="0"/>
              <a:t>Volatilisation de</a:t>
            </a:r>
            <a:br>
              <a:rPr lang="fr-FR" u="sng" dirty="0" smtClean="0"/>
            </a:br>
            <a:r>
              <a:rPr lang="fr-FR" u="sng" dirty="0" smtClean="0"/>
              <a:t> l’ammoniaque</a:t>
            </a:r>
            <a:br>
              <a:rPr lang="fr-FR" u="sng" dirty="0" smtClean="0"/>
            </a:br>
            <a:r>
              <a:rPr lang="fr-FR" dirty="0" smtClean="0"/>
              <a:t> (pollution de l’air)</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848" y="1979884"/>
            <a:ext cx="3312368" cy="3172512"/>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6216" y="4931965"/>
            <a:ext cx="5760640" cy="2488676"/>
          </a:xfrm>
          <a:prstGeom prst="rect">
            <a:avLst/>
          </a:prstGeom>
        </p:spPr>
      </p:pic>
      <p:sp>
        <p:nvSpPr>
          <p:cNvPr id="7" name="ZoneTexte 6"/>
          <p:cNvSpPr txBox="1"/>
          <p:nvPr/>
        </p:nvSpPr>
        <p:spPr>
          <a:xfrm>
            <a:off x="2232000" y="7020197"/>
            <a:ext cx="2160240" cy="369332"/>
          </a:xfrm>
          <a:prstGeom prst="rect">
            <a:avLst/>
          </a:prstGeom>
          <a:noFill/>
        </p:spPr>
        <p:txBody>
          <a:bodyPr wrap="square" rtlCol="0">
            <a:spAutoFit/>
          </a:bodyPr>
          <a:lstStyle/>
          <a:p>
            <a:r>
              <a:rPr lang="fr-FR" dirty="0" smtClean="0"/>
              <a:t>Source : </a:t>
            </a:r>
            <a:r>
              <a:rPr lang="fr-FR" dirty="0" err="1" smtClean="0"/>
              <a:t>Borealis</a:t>
            </a:r>
            <a:endParaRPr lang="fr-FR" dirty="0"/>
          </a:p>
        </p:txBody>
      </p:sp>
    </p:spTree>
    <p:extLst>
      <p:ext uri="{BB962C8B-B14F-4D97-AF65-F5344CB8AC3E}">
        <p14:creationId xmlns:p14="http://schemas.microsoft.com/office/powerpoint/2010/main" val="7108262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87784" y="467469"/>
            <a:ext cx="9433048" cy="2862322"/>
          </a:xfrm>
          <a:prstGeom prst="rect">
            <a:avLst/>
          </a:prstGeom>
          <a:noFill/>
        </p:spPr>
        <p:txBody>
          <a:bodyPr wrap="square" rtlCol="0">
            <a:spAutoFit/>
          </a:bodyPr>
          <a:lstStyle/>
          <a:p>
            <a:pPr marL="285750" indent="-285750">
              <a:buFont typeface="Arial" panose="020B0604020202020204" pitchFamily="34" charset="0"/>
              <a:buChar char="•"/>
            </a:pPr>
            <a:r>
              <a:rPr lang="fr-FR" b="1" dirty="0" smtClean="0"/>
              <a:t>La performance énergétique :</a:t>
            </a:r>
          </a:p>
          <a:p>
            <a:r>
              <a:rPr lang="fr-FR" dirty="0"/>
              <a:t>Les principaux engrais azotés minéraux sont fabriqués à partir de l’ammoniac synthétisé à</a:t>
            </a:r>
          </a:p>
          <a:p>
            <a:r>
              <a:rPr lang="fr-FR" dirty="0"/>
              <a:t>partir de l’azote présent dans l’air et de l’hydrogène fourni par le gaz naturel. </a:t>
            </a:r>
          </a:p>
          <a:p>
            <a:r>
              <a:rPr lang="fr-FR" dirty="0"/>
              <a:t>Il faut un peu plus d’une tonne d’équivalent pétrole (TEP) sous forme de gaz naturel pour </a:t>
            </a:r>
          </a:p>
          <a:p>
            <a:r>
              <a:rPr lang="fr-FR" dirty="0"/>
              <a:t>produire une tonne d’azote (N). Cette dépense énergétique indirecte représente 60 à 70%</a:t>
            </a:r>
          </a:p>
          <a:p>
            <a:r>
              <a:rPr lang="fr-FR" dirty="0"/>
              <a:t>de l’énergie consommée dans l’itinéraire technique des grandes cultures loin devant les </a:t>
            </a:r>
            <a:r>
              <a:rPr lang="fr-FR" dirty="0" smtClean="0"/>
              <a:t>autres postes </a:t>
            </a:r>
            <a:r>
              <a:rPr lang="fr-FR" dirty="0"/>
              <a:t>: engrais (P, K, S, Mg…), consommation de carburant, phytosanitaires et semences</a:t>
            </a:r>
            <a:r>
              <a:rPr lang="fr-FR" dirty="0" smtClean="0"/>
              <a:t>.</a:t>
            </a:r>
          </a:p>
          <a:p>
            <a:endParaRPr lang="fr-FR" dirty="0"/>
          </a:p>
          <a:p>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928" y="3491805"/>
            <a:ext cx="7488832" cy="3276364"/>
          </a:xfrm>
          <a:prstGeom prst="rect">
            <a:avLst/>
          </a:prstGeom>
        </p:spPr>
      </p:pic>
      <p:sp>
        <p:nvSpPr>
          <p:cNvPr id="6" name="ZoneTexte 5"/>
          <p:cNvSpPr txBox="1"/>
          <p:nvPr/>
        </p:nvSpPr>
        <p:spPr>
          <a:xfrm>
            <a:off x="2015976" y="6773417"/>
            <a:ext cx="6912768" cy="646331"/>
          </a:xfrm>
          <a:prstGeom prst="rect">
            <a:avLst/>
          </a:prstGeom>
          <a:noFill/>
        </p:spPr>
        <p:txBody>
          <a:bodyPr wrap="square" rtlCol="0">
            <a:spAutoFit/>
          </a:bodyPr>
          <a:lstStyle/>
          <a:p>
            <a:r>
              <a:rPr lang="fr-FR" dirty="0" smtClean="0"/>
              <a:t>. </a:t>
            </a:r>
            <a:r>
              <a:rPr lang="fr-FR" dirty="0"/>
              <a:t>L'usine </a:t>
            </a:r>
            <a:r>
              <a:rPr lang="fr-FR" dirty="0" smtClean="0"/>
              <a:t>d'engrais azotés  GPN à  Grandpuits.</a:t>
            </a:r>
            <a:endParaRPr lang="fr-FR" dirty="0"/>
          </a:p>
          <a:p>
            <a:endParaRPr lang="fr-FR" dirty="0"/>
          </a:p>
        </p:txBody>
      </p:sp>
    </p:spTree>
    <p:extLst>
      <p:ext uri="{BB962C8B-B14F-4D97-AF65-F5344CB8AC3E}">
        <p14:creationId xmlns:p14="http://schemas.microsoft.com/office/powerpoint/2010/main" val="29546465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31800" y="755501"/>
            <a:ext cx="9433048" cy="1200329"/>
          </a:xfrm>
          <a:prstGeom prst="rect">
            <a:avLst/>
          </a:prstGeom>
          <a:noFill/>
        </p:spPr>
        <p:txBody>
          <a:bodyPr wrap="square" rtlCol="0">
            <a:spAutoFit/>
          </a:bodyPr>
          <a:lstStyle/>
          <a:p>
            <a:pPr marL="285750" indent="-285750">
              <a:buFont typeface="Arial" panose="020B0604020202020204" pitchFamily="34" charset="0"/>
              <a:buChar char="•"/>
            </a:pPr>
            <a:r>
              <a:rPr lang="fr-FR" b="1" dirty="0" smtClean="0"/>
              <a:t>Les changements climatiques</a:t>
            </a:r>
          </a:p>
          <a:p>
            <a:r>
              <a:rPr lang="fr-FR" dirty="0" smtClean="0"/>
              <a:t>Au cours du cycle de l’azote il y a émission d’un puissant gaz à effet de serre, le protoxyde d’azote (N</a:t>
            </a:r>
            <a:r>
              <a:rPr lang="fr-FR" baseline="-25000" dirty="0" smtClean="0"/>
              <a:t>2</a:t>
            </a:r>
            <a:r>
              <a:rPr lang="fr-FR" dirty="0" smtClean="0"/>
              <a:t>O).</a:t>
            </a:r>
          </a:p>
          <a:p>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920" y="1955830"/>
            <a:ext cx="7490432" cy="4464496"/>
          </a:xfrm>
          <a:prstGeom prst="rect">
            <a:avLst/>
          </a:prstGeom>
        </p:spPr>
      </p:pic>
    </p:spTree>
    <p:extLst>
      <p:ext uri="{BB962C8B-B14F-4D97-AF65-F5344CB8AC3E}">
        <p14:creationId xmlns:p14="http://schemas.microsoft.com/office/powerpoint/2010/main" val="7351404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357023" y="446232"/>
            <a:ext cx="7143943" cy="3811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eaLnBrk="0" hangingPunct="0">
              <a:spcBef>
                <a:spcPts val="1653"/>
              </a:spcBef>
              <a:buSzPct val="100000"/>
            </a:pPr>
            <a:r>
              <a:rPr lang="fr-FR" altLang="fr-FR" b="1" dirty="0" smtClean="0">
                <a:solidFill>
                  <a:srgbClr val="000000"/>
                </a:solidFill>
                <a:latin typeface="Albertus Medium" pitchFamily="32" charset="0"/>
                <a:ea typeface="SimSun" pitchFamily="2" charset="-122"/>
              </a:rPr>
              <a:t>B3 – Principes de la fertilisation azoté</a:t>
            </a:r>
            <a:endParaRPr lang="fr-FR" altLang="fr-FR" b="1" dirty="0">
              <a:solidFill>
                <a:srgbClr val="000000"/>
              </a:solidFill>
              <a:latin typeface="Albertus Medium" pitchFamily="32" charset="0"/>
              <a:ea typeface="SimSun" pitchFamily="2" charset="-122"/>
            </a:endParaRPr>
          </a:p>
        </p:txBody>
      </p:sp>
      <p:sp>
        <p:nvSpPr>
          <p:cNvPr id="75779" name="Text Box 3"/>
          <p:cNvSpPr txBox="1">
            <a:spLocks noChangeArrowheads="1"/>
          </p:cNvSpPr>
          <p:nvPr/>
        </p:nvSpPr>
        <p:spPr bwMode="auto">
          <a:xfrm>
            <a:off x="276518" y="1240698"/>
            <a:ext cx="9804108" cy="935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spcBef>
                <a:spcPts val="965"/>
              </a:spcBef>
              <a:buSzPct val="100000"/>
            </a:pPr>
            <a:r>
              <a:rPr lang="fr-FR" altLang="fr-FR" dirty="0">
                <a:solidFill>
                  <a:srgbClr val="000000"/>
                </a:solidFill>
                <a:latin typeface="Verdana" pitchFamily="34" charset="0"/>
                <a:ea typeface="SimSun" pitchFamily="2" charset="-122"/>
              </a:rPr>
              <a:t>Elle consiste à apporter des engrais azotés qui fournissent aux plantes, directement ou indirectement, les </a:t>
            </a:r>
            <a:r>
              <a:rPr lang="fr-FR" altLang="fr-FR" dirty="0" smtClean="0">
                <a:solidFill>
                  <a:srgbClr val="000000"/>
                </a:solidFill>
                <a:latin typeface="Verdana" pitchFamily="34" charset="0"/>
                <a:ea typeface="SimSun" pitchFamily="2" charset="-122"/>
              </a:rPr>
              <a:t> nitrates </a:t>
            </a:r>
            <a:r>
              <a:rPr lang="fr-FR" altLang="fr-FR" dirty="0">
                <a:solidFill>
                  <a:srgbClr val="000000"/>
                </a:solidFill>
                <a:latin typeface="Verdana" pitchFamily="34" charset="0"/>
                <a:ea typeface="SimSun" pitchFamily="2" charset="-122"/>
              </a:rPr>
              <a:t>(NO</a:t>
            </a:r>
            <a:r>
              <a:rPr lang="fr-FR" altLang="fr-FR" baseline="-25000" dirty="0">
                <a:solidFill>
                  <a:srgbClr val="000000"/>
                </a:solidFill>
                <a:latin typeface="Verdana" pitchFamily="34" charset="0"/>
                <a:ea typeface="SimSun" pitchFamily="2" charset="-122"/>
              </a:rPr>
              <a:t>3</a:t>
            </a:r>
            <a:r>
              <a:rPr lang="fr-FR" altLang="fr-FR" baseline="30000" dirty="0">
                <a:solidFill>
                  <a:srgbClr val="000000"/>
                </a:solidFill>
                <a:latin typeface="Verdana" pitchFamily="34" charset="0"/>
                <a:ea typeface="SimSun" pitchFamily="2" charset="-122"/>
              </a:rPr>
              <a:t>-</a:t>
            </a:r>
            <a:r>
              <a:rPr lang="fr-FR" altLang="fr-FR" dirty="0">
                <a:solidFill>
                  <a:srgbClr val="000000"/>
                </a:solidFill>
                <a:latin typeface="Verdana" pitchFamily="34" charset="0"/>
                <a:ea typeface="SimSun" pitchFamily="2" charset="-122"/>
              </a:rPr>
              <a:t>) nécessaires à leur développement.</a:t>
            </a:r>
          </a:p>
        </p:txBody>
      </p:sp>
      <p:sp>
        <p:nvSpPr>
          <p:cNvPr id="75780" name="Text Box 4"/>
          <p:cNvSpPr txBox="1">
            <a:spLocks noChangeArrowheads="1"/>
          </p:cNvSpPr>
          <p:nvPr/>
        </p:nvSpPr>
        <p:spPr bwMode="auto">
          <a:xfrm>
            <a:off x="673793" y="2740382"/>
            <a:ext cx="3412712" cy="3811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spcBef>
                <a:spcPts val="1240"/>
              </a:spcBef>
              <a:buSzPct val="100000"/>
            </a:pPr>
            <a:r>
              <a:rPr lang="fr-FR" altLang="fr-FR" b="1" i="1" dirty="0">
                <a:solidFill>
                  <a:srgbClr val="FF0000"/>
                </a:solidFill>
                <a:latin typeface="Verdana" pitchFamily="34" charset="0"/>
                <a:ea typeface="SimSun" pitchFamily="2" charset="-122"/>
              </a:rPr>
              <a:t>au bon moment</a:t>
            </a:r>
          </a:p>
        </p:txBody>
      </p:sp>
      <p:sp>
        <p:nvSpPr>
          <p:cNvPr id="75781" name="Text Box 5"/>
          <p:cNvSpPr txBox="1">
            <a:spLocks noChangeArrowheads="1"/>
          </p:cNvSpPr>
          <p:nvPr/>
        </p:nvSpPr>
        <p:spPr bwMode="auto">
          <a:xfrm>
            <a:off x="5675603" y="2764881"/>
            <a:ext cx="3412712" cy="3811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spcBef>
                <a:spcPts val="1240"/>
              </a:spcBef>
              <a:buSzPct val="100000"/>
            </a:pPr>
            <a:r>
              <a:rPr lang="fr-FR" altLang="fr-FR" b="1" i="1" dirty="0">
                <a:solidFill>
                  <a:srgbClr val="FF0000"/>
                </a:solidFill>
                <a:latin typeface="Verdana" pitchFamily="34" charset="0"/>
                <a:ea typeface="SimSun" pitchFamily="2" charset="-122"/>
              </a:rPr>
              <a:t>en quantités suffisantes</a:t>
            </a:r>
          </a:p>
        </p:txBody>
      </p:sp>
      <p:sp>
        <p:nvSpPr>
          <p:cNvPr id="75782" name="Text Box 6"/>
          <p:cNvSpPr txBox="1">
            <a:spLocks noChangeArrowheads="1"/>
          </p:cNvSpPr>
          <p:nvPr/>
        </p:nvSpPr>
        <p:spPr bwMode="auto">
          <a:xfrm>
            <a:off x="357022" y="3065868"/>
            <a:ext cx="4364771" cy="935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spcBef>
                <a:spcPts val="965"/>
              </a:spcBef>
              <a:buSzPct val="100000"/>
            </a:pPr>
            <a:r>
              <a:rPr lang="fr-FR" altLang="fr-FR" dirty="0">
                <a:solidFill>
                  <a:srgbClr val="000000"/>
                </a:solidFill>
                <a:latin typeface="Verdana" pitchFamily="34" charset="0"/>
                <a:ea typeface="SimSun" pitchFamily="2" charset="-122"/>
              </a:rPr>
              <a:t>c’est-à-dire quand la plante en a le plus besoin car les nitrates ne sont pas stockés dans le sol.</a:t>
            </a:r>
          </a:p>
        </p:txBody>
      </p:sp>
      <p:sp>
        <p:nvSpPr>
          <p:cNvPr id="75783" name="Text Box 7"/>
          <p:cNvSpPr txBox="1">
            <a:spLocks noChangeArrowheads="1"/>
          </p:cNvSpPr>
          <p:nvPr/>
        </p:nvSpPr>
        <p:spPr bwMode="auto">
          <a:xfrm>
            <a:off x="5308080" y="3146365"/>
            <a:ext cx="4408523" cy="1212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lgn="ctr">
              <a:spcBef>
                <a:spcPts val="965"/>
              </a:spcBef>
              <a:buSzPct val="100000"/>
            </a:pPr>
            <a:r>
              <a:rPr lang="fr-FR" altLang="fr-FR" dirty="0">
                <a:solidFill>
                  <a:srgbClr val="000000"/>
                </a:solidFill>
                <a:latin typeface="Verdana" pitchFamily="34" charset="0"/>
                <a:ea typeface="SimSun" pitchFamily="2" charset="-122"/>
              </a:rPr>
              <a:t>Cette quantité d’azote optimale peut se calculer grâce à la </a:t>
            </a:r>
            <a:r>
              <a:rPr lang="fr-FR" altLang="fr-FR" b="1" dirty="0">
                <a:solidFill>
                  <a:srgbClr val="000000"/>
                </a:solidFill>
                <a:latin typeface="Verdana" pitchFamily="34" charset="0"/>
                <a:ea typeface="SimSun" pitchFamily="2" charset="-122"/>
              </a:rPr>
              <a:t>méthode des BILANS</a:t>
            </a:r>
            <a:r>
              <a:rPr lang="fr-FR" altLang="fr-FR" dirty="0">
                <a:solidFill>
                  <a:srgbClr val="000000"/>
                </a:solidFill>
                <a:latin typeface="Verdana" pitchFamily="34" charset="0"/>
                <a:ea typeface="SimSun" pitchFamily="2" charset="-122"/>
              </a:rPr>
              <a:t>, en trois étapes : </a:t>
            </a:r>
          </a:p>
        </p:txBody>
      </p:sp>
      <p:sp>
        <p:nvSpPr>
          <p:cNvPr id="75784" name="Text Box 8"/>
          <p:cNvSpPr txBox="1">
            <a:spLocks noChangeArrowheads="1"/>
          </p:cNvSpPr>
          <p:nvPr/>
        </p:nvSpPr>
        <p:spPr bwMode="auto">
          <a:xfrm>
            <a:off x="5754357" y="4731797"/>
            <a:ext cx="4326268" cy="126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207" tIns="51588" rIns="99207" bIns="51588">
            <a:spAutoFit/>
          </a:bodyPr>
          <a:lstStyle>
            <a:lvl1pPr marL="341313" indent="-341313" defTabSz="449263">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tx1"/>
                </a:solidFill>
                <a:latin typeface="Arial" charset="0"/>
                <a:cs typeface="Arial" charset="0"/>
              </a:defRPr>
            </a:lvl1pPr>
            <a:lvl2pPr marL="742950" indent="-285750" defTabSz="449263">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tx1"/>
                </a:solidFill>
                <a:latin typeface="Arial" charset="0"/>
                <a:cs typeface="Arial" charset="0"/>
              </a:defRPr>
            </a:lvl2pPr>
            <a:lvl3pPr marL="1143000" indent="-228600" defTabSz="449263">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tx1"/>
                </a:solidFill>
                <a:latin typeface="Arial" charset="0"/>
                <a:cs typeface="Arial" charset="0"/>
              </a:defRPr>
            </a:lvl3pPr>
            <a:lvl4pPr marL="1600200" indent="-228600" defTabSz="449263">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tx1"/>
                </a:solidFill>
                <a:latin typeface="Arial" charset="0"/>
                <a:cs typeface="Arial" charset="0"/>
              </a:defRPr>
            </a:lvl4pPr>
            <a:lvl5pPr marL="2057400" indent="-228600" defTabSz="449263">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tx1"/>
                </a:solidFill>
                <a:latin typeface="Arial" charset="0"/>
                <a:cs typeface="Arial" charset="0"/>
              </a:defRPr>
            </a:lvl5pPr>
            <a:lvl6pPr marL="2514600" indent="-228600" defTabSz="449263" fontAlgn="base">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tx1"/>
                </a:solidFill>
                <a:latin typeface="Arial" charset="0"/>
                <a:cs typeface="Arial" charset="0"/>
              </a:defRPr>
            </a:lvl6pPr>
            <a:lvl7pPr marL="2971800" indent="-228600" defTabSz="449263" fontAlgn="base">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tx1"/>
                </a:solidFill>
                <a:latin typeface="Arial" charset="0"/>
                <a:cs typeface="Arial" charset="0"/>
              </a:defRPr>
            </a:lvl7pPr>
            <a:lvl8pPr marL="3429000" indent="-228600" defTabSz="449263" fontAlgn="base">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tx1"/>
                </a:solidFill>
                <a:latin typeface="Arial" charset="0"/>
                <a:cs typeface="Arial" charset="0"/>
              </a:defRPr>
            </a:lvl8pPr>
            <a:lvl9pPr marL="3886200" indent="-228600" defTabSz="449263" fontAlgn="base">
              <a:spcBef>
                <a:spcPct val="0"/>
              </a:spcBef>
              <a:spcAft>
                <a:spcPct val="0"/>
              </a:spcAft>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tx1"/>
                </a:solidFill>
                <a:latin typeface="Arial" charset="0"/>
                <a:cs typeface="Arial" charset="0"/>
              </a:defRPr>
            </a:lvl9pPr>
          </a:lstStyle>
          <a:p>
            <a:pPr>
              <a:spcBef>
                <a:spcPts val="193"/>
              </a:spcBef>
              <a:buClr>
                <a:srgbClr val="000000"/>
              </a:buClr>
              <a:buSzPct val="100000"/>
              <a:buFont typeface="Times New Roman" pitchFamily="18" charset="0"/>
              <a:buAutoNum type="arabicPeriod"/>
            </a:pPr>
            <a:r>
              <a:rPr lang="fr-FR" altLang="fr-FR">
                <a:solidFill>
                  <a:srgbClr val="000000"/>
                </a:solidFill>
                <a:latin typeface="Verdana" pitchFamily="34" charset="0"/>
                <a:ea typeface="SimSun" pitchFamily="2" charset="-122"/>
              </a:rPr>
              <a:t>le calcul des besoins totaux ; </a:t>
            </a:r>
          </a:p>
          <a:p>
            <a:pPr>
              <a:spcBef>
                <a:spcPts val="193"/>
              </a:spcBef>
              <a:buClr>
                <a:srgbClr val="000000"/>
              </a:buClr>
              <a:buSzPct val="100000"/>
              <a:buFont typeface="Times New Roman" pitchFamily="18" charset="0"/>
              <a:buAutoNum type="arabicPeriod"/>
            </a:pPr>
            <a:r>
              <a:rPr lang="fr-FR" altLang="fr-FR">
                <a:solidFill>
                  <a:srgbClr val="000000"/>
                </a:solidFill>
                <a:latin typeface="Verdana" pitchFamily="34" charset="0"/>
                <a:ea typeface="SimSun" pitchFamily="2" charset="-122"/>
              </a:rPr>
              <a:t>l’estimation des apports du sol ; </a:t>
            </a:r>
          </a:p>
          <a:p>
            <a:pPr>
              <a:spcBef>
                <a:spcPts val="193"/>
              </a:spcBef>
              <a:buClr>
                <a:srgbClr val="000000"/>
              </a:buClr>
              <a:buSzPct val="100000"/>
              <a:buFont typeface="Times New Roman" pitchFamily="18" charset="0"/>
              <a:buAutoNum type="arabicPeriod"/>
            </a:pPr>
            <a:r>
              <a:rPr lang="fr-FR" altLang="fr-FR">
                <a:solidFill>
                  <a:srgbClr val="000000"/>
                </a:solidFill>
                <a:latin typeface="Verdana" pitchFamily="34" charset="0"/>
                <a:ea typeface="SimSun" pitchFamily="2" charset="-122"/>
              </a:rPr>
              <a:t>l’ajustement de la dose d’engrais.</a:t>
            </a:r>
          </a:p>
        </p:txBody>
      </p:sp>
      <p:sp>
        <p:nvSpPr>
          <p:cNvPr id="75786" name="Line 10"/>
          <p:cNvSpPr>
            <a:spLocks noChangeShapeType="1"/>
          </p:cNvSpPr>
          <p:nvPr/>
        </p:nvSpPr>
        <p:spPr bwMode="auto">
          <a:xfrm flipH="1">
            <a:off x="3512468" y="2714134"/>
            <a:ext cx="509281" cy="236239"/>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794" tIns="50397" rIns="100794" bIns="50397"/>
          <a:lstStyle/>
          <a:p>
            <a:endParaRPr lang="fr-FR"/>
          </a:p>
        </p:txBody>
      </p:sp>
      <p:sp>
        <p:nvSpPr>
          <p:cNvPr id="75787" name="Line 11"/>
          <p:cNvSpPr>
            <a:spLocks noChangeShapeType="1"/>
          </p:cNvSpPr>
          <p:nvPr/>
        </p:nvSpPr>
        <p:spPr bwMode="auto">
          <a:xfrm>
            <a:off x="5320330" y="2696635"/>
            <a:ext cx="400775" cy="297487"/>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794" tIns="50397" rIns="100794" bIns="50397"/>
          <a:lstStyle/>
          <a:p>
            <a:endParaRPr lang="fr-FR"/>
          </a:p>
        </p:txBody>
      </p:sp>
      <p:sp>
        <p:nvSpPr>
          <p:cNvPr id="75788" name="Rectangle 12"/>
          <p:cNvSpPr>
            <a:spLocks noChangeArrowheads="1"/>
          </p:cNvSpPr>
          <p:nvPr/>
        </p:nvSpPr>
        <p:spPr bwMode="auto">
          <a:xfrm>
            <a:off x="3452965" y="2351900"/>
            <a:ext cx="3334223" cy="3811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9207" tIns="51588" rIns="99207" bIns="51588">
            <a:spAutoFit/>
          </a:bodyP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5pPr>
            <a:lvl6pPr marL="25146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6pPr>
            <a:lvl7pPr marL="29718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7pPr>
            <a:lvl8pPr marL="34290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8pPr>
            <a:lvl9pPr marL="3886200" indent="-228600" defTabSz="449263" fontAlgn="base">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cs typeface="Arial" charset="0"/>
              </a:defRPr>
            </a:lvl9pPr>
          </a:lstStyle>
          <a:p>
            <a:pPr>
              <a:spcBef>
                <a:spcPts val="965"/>
              </a:spcBef>
              <a:buSzPct val="100000"/>
            </a:pPr>
            <a:r>
              <a:rPr lang="fr-FR" altLang="fr-FR" b="1" dirty="0">
                <a:solidFill>
                  <a:srgbClr val="000000"/>
                </a:solidFill>
                <a:latin typeface="Verdana" pitchFamily="34" charset="0"/>
                <a:ea typeface="SimSun" pitchFamily="2" charset="-122"/>
              </a:rPr>
              <a:t>Cet apport doit être fait</a:t>
            </a:r>
            <a:r>
              <a:rPr lang="fr-FR" altLang="fr-FR" sz="1500" b="1" dirty="0">
                <a:solidFill>
                  <a:srgbClr val="000000"/>
                </a:solidFill>
                <a:latin typeface="Verdana" pitchFamily="34" charset="0"/>
                <a:ea typeface="SimSun" pitchFamily="2" charset="-122"/>
              </a:rPr>
              <a:t> </a:t>
            </a:r>
          </a:p>
        </p:txBody>
      </p:sp>
    </p:spTree>
    <p:extLst>
      <p:ext uri="{BB962C8B-B14F-4D97-AF65-F5344CB8AC3E}">
        <p14:creationId xmlns:p14="http://schemas.microsoft.com/office/powerpoint/2010/main" val="3462559277"/>
      </p:ext>
    </p:extLst>
  </p:cSld>
  <p:clrMapOvr>
    <a:masterClrMapping/>
  </p:clrMapOvr>
  <p:transition/>
  <p:timing>
    <p:tnLst>
      <p:par>
        <p:cTn id="1" dur="indefinite" restart="never" nodeType="tmRoot">
          <p:childTnLst>
            <p:par>
              <p:cTn id="2" fill="hold" nodeType="interactiveSeq">
                <p:stCondLst>
                  <p:cond delay="0"/>
                </p:stCondLst>
                <p:childTnLst>
                  <p:par>
                    <p:cTn id="3" fill="hold">
                      <p:childTnLst>
                        <p:par>
                          <p:cTn id="4" fill="hold">
                            <p:stCondLst>
                              <p:cond delay="0"/>
                            </p:stCondLst>
                            <p:childTnLst>
                              <p:par>
                                <p:cTn id="5" presetID="2" presetClass="mediacall" fill="hold" nodeType="clickEffect">
                                  <p:stCondLst>
                                    <p:cond delay="0"/>
                                  </p:stCondLst>
                                  <p:childTnLst>
                                    <p:par>
                                      <p:cTn id="6"/>
                                    </p:par>
                                  </p:childTnLst>
                                </p:cTn>
                              </p:par>
                            </p:childTnLst>
                          </p:cTn>
                        </p:par>
                      </p:childTnLst>
                    </p:cTn>
                  </p:par>
                </p:childTnLst>
              </p:cTn>
            </p:par>
            <p:seq concurrent="1" nextAc="seek">
              <p:cTn id="7"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595037" y="0"/>
            <a:ext cx="9072563" cy="1259946"/>
          </a:xfrm>
        </p:spPr>
        <p:txBody>
          <a:bodyPr/>
          <a:lstStyle/>
          <a:p>
            <a:r>
              <a:rPr lang="fr-FR" altLang="fr-FR" dirty="0" smtClean="0"/>
              <a:t>B-31- </a:t>
            </a:r>
            <a:r>
              <a:rPr lang="fr-FR" altLang="fr-FR" dirty="0"/>
              <a:t>La méthode du bilan</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8064" y="899517"/>
            <a:ext cx="6559873" cy="6068827"/>
          </a:xfrm>
          <a:prstGeom prst="rect">
            <a:avLst/>
          </a:prstGeom>
        </p:spPr>
      </p:pic>
      <p:sp>
        <p:nvSpPr>
          <p:cNvPr id="3" name="ZoneTexte 2"/>
          <p:cNvSpPr txBox="1"/>
          <p:nvPr/>
        </p:nvSpPr>
        <p:spPr>
          <a:xfrm>
            <a:off x="1223888" y="6228109"/>
            <a:ext cx="4248472" cy="369332"/>
          </a:xfrm>
          <a:prstGeom prst="rect">
            <a:avLst/>
          </a:prstGeom>
          <a:noFill/>
        </p:spPr>
        <p:txBody>
          <a:bodyPr wrap="square" rtlCol="0">
            <a:spAutoFit/>
          </a:bodyPr>
          <a:lstStyle/>
          <a:p>
            <a:r>
              <a:rPr lang="fr-FR" dirty="0" smtClean="0"/>
              <a:t>Source </a:t>
            </a:r>
            <a:r>
              <a:rPr lang="fr-FR" dirty="0" smtClean="0">
                <a:hlinkClick r:id="rId4"/>
              </a:rPr>
              <a:t>: UNIFA</a:t>
            </a:r>
            <a:endParaRPr lang="fr-FR" dirty="0"/>
          </a:p>
        </p:txBody>
      </p:sp>
    </p:spTree>
    <p:extLst>
      <p:ext uri="{BB962C8B-B14F-4D97-AF65-F5344CB8AC3E}">
        <p14:creationId xmlns:p14="http://schemas.microsoft.com/office/powerpoint/2010/main" val="11539683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388807" y="179437"/>
            <a:ext cx="9464806"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800" i="0" u="none" strike="noStrike" cap="none" normalizeH="0" baseline="0" dirty="0" smtClean="0">
                <a:ln>
                  <a:noFill/>
                </a:ln>
                <a:effectLst/>
                <a:cs typeface="Arial" pitchFamily="34" charset="0"/>
              </a:rPr>
              <a:t>Le principe de la méthode du bilan prévisionnel est d ’estimer, sur une période allant de l’ouverture du bilan (i) à sa fermeture (f) ,la fourniture en azote du milieu sur une profondeur considérée</a:t>
            </a:r>
            <a:r>
              <a:rPr kumimoji="0" lang="fr-FR" altLang="fr-FR" sz="1800" i="0" u="none" strike="noStrike" cap="none" normalizeH="0" dirty="0" smtClean="0">
                <a:ln>
                  <a:noFill/>
                </a:ln>
                <a:effectLst/>
                <a:cs typeface="Arial" pitchFamily="34" charset="0"/>
              </a:rPr>
              <a:t> comme accessible a</a:t>
            </a:r>
            <a:r>
              <a:rPr lang="fr-FR" altLang="fr-FR" baseline="0" dirty="0" smtClean="0">
                <a:cs typeface="Arial" pitchFamily="34" charset="0"/>
              </a:rPr>
              <a:t>ux</a:t>
            </a:r>
            <a:r>
              <a:rPr lang="fr-FR" altLang="fr-FR" dirty="0" smtClean="0">
                <a:cs typeface="Arial" pitchFamily="34" charset="0"/>
              </a:rPr>
              <a:t> racines</a:t>
            </a:r>
            <a:r>
              <a:rPr kumimoji="0" lang="fr-FR" altLang="fr-FR" sz="1800" i="0" u="none" strike="noStrike" cap="none" normalizeH="0" baseline="0" dirty="0" smtClean="0">
                <a:ln>
                  <a:noFill/>
                </a:ln>
                <a:effectLst/>
                <a:cs typeface="Arial" pitchFamily="34" charset="0"/>
              </a:rPr>
              <a:t> et les besoins en azote du peuplement végétal. </a:t>
            </a:r>
            <a:br>
              <a:rPr kumimoji="0" lang="fr-FR" altLang="fr-FR" sz="1800" i="0" u="none" strike="noStrike" cap="none" normalizeH="0" baseline="0" dirty="0" smtClean="0">
                <a:ln>
                  <a:noFill/>
                </a:ln>
                <a:effectLst/>
                <a:cs typeface="Arial" pitchFamily="34" charset="0"/>
              </a:rPr>
            </a:br>
            <a:endParaRPr kumimoji="0" lang="fr-FR" altLang="fr-FR" sz="1800" i="0" u="none" strike="noStrike" cap="none" normalizeH="0" baseline="0" dirty="0" smtClean="0">
              <a:ln>
                <a:noFill/>
              </a:ln>
              <a:effectLst/>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800" i="0" u="none" strike="noStrike" cap="none" normalizeH="0" baseline="0" dirty="0" smtClean="0">
                <a:ln>
                  <a:noFill/>
                </a:ln>
                <a:effectLst/>
                <a:cs typeface="Arial" pitchFamily="34" charset="0"/>
              </a:rPr>
              <a:t>Cette méthode est ensuite utilisée pour calculer la quantité  d ’engrais azoté (minéral ou organique) qu’il est nécessaire d </a:t>
            </a:r>
            <a:r>
              <a:rPr kumimoji="0" lang="fr-FR" altLang="fr-FR" sz="1800" b="1" i="0" u="none" strike="noStrike" cap="none" normalizeH="0" baseline="0" dirty="0" smtClean="0">
                <a:ln>
                  <a:noFill/>
                </a:ln>
                <a:effectLst/>
                <a:cs typeface="Arial" pitchFamily="34" charset="0"/>
              </a:rPr>
              <a:t>’apporter pour équilibrer fourniture et besoin.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i="0" u="none" strike="noStrike" cap="none" normalizeH="0" baseline="0" dirty="0" smtClean="0">
              <a:ln>
                <a:noFill/>
              </a:ln>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i="0" u="none" strike="noStrike" cap="none" normalizeH="0" baseline="0" dirty="0" smtClean="0">
                <a:ln>
                  <a:noFill/>
                </a:ln>
                <a:effectLst/>
                <a:cs typeface="Arial" pitchFamily="34" charset="0"/>
              </a:rPr>
              <a:t>Comme dans tout bilan, on trouvera 2 types de composantes</a:t>
            </a:r>
            <a:r>
              <a:rPr lang="fr-FR" altLang="fr-FR" dirty="0" smtClean="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smtClean="0">
              <a:cs typeface="Arial" pitchFamily="34" charset="0"/>
            </a:endParaRPr>
          </a:p>
          <a:p>
            <a:pPr marL="285750" lvl="0" indent="-285750" eaLnBrk="0" fontAlgn="base" hangingPunct="0">
              <a:spcBef>
                <a:spcPct val="0"/>
              </a:spcBef>
              <a:spcAft>
                <a:spcPct val="0"/>
              </a:spcAft>
              <a:buFont typeface="Arial" panose="020B0604020202020204" pitchFamily="34" charset="0"/>
              <a:buChar char="•"/>
            </a:pPr>
            <a:r>
              <a:rPr lang="fr-FR" dirty="0" smtClean="0"/>
              <a:t>Les</a:t>
            </a:r>
            <a:r>
              <a:rPr lang="fr-FR" dirty="0"/>
              <a:t> </a:t>
            </a:r>
            <a:r>
              <a:rPr lang="fr-FR" b="1" dirty="0"/>
              <a:t>variations de stock</a:t>
            </a:r>
            <a:r>
              <a:rPr lang="fr-FR" dirty="0"/>
              <a:t> entre l ’ouverture et la fermeture : on note </a:t>
            </a:r>
            <a:r>
              <a:rPr lang="fr-FR" b="1" dirty="0"/>
              <a:t>Ri</a:t>
            </a:r>
            <a:r>
              <a:rPr lang="fr-FR" dirty="0"/>
              <a:t> et </a:t>
            </a:r>
            <a:r>
              <a:rPr lang="fr-FR" b="1" dirty="0" err="1"/>
              <a:t>Rf</a:t>
            </a:r>
            <a:r>
              <a:rPr lang="fr-FR" dirty="0"/>
              <a:t> les quantités d ’azote minéral (</a:t>
            </a:r>
            <a:r>
              <a:rPr lang="fr-FR" u="sng" dirty="0"/>
              <a:t>ou reliquat</a:t>
            </a:r>
            <a:r>
              <a:rPr lang="fr-FR" dirty="0"/>
              <a:t>) sur la profondeur accessible aux racines, respectivement à l ’ouverture et à la fermeture du </a:t>
            </a:r>
            <a:r>
              <a:rPr lang="fr-FR" dirty="0" smtClean="0"/>
              <a:t>bilan.</a:t>
            </a:r>
          </a:p>
          <a:p>
            <a:pPr marL="285750" lvl="0" indent="-285750" eaLnBrk="0" fontAlgn="base" hangingPunct="0">
              <a:spcBef>
                <a:spcPct val="0"/>
              </a:spcBef>
              <a:spcAft>
                <a:spcPct val="0"/>
              </a:spcAft>
              <a:buFont typeface="Arial" panose="020B0604020202020204" pitchFamily="34" charset="0"/>
              <a:buChar char="•"/>
            </a:pPr>
            <a:r>
              <a:rPr lang="fr-FR" dirty="0"/>
              <a:t>des </a:t>
            </a:r>
            <a:r>
              <a:rPr lang="fr-FR" b="1" dirty="0"/>
              <a:t>flux d ’azote</a:t>
            </a:r>
            <a:r>
              <a:rPr lang="fr-FR" dirty="0"/>
              <a:t> (figure ci-dessous) </a:t>
            </a:r>
            <a:r>
              <a:rPr lang="fr-FR" dirty="0" smtClean="0"/>
              <a:t>qu’il </a:t>
            </a:r>
            <a:r>
              <a:rPr lang="fr-FR" dirty="0"/>
              <a:t>s ’agit d'identifier et de quantifier </a:t>
            </a:r>
            <a:r>
              <a:rPr lang="fr-FR" dirty="0" smtClean="0"/>
              <a:t>:</a:t>
            </a:r>
          </a:p>
          <a:p>
            <a:pPr lvl="0" eaLnBrk="0" fontAlgn="base" hangingPunct="0">
              <a:spcBef>
                <a:spcPct val="0"/>
              </a:spcBef>
              <a:spcAft>
                <a:spcPct val="0"/>
              </a:spcAft>
            </a:pPr>
            <a:endParaRPr lang="fr-FR" dirty="0" smtClean="0"/>
          </a:p>
          <a:p>
            <a:pPr lvl="0" eaLnBrk="0" fontAlgn="base" hangingPunct="0">
              <a:spcBef>
                <a:spcPct val="0"/>
              </a:spcBef>
              <a:spcAft>
                <a:spcPct val="0"/>
              </a:spcAft>
            </a:pPr>
            <a:endParaRPr lang="fr-FR" dirty="0" smtClean="0"/>
          </a:p>
          <a:p>
            <a:pPr marL="285750" lvl="0" indent="-285750" eaLnBrk="0" fontAlgn="base" hangingPunct="0">
              <a:spcBef>
                <a:spcPct val="0"/>
              </a:spcBef>
              <a:spcAft>
                <a:spcPct val="0"/>
              </a:spcAft>
              <a:buFont typeface="Arial" panose="020B0604020202020204" pitchFamily="34" charset="0"/>
              <a:buChar char="•"/>
            </a:pPr>
            <a:endParaRPr kumimoji="0" lang="fr-FR" altLang="fr-FR" b="0" i="0" u="none" strike="noStrike" cap="none" normalizeH="0" baseline="0" dirty="0" smtClean="0">
              <a:ln>
                <a:noFill/>
              </a:ln>
              <a:solidFill>
                <a:schemeClr val="tx1"/>
              </a:solidFill>
              <a:effectLst/>
              <a:cs typeface="Arial" pitchFamily="34" charset="0"/>
            </a:endParaRPr>
          </a:p>
        </p:txBody>
      </p:sp>
      <p:sp>
        <p:nvSpPr>
          <p:cNvPr id="7" name="AutoShape 4" descr="https://tice.agroparistech.fr/coursenligne/courses/LAFERTILISATIONAZOTE/document/azote/_themes/sumipntg/sumbul2a.gif"/>
          <p:cNvSpPr>
            <a:spLocks noChangeAspect="1" noChangeArrowheads="1"/>
          </p:cNvSpPr>
          <p:nvPr/>
        </p:nvSpPr>
        <p:spPr bwMode="auto">
          <a:xfrm>
            <a:off x="8018463" y="2589213"/>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5" descr="https://tice.agroparistech.fr/coursenligne/courses/LAFERTILISATIONAZOTE/document/azote/_themes/sumipntg/sumbul2a.gif"/>
          <p:cNvSpPr>
            <a:spLocks noChangeAspect="1" noChangeArrowheads="1"/>
          </p:cNvSpPr>
          <p:nvPr/>
        </p:nvSpPr>
        <p:spPr bwMode="auto">
          <a:xfrm>
            <a:off x="8131175" y="2589213"/>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6" descr="https://tice.agroparistech.fr/coursenligne/courses/LAFERTILISATIONAZOTE/document/azote/_themes/sumipntg/sumbul2a.gif"/>
          <p:cNvSpPr>
            <a:spLocks noChangeAspect="1" noChangeArrowheads="1"/>
          </p:cNvSpPr>
          <p:nvPr/>
        </p:nvSpPr>
        <p:spPr bwMode="auto">
          <a:xfrm>
            <a:off x="8243888" y="2589213"/>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7" descr="https://tice.agroparistech.fr/coursenligne/courses/LAFERTILISATIONAZOTE/document/azote/_themes/sumipntg/sumbul2a.gif"/>
          <p:cNvSpPr>
            <a:spLocks noChangeAspect="1" noChangeArrowheads="1"/>
          </p:cNvSpPr>
          <p:nvPr/>
        </p:nvSpPr>
        <p:spPr bwMode="auto">
          <a:xfrm>
            <a:off x="8356600" y="2589213"/>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AutoShape 8" descr="https://tice.agroparistech.fr/coursenligne/courses/LAFERTILISATIONAZOTE/document/azote/_themes/sumipntg/sumbul2a.gif"/>
          <p:cNvSpPr>
            <a:spLocks noChangeAspect="1" noChangeArrowheads="1"/>
          </p:cNvSpPr>
          <p:nvPr/>
        </p:nvSpPr>
        <p:spPr bwMode="auto">
          <a:xfrm>
            <a:off x="8469313" y="2589213"/>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2" name="AutoShape 9" descr="https://tice.agroparistech.fr/coursenligne/courses/LAFERTILISATIONAZOTE/document/azote/_themes/sumipntg/sumbul2a.gif"/>
          <p:cNvSpPr>
            <a:spLocks noChangeAspect="1" noChangeArrowheads="1"/>
          </p:cNvSpPr>
          <p:nvPr/>
        </p:nvSpPr>
        <p:spPr bwMode="auto">
          <a:xfrm>
            <a:off x="8582025" y="2589213"/>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AutoShape 10" descr="https://tice.agroparistech.fr/coursenligne/courses/LAFERTILISATIONAZOTE/document/azote/_themes/sumipntg/sumbul2a.gif"/>
          <p:cNvSpPr>
            <a:spLocks noChangeAspect="1" noChangeArrowheads="1"/>
          </p:cNvSpPr>
          <p:nvPr/>
        </p:nvSpPr>
        <p:spPr bwMode="auto">
          <a:xfrm>
            <a:off x="8694738" y="2589213"/>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6" name="AutoShape 12" descr="https://tice.agroparistech.fr/coursenligne/courses/LAFERTILISATIONAZOTE/document/azote/_themes/sumipntg/sumbul2a.gif"/>
          <p:cNvSpPr>
            <a:spLocks noChangeAspect="1" noChangeArrowheads="1"/>
          </p:cNvSpPr>
          <p:nvPr/>
        </p:nvSpPr>
        <p:spPr bwMode="auto">
          <a:xfrm>
            <a:off x="9652000" y="2727325"/>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 name="AutoShape 13" descr="https://tice.agroparistech.fr/coursenligne/courses/LAFERTILISATIONAZOTE/document/azote/_themes/sumipntg/sumbul2a.gif"/>
          <p:cNvSpPr>
            <a:spLocks noChangeAspect="1" noChangeArrowheads="1"/>
          </p:cNvSpPr>
          <p:nvPr/>
        </p:nvSpPr>
        <p:spPr bwMode="auto">
          <a:xfrm>
            <a:off x="9732963" y="2727325"/>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 name="AutoShape 14" descr="https://tice.agroparistech.fr/coursenligne/courses/LAFERTILISATIONAZOTE/document/azote/_themes/sumipntg/sumbul2a.gif"/>
          <p:cNvSpPr>
            <a:spLocks noChangeAspect="1" noChangeArrowheads="1"/>
          </p:cNvSpPr>
          <p:nvPr/>
        </p:nvSpPr>
        <p:spPr bwMode="auto">
          <a:xfrm>
            <a:off x="9796463" y="2727325"/>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9" name="AutoShape 15" descr="https://tice.agroparistech.fr/coursenligne/courses/LAFERTILISATIONAZOTE/document/azote/_themes/sumipntg/sumbul2a.gif"/>
          <p:cNvSpPr>
            <a:spLocks noChangeAspect="1" noChangeArrowheads="1"/>
          </p:cNvSpPr>
          <p:nvPr/>
        </p:nvSpPr>
        <p:spPr bwMode="auto">
          <a:xfrm>
            <a:off x="9909175" y="2727325"/>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 name="AutoShape 16" descr="https://tice.agroparistech.fr/coursenligne/courses/LAFERTILISATIONAZOTE/document/azote/_themes/sumipntg/sumbul2a.gif"/>
          <p:cNvSpPr>
            <a:spLocks noChangeAspect="1" noChangeArrowheads="1"/>
          </p:cNvSpPr>
          <p:nvPr/>
        </p:nvSpPr>
        <p:spPr bwMode="auto">
          <a:xfrm>
            <a:off x="10021888" y="2727325"/>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1" name="AutoShape 17" descr="https://tice.agroparistech.fr/coursenligne/courses/LAFERTILISATIONAZOTE/document/azote/_themes/sumipntg/sumbul2a.gif"/>
          <p:cNvSpPr>
            <a:spLocks noChangeAspect="1" noChangeArrowheads="1"/>
          </p:cNvSpPr>
          <p:nvPr/>
        </p:nvSpPr>
        <p:spPr bwMode="auto">
          <a:xfrm>
            <a:off x="10134600" y="2727325"/>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2" name="AutoShape 18" descr="https://tice.agroparistech.fr/coursenligne/courses/LAFERTILISATIONAZOTE/document/azote/_themes/sumipntg/sumbul2a.gif"/>
          <p:cNvSpPr>
            <a:spLocks noChangeAspect="1" noChangeArrowheads="1"/>
          </p:cNvSpPr>
          <p:nvPr/>
        </p:nvSpPr>
        <p:spPr bwMode="auto">
          <a:xfrm>
            <a:off x="10247313" y="2727325"/>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48" name="Image 20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8013" y="4211885"/>
            <a:ext cx="6012073" cy="3240360"/>
          </a:xfrm>
          <a:prstGeom prst="rect">
            <a:avLst/>
          </a:prstGeom>
        </p:spPr>
      </p:pic>
    </p:spTree>
    <p:extLst>
      <p:ext uri="{BB962C8B-B14F-4D97-AF65-F5344CB8AC3E}">
        <p14:creationId xmlns:p14="http://schemas.microsoft.com/office/powerpoint/2010/main" val="23233921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 descr="https://tice.agroparistech.fr/coursenligne/courses/LAFERTILISATIONAZOTE/document/azote/_themes/sumipntg/sumbul2a.gif"/>
          <p:cNvSpPr>
            <a:spLocks noChangeAspect="1" noChangeArrowheads="1"/>
          </p:cNvSpPr>
          <p:nvPr/>
        </p:nvSpPr>
        <p:spPr bwMode="auto">
          <a:xfrm>
            <a:off x="4646613" y="1763713"/>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2" descr="https://tice.agroparistech.fr/coursenligne/courses/LAFERTILISATIONAZOTE/document/azote/_themes/sumipntg/sumbul2a.gif"/>
          <p:cNvSpPr>
            <a:spLocks noChangeAspect="1" noChangeArrowheads="1"/>
          </p:cNvSpPr>
          <p:nvPr/>
        </p:nvSpPr>
        <p:spPr bwMode="auto">
          <a:xfrm>
            <a:off x="4646613" y="1763713"/>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3" descr="https://tice.agroparistech.fr/coursenligne/courses/LAFERTILISATIONAZOTE/document/azote/_themes/sumipntg/sumbul2a.gif"/>
          <p:cNvSpPr>
            <a:spLocks noChangeAspect="1" noChangeArrowheads="1"/>
          </p:cNvSpPr>
          <p:nvPr/>
        </p:nvSpPr>
        <p:spPr bwMode="auto">
          <a:xfrm>
            <a:off x="4646613" y="1763713"/>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4" descr="https://tice.agroparistech.fr/coursenligne/courses/LAFERTILISATIONAZOTE/document/azote/_themes/sumipntg/sumbul2a.gif"/>
          <p:cNvSpPr>
            <a:spLocks noChangeAspect="1" noChangeArrowheads="1"/>
          </p:cNvSpPr>
          <p:nvPr/>
        </p:nvSpPr>
        <p:spPr bwMode="auto">
          <a:xfrm>
            <a:off x="4646613" y="1763713"/>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5" descr="https://tice.agroparistech.fr/coursenligne/courses/LAFERTILISATIONAZOTE/document/azote/_themes/sumipntg/sumbul2a.gif"/>
          <p:cNvSpPr>
            <a:spLocks noChangeAspect="1" noChangeArrowheads="1"/>
          </p:cNvSpPr>
          <p:nvPr/>
        </p:nvSpPr>
        <p:spPr bwMode="auto">
          <a:xfrm>
            <a:off x="4646613" y="1763713"/>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AutoShape 6" descr="https://tice.agroparistech.fr/coursenligne/courses/LAFERTILISATIONAZOTE/document/azote/_themes/sumipntg/sumbul2a.gif"/>
          <p:cNvSpPr>
            <a:spLocks noChangeAspect="1" noChangeArrowheads="1"/>
          </p:cNvSpPr>
          <p:nvPr/>
        </p:nvSpPr>
        <p:spPr bwMode="auto">
          <a:xfrm>
            <a:off x="4646613" y="1763713"/>
            <a:ext cx="114300" cy="11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1553"/>
            <a:ext cx="4968851" cy="2678089"/>
          </a:xfrm>
          <a:prstGeom prst="rect">
            <a:avLst/>
          </a:prstGeom>
        </p:spPr>
      </p:pic>
      <p:sp>
        <p:nvSpPr>
          <p:cNvPr id="13" name="ZoneTexte 12"/>
          <p:cNvSpPr txBox="1"/>
          <p:nvPr/>
        </p:nvSpPr>
        <p:spPr>
          <a:xfrm>
            <a:off x="5184328" y="271553"/>
            <a:ext cx="4023815" cy="2862322"/>
          </a:xfrm>
          <a:prstGeom prst="rect">
            <a:avLst/>
          </a:prstGeom>
          <a:noFill/>
        </p:spPr>
        <p:txBody>
          <a:bodyPr wrap="square" rtlCol="0">
            <a:spAutoFit/>
          </a:bodyPr>
          <a:lstStyle/>
          <a:p>
            <a:r>
              <a:rPr lang="fr-FR" b="1" dirty="0"/>
              <a:t>B</a:t>
            </a:r>
            <a:r>
              <a:rPr lang="fr-FR" dirty="0"/>
              <a:t> : besoin du peuplement végétal en </a:t>
            </a:r>
            <a:r>
              <a:rPr lang="fr-FR" dirty="0" smtClean="0"/>
              <a:t>azote</a:t>
            </a:r>
          </a:p>
          <a:p>
            <a:r>
              <a:rPr lang="fr-FR" b="1" dirty="0"/>
              <a:t>E</a:t>
            </a:r>
            <a:r>
              <a:rPr lang="fr-FR" dirty="0"/>
              <a:t> : quantité d ’azote minéral apporté par l ’engrais (engrais de synthèse ou engrais organique</a:t>
            </a:r>
            <a:r>
              <a:rPr lang="fr-FR" dirty="0" smtClean="0"/>
              <a:t>)</a:t>
            </a:r>
          </a:p>
          <a:p>
            <a:r>
              <a:rPr lang="fr-FR" b="1" dirty="0"/>
              <a:t>M</a:t>
            </a:r>
            <a:r>
              <a:rPr lang="fr-FR" dirty="0"/>
              <a:t> : minéralisation nette de l ’azote </a:t>
            </a:r>
            <a:r>
              <a:rPr lang="fr-FR" dirty="0" smtClean="0"/>
              <a:t>organique</a:t>
            </a:r>
          </a:p>
          <a:p>
            <a:r>
              <a:rPr lang="fr-FR" b="1" dirty="0"/>
              <a:t>A</a:t>
            </a:r>
            <a:r>
              <a:rPr lang="fr-FR" dirty="0"/>
              <a:t>: apports atmosphériques (fixation non symbiotique, dépositions sèche et humide)</a:t>
            </a:r>
          </a:p>
        </p:txBody>
      </p:sp>
      <p:sp>
        <p:nvSpPr>
          <p:cNvPr id="14" name="ZoneTexte 13"/>
          <p:cNvSpPr txBox="1"/>
          <p:nvPr/>
        </p:nvSpPr>
        <p:spPr>
          <a:xfrm>
            <a:off x="359792" y="3347789"/>
            <a:ext cx="8568952" cy="3447098"/>
          </a:xfrm>
          <a:prstGeom prst="rect">
            <a:avLst/>
          </a:prstGeom>
          <a:noFill/>
        </p:spPr>
        <p:txBody>
          <a:bodyPr wrap="square" rtlCol="0">
            <a:spAutoFit/>
          </a:bodyPr>
          <a:lstStyle/>
          <a:p>
            <a:r>
              <a:rPr lang="fr-FR" b="1" dirty="0"/>
              <a:t>P</a:t>
            </a:r>
            <a:r>
              <a:rPr lang="fr-FR" dirty="0"/>
              <a:t> : pertes gazeuses (volatilisation, dénitrification</a:t>
            </a:r>
            <a:r>
              <a:rPr lang="fr-FR" dirty="0" smtClean="0"/>
              <a:t>)</a:t>
            </a:r>
          </a:p>
          <a:p>
            <a:r>
              <a:rPr lang="fr-FR" b="1" dirty="0"/>
              <a:t>L</a:t>
            </a:r>
            <a:r>
              <a:rPr lang="fr-FR" dirty="0"/>
              <a:t> </a:t>
            </a:r>
            <a:r>
              <a:rPr lang="fr-FR" dirty="0" smtClean="0"/>
              <a:t>:</a:t>
            </a:r>
            <a:r>
              <a:rPr lang="fr-FR" dirty="0"/>
              <a:t> </a:t>
            </a:r>
            <a:r>
              <a:rPr lang="fr-FR" dirty="0" smtClean="0"/>
              <a:t>lessivage de </a:t>
            </a:r>
            <a:r>
              <a:rPr lang="fr-FR" dirty="0"/>
              <a:t>l ’azote au-delà de la profondeur </a:t>
            </a:r>
            <a:r>
              <a:rPr lang="fr-FR" dirty="0" smtClean="0"/>
              <a:t>d'enracinement</a:t>
            </a:r>
          </a:p>
          <a:p>
            <a:r>
              <a:rPr lang="fr-FR" b="1" dirty="0" smtClean="0"/>
              <a:t>I</a:t>
            </a:r>
            <a:r>
              <a:rPr lang="fr-FR" dirty="0" smtClean="0"/>
              <a:t> </a:t>
            </a:r>
            <a:r>
              <a:rPr lang="fr-FR" dirty="0"/>
              <a:t>: quantité d ’azote éventuellement apporté par l ’eau d </a:t>
            </a:r>
            <a:r>
              <a:rPr lang="fr-FR" dirty="0" smtClean="0"/>
              <a:t>’irrigation.</a:t>
            </a:r>
          </a:p>
          <a:p>
            <a:endParaRPr lang="fr-FR" dirty="0" smtClean="0"/>
          </a:p>
          <a:p>
            <a:r>
              <a:rPr lang="fr-FR" b="1" dirty="0"/>
              <a:t>On obtient alors l ’équation suivante </a:t>
            </a:r>
            <a:r>
              <a:rPr lang="fr-FR" b="1" dirty="0" smtClean="0"/>
              <a:t>:</a:t>
            </a:r>
          </a:p>
          <a:p>
            <a:pPr algn="ctr"/>
            <a:r>
              <a:rPr lang="fr-FR" sz="3200" b="1" dirty="0" err="1">
                <a:solidFill>
                  <a:srgbClr val="FF0000"/>
                </a:solidFill>
              </a:rPr>
              <a:t>Rf</a:t>
            </a:r>
            <a:r>
              <a:rPr lang="fr-FR" sz="3200" b="1" dirty="0">
                <a:solidFill>
                  <a:srgbClr val="FF0000"/>
                </a:solidFill>
              </a:rPr>
              <a:t> - Ri = -B + E + M + A - P - L </a:t>
            </a:r>
            <a:r>
              <a:rPr lang="fr-FR" sz="3200" b="1" dirty="0" smtClean="0">
                <a:solidFill>
                  <a:srgbClr val="FF0000"/>
                </a:solidFill>
              </a:rPr>
              <a:t>+ I</a:t>
            </a:r>
          </a:p>
          <a:p>
            <a:pPr algn="ctr"/>
            <a:endParaRPr lang="fr-FR" sz="3200" b="1" dirty="0">
              <a:solidFill>
                <a:srgbClr val="FF0000"/>
              </a:solidFill>
            </a:endParaRPr>
          </a:p>
          <a:p>
            <a:pPr algn="ctr"/>
            <a:r>
              <a:rPr lang="fr-FR" sz="3200" b="1" i="1" dirty="0"/>
              <a:t>Variation de stock = flux </a:t>
            </a:r>
            <a:r>
              <a:rPr lang="fr-FR" sz="3200" i="1" dirty="0"/>
              <a:t>(positif pour les flux entrant, négatif pour les flux sortant)</a:t>
            </a:r>
            <a:endParaRPr lang="fr-FR" sz="3200" b="1" dirty="0">
              <a:solidFill>
                <a:srgbClr val="FF0000"/>
              </a:solidFill>
            </a:endParaRPr>
          </a:p>
        </p:txBody>
      </p:sp>
    </p:spTree>
    <p:extLst>
      <p:ext uri="{BB962C8B-B14F-4D97-AF65-F5344CB8AC3E}">
        <p14:creationId xmlns:p14="http://schemas.microsoft.com/office/powerpoint/2010/main" val="26598561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p:nvPr>
        </p:nvSpPr>
        <p:spPr>
          <a:xfrm>
            <a:off x="504000" y="467469"/>
            <a:ext cx="9144824" cy="5686371"/>
          </a:xfrm>
        </p:spPr>
        <p:txBody>
          <a:bodyPr/>
          <a:lstStyle/>
          <a:p>
            <a:r>
              <a:rPr lang="fr-FR" dirty="0" smtClean="0"/>
              <a:t>Ce que nous recherchons à déterminer es </a:t>
            </a:r>
            <a:r>
              <a:rPr lang="fr-FR" b="1" dirty="0" smtClean="0"/>
              <a:t>E</a:t>
            </a:r>
            <a:r>
              <a:rPr lang="fr-FR" dirty="0" smtClean="0"/>
              <a:t>  (quantité d ’azote minéral apporté par</a:t>
            </a:r>
            <a:br>
              <a:rPr lang="fr-FR" dirty="0" smtClean="0"/>
            </a:br>
            <a:r>
              <a:rPr lang="fr-FR" dirty="0" smtClean="0"/>
              <a:t> l ’engrais (engrais de synthèse ou engrais organique))</a:t>
            </a:r>
          </a:p>
          <a:p>
            <a:endParaRPr lang="fr-FR"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06" y="1187550"/>
            <a:ext cx="9599534" cy="5134048"/>
          </a:xfrm>
          <a:prstGeom prst="rect">
            <a:avLst/>
          </a:prstGeom>
        </p:spPr>
      </p:pic>
      <p:sp>
        <p:nvSpPr>
          <p:cNvPr id="6" name="ZoneTexte 5"/>
          <p:cNvSpPr txBox="1"/>
          <p:nvPr/>
        </p:nvSpPr>
        <p:spPr>
          <a:xfrm>
            <a:off x="1871960" y="5952266"/>
            <a:ext cx="3600400" cy="369332"/>
          </a:xfrm>
          <a:prstGeom prst="rect">
            <a:avLst/>
          </a:prstGeom>
          <a:noFill/>
        </p:spPr>
        <p:txBody>
          <a:bodyPr wrap="square" rtlCol="0">
            <a:spAutoFit/>
          </a:bodyPr>
          <a:lstStyle/>
          <a:p>
            <a:r>
              <a:rPr lang="fr-FR" dirty="0" smtClean="0"/>
              <a:t>Source : site Agro Paris Tec : </a:t>
            </a:r>
            <a:r>
              <a:rPr lang="fr-FR" dirty="0" smtClean="0">
                <a:hlinkClick r:id="rId4"/>
              </a:rPr>
              <a:t>lien</a:t>
            </a:r>
            <a:endParaRPr lang="fr-FR" dirty="0"/>
          </a:p>
        </p:txBody>
      </p:sp>
      <p:sp>
        <p:nvSpPr>
          <p:cNvPr id="7" name="ZoneTexte 6"/>
          <p:cNvSpPr txBox="1"/>
          <p:nvPr/>
        </p:nvSpPr>
        <p:spPr>
          <a:xfrm>
            <a:off x="287784" y="6516141"/>
            <a:ext cx="9505056" cy="369332"/>
          </a:xfrm>
          <a:prstGeom prst="rect">
            <a:avLst/>
          </a:prstGeom>
          <a:noFill/>
        </p:spPr>
        <p:txBody>
          <a:bodyPr wrap="square" rtlCol="0">
            <a:spAutoFit/>
          </a:bodyPr>
          <a:lstStyle/>
          <a:p>
            <a:r>
              <a:rPr lang="fr-FR" dirty="0" smtClean="0"/>
              <a:t>Pour calculer E, rendez-vous sur le </a:t>
            </a:r>
            <a:r>
              <a:rPr lang="fr-FR" dirty="0" smtClean="0">
                <a:hlinkClick r:id="rId4"/>
              </a:rPr>
              <a:t>lien</a:t>
            </a:r>
            <a:r>
              <a:rPr lang="fr-FR" dirty="0" smtClean="0"/>
              <a:t> </a:t>
            </a:r>
            <a:endParaRPr lang="fr-FR" dirty="0"/>
          </a:p>
        </p:txBody>
      </p:sp>
      <p:sp>
        <p:nvSpPr>
          <p:cNvPr id="2" name="ZoneTexte 1"/>
          <p:cNvSpPr txBox="1"/>
          <p:nvPr/>
        </p:nvSpPr>
        <p:spPr>
          <a:xfrm>
            <a:off x="503808" y="323453"/>
            <a:ext cx="8928992" cy="369332"/>
          </a:xfrm>
          <a:prstGeom prst="rect">
            <a:avLst/>
          </a:prstGeom>
          <a:noFill/>
        </p:spPr>
        <p:txBody>
          <a:bodyPr wrap="square" rtlCol="0">
            <a:spAutoFit/>
          </a:bodyPr>
          <a:lstStyle/>
          <a:p>
            <a:r>
              <a:rPr lang="fr-FR" dirty="0" smtClean="0"/>
              <a:t>Synthèse du bilan azoté (simplifié)</a:t>
            </a:r>
            <a:endParaRPr lang="fr-FR" dirty="0"/>
          </a:p>
        </p:txBody>
      </p:sp>
    </p:spTree>
    <p:extLst>
      <p:ext uri="{BB962C8B-B14F-4D97-AF65-F5344CB8AC3E}">
        <p14:creationId xmlns:p14="http://schemas.microsoft.com/office/powerpoint/2010/main" val="11719828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31800" y="539477"/>
            <a:ext cx="8640960" cy="2862322"/>
          </a:xfrm>
          <a:prstGeom prst="rect">
            <a:avLst/>
          </a:prstGeom>
          <a:noFill/>
        </p:spPr>
        <p:txBody>
          <a:bodyPr wrap="square" rtlCol="0">
            <a:spAutoFit/>
          </a:bodyPr>
          <a:lstStyle/>
          <a:p>
            <a:r>
              <a:rPr lang="fr-FR" b="1" dirty="0" smtClean="0"/>
              <a:t>B-32 : Les différents types d’engrais azotés chimiques</a:t>
            </a:r>
          </a:p>
          <a:p>
            <a:r>
              <a:rPr lang="fr-FR" dirty="0"/>
              <a:t>Les engrais mis à la disposition des agriculteurs diffèrent par leur </a:t>
            </a:r>
            <a:r>
              <a:rPr lang="fr-FR" b="1" dirty="0"/>
              <a:t>formulation</a:t>
            </a:r>
            <a:r>
              <a:rPr lang="fr-FR" dirty="0"/>
              <a:t> (solide, gazeuse ou liquide) mais surtout par leur </a:t>
            </a:r>
            <a:r>
              <a:rPr lang="fr-FR" b="1" dirty="0"/>
              <a:t>composition</a:t>
            </a:r>
            <a:r>
              <a:rPr lang="fr-FR" dirty="0"/>
              <a:t>, comme le montre le tableau ci-dessous</a:t>
            </a:r>
            <a:r>
              <a:rPr lang="fr-FR" dirty="0" smtClean="0"/>
              <a:t>.</a:t>
            </a:r>
          </a:p>
          <a:p>
            <a:endParaRPr lang="fr-FR" dirty="0"/>
          </a:p>
          <a:p>
            <a:endParaRPr lang="fr-FR" dirty="0" smtClean="0"/>
          </a:p>
          <a:p>
            <a:endParaRPr lang="fr-FR" dirty="0"/>
          </a:p>
          <a:p>
            <a:endParaRPr lang="fr-FR" dirty="0" smtClean="0"/>
          </a:p>
          <a:p>
            <a:endParaRPr lang="fr-FR" dirty="0"/>
          </a:p>
          <a:p>
            <a:r>
              <a:rPr lang="fr-FR" dirty="0" smtClean="0"/>
              <a:t> </a:t>
            </a:r>
            <a:endParaRPr lang="fr-FR"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864" y="1860634"/>
            <a:ext cx="7160344" cy="5426198"/>
          </a:xfrm>
          <a:prstGeom prst="rect">
            <a:avLst/>
          </a:prstGeom>
        </p:spPr>
      </p:pic>
      <p:sp>
        <p:nvSpPr>
          <p:cNvPr id="7" name="ZoneTexte 6"/>
          <p:cNvSpPr txBox="1"/>
          <p:nvPr/>
        </p:nvSpPr>
        <p:spPr>
          <a:xfrm>
            <a:off x="4588036" y="7092205"/>
            <a:ext cx="4916772" cy="369332"/>
          </a:xfrm>
          <a:prstGeom prst="rect">
            <a:avLst/>
          </a:prstGeom>
          <a:noFill/>
        </p:spPr>
        <p:txBody>
          <a:bodyPr wrap="square" rtlCol="0">
            <a:spAutoFit/>
          </a:bodyPr>
          <a:lstStyle/>
          <a:p>
            <a:r>
              <a:rPr lang="fr-FR" dirty="0" smtClean="0"/>
              <a:t>Source :</a:t>
            </a:r>
            <a:r>
              <a:rPr lang="fr-FR" dirty="0" smtClean="0">
                <a:hlinkClick r:id="rId4"/>
              </a:rPr>
              <a:t> azote.info</a:t>
            </a:r>
            <a:endParaRPr lang="fr-FR" dirty="0"/>
          </a:p>
        </p:txBody>
      </p:sp>
    </p:spTree>
    <p:extLst>
      <p:ext uri="{BB962C8B-B14F-4D97-AF65-F5344CB8AC3E}">
        <p14:creationId xmlns:p14="http://schemas.microsoft.com/office/powerpoint/2010/main" val="30050805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Shape 1"/>
          <p:cNvSpPr txBox="1"/>
          <p:nvPr/>
        </p:nvSpPr>
        <p:spPr>
          <a:xfrm>
            <a:off x="432000" y="453240"/>
            <a:ext cx="9360000" cy="3971520"/>
          </a:xfrm>
          <a:prstGeom prst="rect">
            <a:avLst/>
          </a:prstGeom>
        </p:spPr>
        <p:txBody>
          <a:bodyPr wrap="none" lIns="90000" tIns="45000" rIns="90000" bIns="45000"/>
          <a:lstStyle/>
          <a:p>
            <a:r>
              <a:rPr lang="fr-FR" b="1" dirty="0">
                <a:latin typeface="Arial"/>
              </a:rPr>
              <a:t>A </a:t>
            </a:r>
            <a:r>
              <a:rPr lang="fr-FR" b="1" dirty="0" smtClean="0">
                <a:latin typeface="Arial"/>
              </a:rPr>
              <a:t>– L’importance économique des engrais</a:t>
            </a:r>
            <a:endParaRPr dirty="0"/>
          </a:p>
          <a:p>
            <a:endParaRPr dirty="0"/>
          </a:p>
          <a:p>
            <a:r>
              <a:rPr lang="fr-FR" dirty="0" smtClean="0"/>
              <a:t>Une consommation mondiale en constante augmentation :</a:t>
            </a:r>
            <a:endParaRPr dirty="0"/>
          </a:p>
          <a:p>
            <a:endParaRPr dirty="0"/>
          </a:p>
          <a:p>
            <a:endParaRPr dirty="0"/>
          </a:p>
        </p:txBody>
      </p:sp>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l="33644" t="21051" r="23039" b="32086"/>
          <a:stretch>
            <a:fillRect/>
          </a:stretch>
        </p:blipFill>
        <p:spPr bwMode="auto">
          <a:xfrm>
            <a:off x="863848" y="1475580"/>
            <a:ext cx="7559675" cy="4175125"/>
          </a:xfrm>
          <a:prstGeom prst="rect">
            <a:avLst/>
          </a:prstGeom>
          <a:noFill/>
          <a:ln>
            <a:noFill/>
          </a:ln>
          <a:effectLst/>
          <a:extLst>
            <a:ext uri="{909E8E84-426E-40DD-AFC4-6F175D3DCCD1}">
              <a14:hiddenFill xmlns:a14="http://schemas.microsoft.com/office/drawing/2010/main">
                <a:blipFill dpi="0" rotWithShape="0">
                  <a:blip/>
                  <a:srcRect l="33644" t="21051" r="23039" b="3208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5" name="Connecteur droit avec flèche 4"/>
          <p:cNvCxnSpPr/>
          <p:nvPr/>
        </p:nvCxnSpPr>
        <p:spPr>
          <a:xfrm flipV="1">
            <a:off x="2376016" y="3563143"/>
            <a:ext cx="3528392" cy="86161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776" y="787602"/>
            <a:ext cx="8751008" cy="4464496"/>
          </a:xfrm>
          <a:prstGeom prst="rect">
            <a:avLst/>
          </a:prstGeom>
        </p:spPr>
      </p:pic>
      <p:sp>
        <p:nvSpPr>
          <p:cNvPr id="7" name="ZoneTexte 6"/>
          <p:cNvSpPr txBox="1"/>
          <p:nvPr/>
        </p:nvSpPr>
        <p:spPr>
          <a:xfrm>
            <a:off x="503808" y="395461"/>
            <a:ext cx="8496944" cy="369332"/>
          </a:xfrm>
          <a:prstGeom prst="rect">
            <a:avLst/>
          </a:prstGeom>
          <a:noFill/>
        </p:spPr>
        <p:txBody>
          <a:bodyPr wrap="square" rtlCol="0">
            <a:spAutoFit/>
          </a:bodyPr>
          <a:lstStyle/>
          <a:p>
            <a:r>
              <a:rPr lang="fr-FR" dirty="0" smtClean="0"/>
              <a:t>Composition des principaux engrais azotés utilisés en grandes cultures : </a:t>
            </a:r>
            <a:endParaRPr lang="fr-FR" dirty="0"/>
          </a:p>
        </p:txBody>
      </p:sp>
    </p:spTree>
    <p:extLst>
      <p:ext uri="{BB962C8B-B14F-4D97-AF65-F5344CB8AC3E}">
        <p14:creationId xmlns:p14="http://schemas.microsoft.com/office/powerpoint/2010/main" val="5582022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87784" y="395462"/>
            <a:ext cx="9577064" cy="7294305"/>
          </a:xfrm>
          <a:prstGeom prst="rect">
            <a:avLst/>
          </a:prstGeom>
          <a:noFill/>
        </p:spPr>
        <p:txBody>
          <a:bodyPr wrap="square" rtlCol="0">
            <a:spAutoFit/>
          </a:bodyPr>
          <a:lstStyle/>
          <a:p>
            <a:r>
              <a:rPr lang="fr-FR" dirty="0"/>
              <a:t>Certains ne sont composés que </a:t>
            </a:r>
            <a:r>
              <a:rPr lang="fr-FR" b="1" dirty="0"/>
              <a:t>d'une seule forme d'azote</a:t>
            </a:r>
            <a:r>
              <a:rPr lang="fr-FR" dirty="0"/>
              <a:t>. C'est le cas de l'urée (100% N uréique), de l'ammoniac anhydre (100% NH</a:t>
            </a:r>
            <a:r>
              <a:rPr lang="fr-FR" baseline="-25000" dirty="0"/>
              <a:t>3</a:t>
            </a:r>
            <a:r>
              <a:rPr lang="fr-FR" dirty="0"/>
              <a:t>) et du nitrate de potassium (100% N nitrique).</a:t>
            </a:r>
          </a:p>
          <a:p>
            <a:r>
              <a:rPr lang="fr-FR" dirty="0"/>
              <a:t>Mais la plupart des engrais ont des </a:t>
            </a:r>
            <a:r>
              <a:rPr lang="fr-FR" b="1" dirty="0"/>
              <a:t>formules mixtes</a:t>
            </a:r>
            <a:r>
              <a:rPr lang="fr-FR" dirty="0"/>
              <a:t>. Leur composition influence grandement la disponibilité de l'azote pour les cultures. En effet, les formes ammoniacale, nitrique et uréique, se transforment à des vitesses variables, déterminées par l'activité microbiologique du sol.</a:t>
            </a:r>
          </a:p>
          <a:p>
            <a:endParaRPr lang="fr-FR" dirty="0" smtClean="0"/>
          </a:p>
          <a:p>
            <a:r>
              <a:rPr lang="fr-FR" dirty="0" smtClean="0"/>
              <a:t>L</a:t>
            </a:r>
            <a:r>
              <a:rPr lang="fr-FR" b="1" dirty="0" smtClean="0"/>
              <a:t>'urée</a:t>
            </a:r>
            <a:r>
              <a:rPr lang="fr-FR" dirty="0" smtClean="0"/>
              <a:t> </a:t>
            </a:r>
            <a:r>
              <a:rPr lang="fr-FR" dirty="0"/>
              <a:t>subit une hydrolyse pour prendre la forme ammoniacale. </a:t>
            </a:r>
            <a:endParaRPr lang="fr-FR" dirty="0" smtClean="0"/>
          </a:p>
          <a:p>
            <a:endParaRPr lang="fr-FR" dirty="0"/>
          </a:p>
          <a:p>
            <a:r>
              <a:rPr lang="fr-FR" dirty="0" smtClean="0"/>
              <a:t>Celle-ci </a:t>
            </a:r>
            <a:r>
              <a:rPr lang="fr-FR" dirty="0"/>
              <a:t>peut être adsorbée et retenue temporairement sur le complexe argilo-humique du sol ou utilisée par les micro-organismes du sol qui sont alors en compétition avec la plante.</a:t>
            </a:r>
          </a:p>
          <a:p>
            <a:r>
              <a:rPr lang="fr-FR" dirty="0"/>
              <a:t>La forme </a:t>
            </a:r>
            <a:r>
              <a:rPr lang="fr-FR" b="1" dirty="0"/>
              <a:t>ammoniacale</a:t>
            </a:r>
            <a:r>
              <a:rPr lang="fr-FR" dirty="0"/>
              <a:t> peut aussi évoluer rapidement vers la forme nitrique dès que la nitrification est active dans un sol chaud, aéré et humide.</a:t>
            </a:r>
          </a:p>
          <a:p>
            <a:endParaRPr lang="fr-FR" dirty="0" smtClean="0"/>
          </a:p>
          <a:p>
            <a:r>
              <a:rPr lang="fr-FR" dirty="0" smtClean="0"/>
              <a:t>La </a:t>
            </a:r>
            <a:r>
              <a:rPr lang="fr-FR" dirty="0"/>
              <a:t>forme </a:t>
            </a:r>
            <a:r>
              <a:rPr lang="fr-FR" b="1" dirty="0"/>
              <a:t>nitrique</a:t>
            </a:r>
            <a:r>
              <a:rPr lang="fr-FR" dirty="0"/>
              <a:t> est entièrement libérée dans la solution du sol et alimente préférentiellement la plante.</a:t>
            </a:r>
          </a:p>
          <a:p>
            <a:endParaRPr lang="fr-FR" dirty="0" smtClean="0"/>
          </a:p>
          <a:p>
            <a:r>
              <a:rPr lang="fr-FR" dirty="0" smtClean="0"/>
              <a:t>	</a:t>
            </a:r>
            <a:r>
              <a:rPr lang="fr-FR" b="1" u="sng" dirty="0" smtClean="0"/>
              <a:t>La forme nitrique </a:t>
            </a:r>
            <a:r>
              <a:rPr lang="fr-FR" b="1" dirty="0" smtClean="0"/>
              <a:t>est disponible immédiatement pour la plante, c’est la forme 	chimique préférentielle d’absorption de l’azote par les plantes;</a:t>
            </a:r>
          </a:p>
          <a:p>
            <a:endParaRPr lang="fr-FR" b="1" dirty="0" smtClean="0"/>
          </a:p>
          <a:p>
            <a:r>
              <a:rPr lang="fr-FR" b="1" u="sng" dirty="0" smtClean="0"/>
              <a:t>La forme ammoniacale </a:t>
            </a:r>
            <a:r>
              <a:rPr lang="fr-FR" b="1" dirty="0" smtClean="0"/>
              <a:t>a une action plus lente.</a:t>
            </a:r>
          </a:p>
          <a:p>
            <a:r>
              <a:rPr lang="fr-FR" b="1" dirty="0" smtClean="0"/>
              <a:t>Enfin, </a:t>
            </a:r>
            <a:r>
              <a:rPr lang="fr-FR" b="1" u="sng" dirty="0" smtClean="0"/>
              <a:t>la forme uréique </a:t>
            </a:r>
            <a:r>
              <a:rPr lang="fr-FR" b="1" dirty="0" smtClean="0"/>
              <a:t>devant subir de lentes transformations chimiques, elle sera encore plus lente à agir que le forme ammoniacale.</a:t>
            </a:r>
            <a:endParaRPr lang="fr-FR" b="1" dirty="0"/>
          </a:p>
          <a:p>
            <a:endParaRPr lang="fr-FR" dirty="0" smtClean="0"/>
          </a:p>
          <a:p>
            <a:endParaRPr lang="fr-FR" dirty="0"/>
          </a:p>
          <a:p>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08" y="5114064"/>
            <a:ext cx="633596" cy="652231"/>
          </a:xfrm>
          <a:prstGeom prst="rect">
            <a:avLst/>
          </a:prstGeom>
        </p:spPr>
      </p:pic>
    </p:spTree>
    <p:extLst>
      <p:ext uri="{BB962C8B-B14F-4D97-AF65-F5344CB8AC3E}">
        <p14:creationId xmlns:p14="http://schemas.microsoft.com/office/powerpoint/2010/main" val="8570975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172245" y="395461"/>
            <a:ext cx="9433048" cy="5078313"/>
          </a:xfrm>
          <a:prstGeom prst="rect">
            <a:avLst/>
          </a:prstGeom>
          <a:noFill/>
        </p:spPr>
        <p:txBody>
          <a:bodyPr wrap="square" rtlCol="0">
            <a:spAutoFit/>
          </a:bodyPr>
          <a:lstStyle/>
          <a:p>
            <a:r>
              <a:rPr lang="fr-FR" b="1" dirty="0" smtClean="0"/>
              <a:t>B-33 : Prise </a:t>
            </a:r>
            <a:r>
              <a:rPr lang="fr-FR" b="1" dirty="0"/>
              <a:t>en compte de l'azote des amendements </a:t>
            </a:r>
            <a:r>
              <a:rPr lang="fr-FR" b="1" dirty="0" smtClean="0"/>
              <a:t>organiques</a:t>
            </a:r>
          </a:p>
          <a:p>
            <a:r>
              <a:rPr lang="fr-FR" dirty="0"/>
              <a:t>Pour réaliser un plan de fumure en tenant compte de l'épandage des produits organiques, il faut connaître </a:t>
            </a:r>
            <a:r>
              <a:rPr lang="fr-FR" b="1" dirty="0"/>
              <a:t>leurs valeurs fertilisante</a:t>
            </a:r>
            <a:r>
              <a:rPr lang="fr-FR" dirty="0"/>
              <a:t>s. </a:t>
            </a:r>
            <a:endParaRPr lang="fr-FR" dirty="0" smtClean="0"/>
          </a:p>
          <a:p>
            <a:r>
              <a:rPr lang="fr-FR" dirty="0" smtClean="0"/>
              <a:t>Des </a:t>
            </a:r>
            <a:r>
              <a:rPr lang="fr-FR" u="sng" dirty="0"/>
              <a:t>coefficients d'équivalence </a:t>
            </a:r>
            <a:r>
              <a:rPr lang="fr-FR" u="sng" dirty="0" smtClean="0"/>
              <a:t>engrais (</a:t>
            </a:r>
            <a:r>
              <a:rPr lang="fr-FR" u="sng" dirty="0" err="1" smtClean="0"/>
              <a:t>Keq</a:t>
            </a:r>
            <a:r>
              <a:rPr lang="fr-FR" u="sng" dirty="0" smtClean="0"/>
              <a:t>) </a:t>
            </a:r>
            <a:r>
              <a:rPr lang="fr-FR" dirty="0"/>
              <a:t>ont été établis de manière à exprimer </a:t>
            </a:r>
            <a:r>
              <a:rPr lang="fr-FR" b="1" dirty="0"/>
              <a:t>l'efficacité d'un engrais organique par rapport à un engrais minéral de référence</a:t>
            </a:r>
            <a:r>
              <a:rPr lang="fr-FR" dirty="0"/>
              <a:t>.</a:t>
            </a:r>
            <a:endParaRPr lang="fr-FR" dirty="0" smtClean="0"/>
          </a:p>
          <a:p>
            <a:endParaRPr lang="fr-FR" dirty="0" smtClean="0"/>
          </a:p>
          <a:p>
            <a:r>
              <a:rPr lang="fr-FR" dirty="0" smtClean="0"/>
              <a:t>On appelle les </a:t>
            </a:r>
            <a:r>
              <a:rPr lang="fr-FR" b="1" dirty="0" smtClean="0"/>
              <a:t>PRO</a:t>
            </a:r>
            <a:r>
              <a:rPr lang="fr-FR" dirty="0" smtClean="0"/>
              <a:t>, les produits résiduaires organiques.</a:t>
            </a:r>
          </a:p>
          <a:p>
            <a:r>
              <a:rPr lang="fr-FR" dirty="0" smtClean="0"/>
              <a:t>Ils </a:t>
            </a:r>
            <a:r>
              <a:rPr lang="fr-FR" dirty="0"/>
              <a:t>contiennent des quantités importantes d’azote, phosphore, et </a:t>
            </a:r>
            <a:r>
              <a:rPr lang="fr-FR" dirty="0" smtClean="0"/>
              <a:t>potassium, qu’il faut prendre en compte dans nos calculs.</a:t>
            </a:r>
          </a:p>
          <a:p>
            <a:endParaRPr lang="fr-FR" dirty="0"/>
          </a:p>
          <a:p>
            <a:r>
              <a:rPr lang="fr-FR" dirty="0"/>
              <a:t>La mise à disposition de l’azote des PRO quant à elle,  est très variable selon </a:t>
            </a:r>
            <a:r>
              <a:rPr lang="fr-FR" b="1" dirty="0"/>
              <a:t>la part d’azote minéra</a:t>
            </a:r>
            <a:r>
              <a:rPr lang="fr-FR" dirty="0"/>
              <a:t>l qu’ils contiennent </a:t>
            </a:r>
            <a:r>
              <a:rPr lang="fr-FR" b="1" dirty="0"/>
              <a:t>et les formes d’azote organique présentes</a:t>
            </a:r>
            <a:r>
              <a:rPr lang="fr-FR" dirty="0"/>
              <a:t>. </a:t>
            </a:r>
          </a:p>
          <a:p>
            <a:pPr marL="285750" indent="-285750">
              <a:buFont typeface="Arial" panose="020B0604020202020204" pitchFamily="34" charset="0"/>
              <a:buChar char="•"/>
            </a:pPr>
            <a:r>
              <a:rPr lang="fr-FR" dirty="0"/>
              <a:t>La part d’azote minéral se présente essentiellement sous forme ammoniacale et est immédiatement disponible pour les plantes.</a:t>
            </a:r>
          </a:p>
          <a:p>
            <a:pPr marL="285750" indent="-285750">
              <a:buFont typeface="Arial" panose="020B0604020202020204" pitchFamily="34" charset="0"/>
              <a:buChar char="•"/>
            </a:pPr>
            <a:r>
              <a:rPr lang="fr-FR" dirty="0"/>
              <a:t>L’azote organique doit être au préalable minéralisé.</a:t>
            </a:r>
            <a:endParaRPr lang="fr-FR" dirty="0" smtClean="0"/>
          </a:p>
          <a:p>
            <a:endParaRPr lang="fr-FR" dirty="0"/>
          </a:p>
          <a:p>
            <a:endParaRPr lang="fr-FR" dirty="0" smtClean="0"/>
          </a:p>
          <a:p>
            <a:endParaRPr lang="fr-FR" dirty="0"/>
          </a:p>
        </p:txBody>
      </p:sp>
    </p:spTree>
    <p:extLst>
      <p:ext uri="{BB962C8B-B14F-4D97-AF65-F5344CB8AC3E}">
        <p14:creationId xmlns:p14="http://schemas.microsoft.com/office/powerpoint/2010/main" val="41166306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15776" y="395461"/>
            <a:ext cx="9289032" cy="5355312"/>
          </a:xfrm>
          <a:prstGeom prst="rect">
            <a:avLst/>
          </a:prstGeom>
          <a:noFill/>
        </p:spPr>
        <p:txBody>
          <a:bodyPr wrap="square" rtlCol="0">
            <a:spAutoFit/>
          </a:bodyPr>
          <a:lstStyle/>
          <a:p>
            <a:r>
              <a:rPr lang="fr-FR" dirty="0" smtClean="0"/>
              <a:t>Pour </a:t>
            </a:r>
            <a:r>
              <a:rPr lang="fr-FR" dirty="0"/>
              <a:t>tous les PRO, on distingue : </a:t>
            </a:r>
          </a:p>
          <a:p>
            <a:pPr marL="285750" indent="-285750">
              <a:buFont typeface="Arial" panose="020B0604020202020204" pitchFamily="34" charset="0"/>
              <a:buChar char="•"/>
            </a:pPr>
            <a:r>
              <a:rPr lang="fr-FR" u="sng" dirty="0"/>
              <a:t>une phase de minéralisation plus rapide </a:t>
            </a:r>
            <a:r>
              <a:rPr lang="fr-FR" dirty="0"/>
              <a:t>de l’azote organique au cours de </a:t>
            </a:r>
            <a:r>
              <a:rPr lang="fr-FR" u="sng" dirty="0"/>
              <a:t>12 mois </a:t>
            </a:r>
            <a:r>
              <a:rPr lang="fr-FR" dirty="0"/>
              <a:t>suivant l’apport, en lien avec une fraction organique plus facilement dégradable par l’activité biologique du sol, et </a:t>
            </a:r>
          </a:p>
          <a:p>
            <a:pPr marL="285750" indent="-285750">
              <a:buFont typeface="Arial" panose="020B0604020202020204" pitchFamily="34" charset="0"/>
              <a:buChar char="•"/>
            </a:pPr>
            <a:r>
              <a:rPr lang="fr-FR" u="sng" dirty="0"/>
              <a:t>une phase de minéralisation plus lente</a:t>
            </a:r>
            <a:r>
              <a:rPr lang="fr-FR" dirty="0"/>
              <a:t>, à une vitesse du même ordre de grandeur que celle de la MO du sol. L’effet azote du PRO sur la culture réceptrice est lié à la fraction d’azote minéral du </a:t>
            </a:r>
            <a:r>
              <a:rPr lang="fr-FR" dirty="0">
                <a:hlinkClick r:id="rId2"/>
              </a:rPr>
              <a:t>PRO</a:t>
            </a:r>
            <a:r>
              <a:rPr lang="fr-FR" dirty="0"/>
              <a:t>, et à la part de l’azote organique minéralisée au cours du cycle cultural</a:t>
            </a:r>
            <a:r>
              <a:rPr lang="fr-FR" dirty="0" smtClean="0"/>
              <a:t>.</a:t>
            </a:r>
          </a:p>
          <a:p>
            <a:pPr marL="285750" indent="-285750">
              <a:buFont typeface="Arial" panose="020B0604020202020204" pitchFamily="34" charset="0"/>
              <a:buChar char="•"/>
            </a:pPr>
            <a:endParaRPr lang="fr-FR" dirty="0"/>
          </a:p>
          <a:p>
            <a:r>
              <a:rPr lang="fr-FR" dirty="0"/>
              <a:t>Le </a:t>
            </a:r>
            <a:r>
              <a:rPr lang="fr-FR" dirty="0" err="1"/>
              <a:t>Keq</a:t>
            </a:r>
            <a:r>
              <a:rPr lang="fr-FR" dirty="0"/>
              <a:t> est d’autant plus élevé que le PRO contient de l’azote minéral et de l’azote organique rapidement </a:t>
            </a:r>
            <a:r>
              <a:rPr lang="fr-FR" dirty="0" err="1"/>
              <a:t>minéralisable</a:t>
            </a:r>
            <a:r>
              <a:rPr lang="fr-FR" dirty="0"/>
              <a:t>. Il dépend aussi de la </a:t>
            </a:r>
            <a:r>
              <a:rPr lang="fr-FR" b="1" dirty="0"/>
              <a:t>culture réceptrice</a:t>
            </a:r>
            <a:r>
              <a:rPr lang="fr-FR" dirty="0"/>
              <a:t>, de la </a:t>
            </a:r>
            <a:r>
              <a:rPr lang="fr-FR" b="1" dirty="0"/>
              <a:t>période d’apport</a:t>
            </a:r>
            <a:r>
              <a:rPr lang="fr-FR" dirty="0"/>
              <a:t>, et s’il est </a:t>
            </a:r>
            <a:r>
              <a:rPr lang="fr-FR" b="1" dirty="0"/>
              <a:t>enfoui ou non</a:t>
            </a:r>
            <a:r>
              <a:rPr lang="fr-FR" dirty="0"/>
              <a:t>. </a:t>
            </a:r>
            <a:endParaRPr lang="fr-FR" dirty="0" smtClean="0"/>
          </a:p>
          <a:p>
            <a:endParaRPr lang="fr-FR" dirty="0"/>
          </a:p>
          <a:p>
            <a:r>
              <a:rPr lang="fr-FR" b="1" dirty="0"/>
              <a:t>En pratique</a:t>
            </a:r>
            <a:r>
              <a:rPr lang="fr-FR" dirty="0"/>
              <a:t>, il faut multiplier la dose totale d’élément fertilisant apportée par le coefficient d’équivalence engrais minéral pour obtenir la fourniture réelle en éléments fertilisants à la culture.</a:t>
            </a:r>
          </a:p>
          <a:p>
            <a:endParaRPr lang="fr-FR" dirty="0"/>
          </a:p>
          <a:p>
            <a:pPr marL="285750" indent="-285750">
              <a:buFont typeface="Arial" panose="020B0604020202020204" pitchFamily="34" charset="0"/>
              <a:buChar char="•"/>
            </a:pPr>
            <a:endParaRPr lang="fr-FR" dirty="0"/>
          </a:p>
          <a:p>
            <a:endParaRPr lang="fr-FR" dirty="0"/>
          </a:p>
        </p:txBody>
      </p:sp>
    </p:spTree>
    <p:extLst>
      <p:ext uri="{BB962C8B-B14F-4D97-AF65-F5344CB8AC3E}">
        <p14:creationId xmlns:p14="http://schemas.microsoft.com/office/powerpoint/2010/main" val="24261718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43768" y="179437"/>
            <a:ext cx="9217024" cy="5355312"/>
          </a:xfrm>
          <a:prstGeom prst="rect">
            <a:avLst/>
          </a:prstGeom>
          <a:noFill/>
        </p:spPr>
        <p:txBody>
          <a:bodyPr wrap="square" rtlCol="0">
            <a:spAutoFit/>
          </a:bodyPr>
          <a:lstStyle/>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smtClean="0"/>
          </a:p>
          <a:p>
            <a:endParaRPr lang="fr-FR" b="1" dirty="0"/>
          </a:p>
          <a:p>
            <a:r>
              <a:rPr lang="fr-FR" b="1" dirty="0" smtClean="0"/>
              <a:t>	</a:t>
            </a:r>
            <a:endParaRPr lang="fr-FR"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81" y="164679"/>
            <a:ext cx="4664531" cy="4037232"/>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4328" y="3587150"/>
            <a:ext cx="4873807" cy="4002604"/>
          </a:xfrm>
          <a:prstGeom prst="rect">
            <a:avLst/>
          </a:prstGeom>
        </p:spPr>
      </p:pic>
      <p:sp>
        <p:nvSpPr>
          <p:cNvPr id="9" name="ZoneTexte 8"/>
          <p:cNvSpPr txBox="1"/>
          <p:nvPr/>
        </p:nvSpPr>
        <p:spPr>
          <a:xfrm>
            <a:off x="5184328" y="323453"/>
            <a:ext cx="4464496" cy="1200329"/>
          </a:xfrm>
          <a:prstGeom prst="rect">
            <a:avLst/>
          </a:prstGeom>
          <a:solidFill>
            <a:srgbClr val="92D050"/>
          </a:solidFill>
        </p:spPr>
        <p:txBody>
          <a:bodyPr wrap="square" rtlCol="0">
            <a:spAutoFit/>
          </a:bodyPr>
          <a:lstStyle/>
          <a:p>
            <a:r>
              <a:rPr lang="fr-FR" b="1" dirty="0" smtClean="0"/>
              <a:t>Exemple : </a:t>
            </a:r>
            <a:r>
              <a:rPr lang="fr-FR" dirty="0" smtClean="0"/>
              <a:t>on apporte 30 Tonnes / ha de fumier de bovin très compact de litière accumulée au printemps avant une culture de maïs.</a:t>
            </a:r>
            <a:endParaRPr lang="fr-FR" dirty="0"/>
          </a:p>
        </p:txBody>
      </p:sp>
      <p:sp>
        <p:nvSpPr>
          <p:cNvPr id="10" name="ZoneTexte 9"/>
          <p:cNvSpPr txBox="1"/>
          <p:nvPr/>
        </p:nvSpPr>
        <p:spPr>
          <a:xfrm>
            <a:off x="5184328" y="1979637"/>
            <a:ext cx="4464496" cy="646331"/>
          </a:xfrm>
          <a:prstGeom prst="rect">
            <a:avLst/>
          </a:prstGeom>
          <a:solidFill>
            <a:srgbClr val="92D050"/>
          </a:solidFill>
        </p:spPr>
        <p:txBody>
          <a:bodyPr wrap="square" rtlCol="0">
            <a:spAutoFit/>
          </a:bodyPr>
          <a:lstStyle/>
          <a:p>
            <a:r>
              <a:rPr lang="fr-FR" b="1" dirty="0" smtClean="0"/>
              <a:t>1 - </a:t>
            </a:r>
            <a:r>
              <a:rPr lang="fr-FR" b="1" u="sng" dirty="0" smtClean="0"/>
              <a:t>dose totale d’azote</a:t>
            </a:r>
            <a:r>
              <a:rPr lang="fr-FR" b="1" dirty="0" smtClean="0"/>
              <a:t> =</a:t>
            </a:r>
          </a:p>
          <a:p>
            <a:r>
              <a:rPr lang="fr-FR" b="1" dirty="0" smtClean="0"/>
              <a:t> 30T * 5(kg/T) = 150 kg d’azote/ha</a:t>
            </a:r>
            <a:endParaRPr lang="fr-FR" dirty="0"/>
          </a:p>
        </p:txBody>
      </p:sp>
      <p:sp>
        <p:nvSpPr>
          <p:cNvPr id="11" name="ZoneTexte 10"/>
          <p:cNvSpPr txBox="1"/>
          <p:nvPr/>
        </p:nvSpPr>
        <p:spPr>
          <a:xfrm>
            <a:off x="375781" y="4209317"/>
            <a:ext cx="4464496" cy="1477328"/>
          </a:xfrm>
          <a:prstGeom prst="rect">
            <a:avLst/>
          </a:prstGeom>
          <a:solidFill>
            <a:srgbClr val="92D050"/>
          </a:solidFill>
        </p:spPr>
        <p:txBody>
          <a:bodyPr wrap="square" rtlCol="0">
            <a:spAutoFit/>
          </a:bodyPr>
          <a:lstStyle/>
          <a:p>
            <a:r>
              <a:rPr lang="fr-FR" b="1" u="sng" dirty="0" smtClean="0"/>
              <a:t>2- fourniture réelle </a:t>
            </a:r>
            <a:r>
              <a:rPr lang="fr-FR" b="1" dirty="0" smtClean="0"/>
              <a:t>en azote liée à cet apport de 30 tonnes de fumier, pour la culture de maïs</a:t>
            </a:r>
          </a:p>
          <a:p>
            <a:r>
              <a:rPr lang="fr-FR" b="1" dirty="0" smtClean="0"/>
              <a:t> = </a:t>
            </a:r>
            <a:r>
              <a:rPr lang="fr-FR" b="1" dirty="0" err="1" smtClean="0"/>
              <a:t>KeqN</a:t>
            </a:r>
            <a:r>
              <a:rPr lang="fr-FR" b="1" dirty="0" smtClean="0"/>
              <a:t>*dose totale d’azote</a:t>
            </a:r>
          </a:p>
          <a:p>
            <a:r>
              <a:rPr lang="fr-FR" b="1" dirty="0" smtClean="0"/>
              <a:t>= 0,33*150 = 49,5 kg d’azote/ha</a:t>
            </a:r>
            <a:endParaRPr lang="fr-FR" dirty="0"/>
          </a:p>
        </p:txBody>
      </p:sp>
      <p:sp>
        <p:nvSpPr>
          <p:cNvPr id="12" name="ZoneTexte 11"/>
          <p:cNvSpPr txBox="1"/>
          <p:nvPr/>
        </p:nvSpPr>
        <p:spPr>
          <a:xfrm>
            <a:off x="359792" y="5796061"/>
            <a:ext cx="4464496" cy="1477328"/>
          </a:xfrm>
          <a:prstGeom prst="rect">
            <a:avLst/>
          </a:prstGeom>
          <a:solidFill>
            <a:schemeClr val="accent6">
              <a:lumMod val="60000"/>
              <a:lumOff val="40000"/>
            </a:schemeClr>
          </a:solidFill>
        </p:spPr>
        <p:txBody>
          <a:bodyPr wrap="square" rtlCol="0">
            <a:spAutoFit/>
          </a:bodyPr>
          <a:lstStyle/>
          <a:p>
            <a:r>
              <a:rPr lang="fr-FR" b="1" dirty="0" smtClean="0"/>
              <a:t>3 – la part de minéralisation de l’azote organique en provenance de l’apport des 30 tonnes/ha de fumier de bovin correspond à 49,5kg d’azote utile pour la culture de maïs</a:t>
            </a:r>
            <a:endParaRPr lang="fr-FR" dirty="0"/>
          </a:p>
        </p:txBody>
      </p:sp>
    </p:spTree>
    <p:extLst>
      <p:ext uri="{BB962C8B-B14F-4D97-AF65-F5344CB8AC3E}">
        <p14:creationId xmlns:p14="http://schemas.microsoft.com/office/powerpoint/2010/main" val="11043634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59792" y="251445"/>
            <a:ext cx="9433048" cy="2585323"/>
          </a:xfrm>
          <a:prstGeom prst="rect">
            <a:avLst/>
          </a:prstGeom>
          <a:noFill/>
        </p:spPr>
        <p:txBody>
          <a:bodyPr wrap="square" rtlCol="0">
            <a:spAutoFit/>
          </a:bodyPr>
          <a:lstStyle/>
          <a:p>
            <a:r>
              <a:rPr lang="fr-FR" dirty="0" smtClean="0"/>
              <a:t>	Consultez </a:t>
            </a:r>
            <a:r>
              <a:rPr lang="fr-FR" b="1" dirty="0"/>
              <a:t>les </a:t>
            </a:r>
            <a:r>
              <a:rPr lang="fr-FR" b="1" dirty="0" err="1"/>
              <a:t>Keq</a:t>
            </a:r>
            <a:r>
              <a:rPr lang="fr-FR" dirty="0"/>
              <a:t> N (Coefficient d’équivalence </a:t>
            </a:r>
            <a:r>
              <a:rPr lang="fr-FR" dirty="0" smtClean="0"/>
              <a:t>azote de </a:t>
            </a:r>
            <a:r>
              <a:rPr lang="fr-FR" dirty="0"/>
              <a:t>différents </a:t>
            </a:r>
            <a:r>
              <a:rPr lang="fr-FR" dirty="0" smtClean="0"/>
              <a:t>amendements 	organiques</a:t>
            </a:r>
            <a:r>
              <a:rPr lang="fr-FR" b="1" dirty="0"/>
              <a:t>) : </a:t>
            </a:r>
            <a:r>
              <a:rPr lang="fr-FR" b="1" dirty="0">
                <a:hlinkClick r:id="rId3"/>
              </a:rPr>
              <a:t>lien</a:t>
            </a:r>
            <a:endParaRPr lang="fr-FR" b="1" dirty="0"/>
          </a:p>
          <a:p>
            <a:endParaRPr lang="fr-FR" dirty="0"/>
          </a:p>
          <a:p>
            <a:r>
              <a:rPr lang="fr-FR" dirty="0" smtClean="0"/>
              <a:t>	Consultez le site d’Agro-</a:t>
            </a:r>
            <a:r>
              <a:rPr lang="fr-FR" dirty="0" err="1" smtClean="0"/>
              <a:t>ParisTech</a:t>
            </a:r>
            <a:r>
              <a:rPr lang="fr-FR" dirty="0" smtClean="0"/>
              <a:t> pour approfondir ce thème lié à </a:t>
            </a:r>
            <a:r>
              <a:rPr lang="fr-FR" i="1" dirty="0" smtClean="0"/>
              <a:t>la 	minéralisation des amendements organiqu</a:t>
            </a:r>
            <a:r>
              <a:rPr lang="fr-FR" dirty="0" smtClean="0"/>
              <a:t>es : </a:t>
            </a:r>
            <a:r>
              <a:rPr lang="fr-FR" dirty="0" smtClean="0">
                <a:hlinkClick r:id="rId4"/>
              </a:rPr>
              <a:t>lien</a:t>
            </a:r>
            <a:r>
              <a:rPr lang="fr-FR" dirty="0" smtClean="0"/>
              <a:t> (cliquez sur ‘’équation’’ ‘’Ma’’)</a:t>
            </a:r>
          </a:p>
          <a:p>
            <a:r>
              <a:rPr lang="fr-FR" dirty="0" smtClean="0"/>
              <a:t>		</a:t>
            </a:r>
          </a:p>
          <a:p>
            <a:r>
              <a:rPr lang="fr-FR" dirty="0"/>
              <a:t>	</a:t>
            </a:r>
            <a:r>
              <a:rPr lang="fr-FR" dirty="0" smtClean="0"/>
              <a:t>Consultez l’outil ARVALIS de calcul </a:t>
            </a:r>
            <a:r>
              <a:rPr lang="fr-FR" dirty="0"/>
              <a:t>des </a:t>
            </a:r>
            <a:r>
              <a:rPr lang="fr-FR" b="1" dirty="0"/>
              <a:t>effets N</a:t>
            </a:r>
            <a:r>
              <a:rPr lang="fr-FR" dirty="0"/>
              <a:t>, P2O5, K2O et </a:t>
            </a:r>
            <a:r>
              <a:rPr lang="fr-FR" dirty="0" err="1"/>
              <a:t>MgO</a:t>
            </a:r>
            <a:r>
              <a:rPr lang="fr-FR" dirty="0"/>
              <a:t> </a:t>
            </a:r>
            <a:r>
              <a:rPr lang="fr-FR" b="1" dirty="0"/>
              <a:t>des </a:t>
            </a:r>
            <a:r>
              <a:rPr lang="fr-FR" b="1" dirty="0" smtClean="0"/>
              <a:t>	apports 	d'engrais </a:t>
            </a:r>
            <a:r>
              <a:rPr lang="fr-FR" b="1" dirty="0"/>
              <a:t>de ferme, de composts et de boues sur une </a:t>
            </a:r>
            <a:r>
              <a:rPr lang="fr-FR" b="1" dirty="0" smtClean="0"/>
              <a:t>cu</a:t>
            </a:r>
            <a:r>
              <a:rPr lang="fr-FR" dirty="0" smtClean="0"/>
              <a:t>lture : </a:t>
            </a:r>
            <a:r>
              <a:rPr lang="fr-FR" dirty="0" smtClean="0">
                <a:hlinkClick r:id="rId5"/>
              </a:rPr>
              <a:t>lien</a:t>
            </a:r>
            <a:endParaRPr lang="fr-FR" dirty="0"/>
          </a:p>
          <a:p>
            <a:endParaRPr lang="fr-FR" dirty="0"/>
          </a:p>
        </p:txBody>
      </p:sp>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887" y="242009"/>
            <a:ext cx="609600" cy="609600"/>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287" y="1004009"/>
            <a:ext cx="609600" cy="609600"/>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431" y="1979637"/>
            <a:ext cx="609600" cy="609600"/>
          </a:xfrm>
          <a:prstGeom prst="rect">
            <a:avLst/>
          </a:prstGeom>
        </p:spPr>
      </p:pic>
    </p:spTree>
    <p:extLst>
      <p:ext uri="{BB962C8B-B14F-4D97-AF65-F5344CB8AC3E}">
        <p14:creationId xmlns:p14="http://schemas.microsoft.com/office/powerpoint/2010/main" val="7423622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43768" y="323453"/>
            <a:ext cx="9289032" cy="3693319"/>
          </a:xfrm>
          <a:prstGeom prst="rect">
            <a:avLst/>
          </a:prstGeom>
          <a:noFill/>
        </p:spPr>
        <p:txBody>
          <a:bodyPr wrap="square" rtlCol="0">
            <a:spAutoFit/>
          </a:bodyPr>
          <a:lstStyle/>
          <a:p>
            <a:r>
              <a:rPr lang="fr-FR" b="1" dirty="0" smtClean="0"/>
              <a:t>B-34 : Les apports d’azote et les modalités d’application</a:t>
            </a:r>
          </a:p>
          <a:p>
            <a:endParaRPr lang="fr-FR" b="1" dirty="0" smtClean="0"/>
          </a:p>
          <a:p>
            <a:r>
              <a:rPr lang="fr-FR" dirty="0"/>
              <a:t>Le raisonnement de la dose d’apport ne s’arrête pas à la détermination par la méthode du</a:t>
            </a:r>
          </a:p>
          <a:p>
            <a:r>
              <a:rPr lang="fr-FR" dirty="0"/>
              <a:t>bilan prévisionnel. </a:t>
            </a:r>
            <a:endParaRPr lang="fr-FR" dirty="0" smtClean="0"/>
          </a:p>
          <a:p>
            <a:endParaRPr lang="fr-FR" dirty="0" smtClean="0"/>
          </a:p>
          <a:p>
            <a:r>
              <a:rPr lang="fr-FR" dirty="0" smtClean="0"/>
              <a:t>La </a:t>
            </a:r>
            <a:r>
              <a:rPr lang="fr-FR" dirty="0"/>
              <a:t>fluctuation du </a:t>
            </a:r>
            <a:r>
              <a:rPr lang="fr-FR" b="1" dirty="0"/>
              <a:t>prix des engrais azotés</a:t>
            </a:r>
            <a:r>
              <a:rPr lang="fr-FR" dirty="0"/>
              <a:t> </a:t>
            </a:r>
            <a:r>
              <a:rPr lang="fr-FR" dirty="0" smtClean="0"/>
              <a:t>(coût élevé) </a:t>
            </a:r>
            <a:r>
              <a:rPr lang="fr-FR" dirty="0"/>
              <a:t>et les </a:t>
            </a:r>
            <a:r>
              <a:rPr lang="fr-FR" dirty="0" smtClean="0"/>
              <a:t> </a:t>
            </a:r>
            <a:r>
              <a:rPr lang="fr-FR" b="1" dirty="0" smtClean="0"/>
              <a:t>contraintes  environnementales</a:t>
            </a:r>
            <a:r>
              <a:rPr lang="fr-FR" dirty="0"/>
              <a:t>, impliquent une optimisation des pratiques pour </a:t>
            </a:r>
            <a:r>
              <a:rPr lang="fr-FR" b="1" dirty="0" smtClean="0"/>
              <a:t>maximiser </a:t>
            </a:r>
            <a:r>
              <a:rPr lang="fr-FR" b="1" dirty="0"/>
              <a:t>l’efficacité de l’engrais apporté</a:t>
            </a:r>
            <a:r>
              <a:rPr lang="fr-FR" dirty="0"/>
              <a:t>, en réduisant au maximum les pertes </a:t>
            </a:r>
          </a:p>
          <a:p>
            <a:r>
              <a:rPr lang="fr-FR" dirty="0"/>
              <a:t>préjudiciables à la production et à l’environnement. </a:t>
            </a:r>
            <a:endParaRPr lang="fr-FR" dirty="0" smtClean="0"/>
          </a:p>
          <a:p>
            <a:endParaRPr lang="fr-FR" dirty="0" smtClean="0"/>
          </a:p>
          <a:p>
            <a:endParaRPr lang="fr-FR" dirty="0"/>
          </a:p>
          <a:p>
            <a:endParaRPr lang="fr-FR" dirty="0" smtClean="0"/>
          </a:p>
          <a:p>
            <a:endParaRPr lang="fr-FR" dirty="0"/>
          </a:p>
        </p:txBody>
      </p:sp>
    </p:spTree>
    <p:extLst>
      <p:ext uri="{BB962C8B-B14F-4D97-AF65-F5344CB8AC3E}">
        <p14:creationId xmlns:p14="http://schemas.microsoft.com/office/powerpoint/2010/main" val="26624602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87784" y="539477"/>
            <a:ext cx="9577064" cy="1477328"/>
          </a:xfrm>
          <a:prstGeom prst="rect">
            <a:avLst/>
          </a:prstGeom>
          <a:noFill/>
        </p:spPr>
        <p:txBody>
          <a:bodyPr wrap="square" rtlCol="0">
            <a:spAutoFit/>
          </a:bodyPr>
          <a:lstStyle/>
          <a:p>
            <a:pPr marL="285750" indent="-285750">
              <a:buFont typeface="Arial" panose="020B0604020202020204" pitchFamily="34" charset="0"/>
              <a:buChar char="•"/>
            </a:pPr>
            <a:r>
              <a:rPr lang="fr-FR" b="1" dirty="0" smtClean="0"/>
              <a:t>Prise en compte des contraintes environnementales :</a:t>
            </a:r>
          </a:p>
          <a:p>
            <a:endParaRPr lang="fr-FR" dirty="0" smtClean="0"/>
          </a:p>
          <a:p>
            <a:r>
              <a:rPr lang="fr-FR" dirty="0" smtClean="0"/>
              <a:t>Pour </a:t>
            </a:r>
            <a:r>
              <a:rPr lang="fr-FR" b="1" dirty="0"/>
              <a:t>prévenir les risques de perte d’azote </a:t>
            </a:r>
            <a:r>
              <a:rPr lang="fr-FR" dirty="0"/>
              <a:t>liés à l’épandage et notamment la </a:t>
            </a:r>
            <a:r>
              <a:rPr lang="fr-FR" b="1" dirty="0"/>
              <a:t>volatilisation </a:t>
            </a:r>
            <a:r>
              <a:rPr lang="fr-FR" b="1" dirty="0" smtClean="0"/>
              <a:t>ammoniacale, </a:t>
            </a:r>
            <a:r>
              <a:rPr lang="fr-FR" dirty="0" smtClean="0"/>
              <a:t>l’agriculteur doit prendre </a:t>
            </a:r>
            <a:r>
              <a:rPr lang="fr-FR" dirty="0"/>
              <a:t>en compte les formes d’apport de l’azote (organique et minéral), </a:t>
            </a:r>
            <a:r>
              <a:rPr lang="fr-FR" dirty="0" smtClean="0"/>
              <a:t> </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872" y="2123653"/>
            <a:ext cx="7200802" cy="4894202"/>
          </a:xfrm>
          <a:prstGeom prst="rect">
            <a:avLst/>
          </a:prstGeom>
        </p:spPr>
      </p:pic>
    </p:spTree>
    <p:extLst>
      <p:ext uri="{BB962C8B-B14F-4D97-AF65-F5344CB8AC3E}">
        <p14:creationId xmlns:p14="http://schemas.microsoft.com/office/powerpoint/2010/main" val="42259218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87784" y="685734"/>
            <a:ext cx="9073008" cy="3416320"/>
          </a:xfrm>
          <a:prstGeom prst="rect">
            <a:avLst/>
          </a:prstGeom>
          <a:noFill/>
        </p:spPr>
        <p:txBody>
          <a:bodyPr wrap="square" rtlCol="0">
            <a:spAutoFit/>
          </a:bodyPr>
          <a:lstStyle/>
          <a:p>
            <a:pPr marL="285750" indent="-285750">
              <a:buFont typeface="Arial" panose="020B0604020202020204" pitchFamily="34" charset="0"/>
              <a:buChar char="•"/>
            </a:pPr>
            <a:r>
              <a:rPr lang="fr-FR" b="1" dirty="0" smtClean="0"/>
              <a:t>La prise en compte des contraintes réglementaires</a:t>
            </a:r>
            <a:r>
              <a:rPr lang="fr-FR" dirty="0" smtClean="0"/>
              <a:t> (Loi sur l’eau et directive Nitrate) :</a:t>
            </a:r>
          </a:p>
          <a:p>
            <a:r>
              <a:rPr lang="fr-FR" u="sng" dirty="0" smtClean="0"/>
              <a:t>Prise en compte de:</a:t>
            </a:r>
          </a:p>
          <a:p>
            <a:pPr marL="285750" indent="-285750">
              <a:buFontTx/>
              <a:buChar char="-"/>
            </a:pPr>
            <a:r>
              <a:rPr lang="fr-FR" dirty="0"/>
              <a:t>P</a:t>
            </a:r>
            <a:r>
              <a:rPr lang="fr-FR" dirty="0" smtClean="0"/>
              <a:t>ériodes d’interdiction d’épandage (engrais chimique, organiques)</a:t>
            </a:r>
          </a:p>
          <a:p>
            <a:pPr marL="285750" indent="-285750">
              <a:buFontTx/>
              <a:buChar char="-"/>
            </a:pPr>
            <a:r>
              <a:rPr lang="fr-FR" dirty="0" smtClean="0"/>
              <a:t>La dose d’azote maximale/ha à ne pas dépasser</a:t>
            </a:r>
          </a:p>
          <a:p>
            <a:pPr marL="285750" indent="-285750">
              <a:buFontTx/>
              <a:buChar char="-"/>
            </a:pPr>
            <a:r>
              <a:rPr lang="fr-FR" dirty="0" smtClean="0"/>
              <a:t>Distances d’épandage</a:t>
            </a:r>
          </a:p>
          <a:p>
            <a:pPr marL="285750" indent="-285750">
              <a:buFontTx/>
              <a:buChar char="-"/>
            </a:pPr>
            <a:r>
              <a:rPr lang="fr-FR" dirty="0" smtClean="0"/>
              <a:t>La pente des sols</a:t>
            </a:r>
          </a:p>
          <a:p>
            <a:pPr marL="285750" indent="-285750">
              <a:buFontTx/>
              <a:buChar char="-"/>
            </a:pPr>
            <a:r>
              <a:rPr lang="fr-FR" dirty="0" smtClean="0"/>
              <a:t>La présence de neige, de sol </a:t>
            </a:r>
            <a:r>
              <a:rPr lang="fr-FR" dirty="0" err="1" smtClean="0"/>
              <a:t>sol</a:t>
            </a:r>
            <a:r>
              <a:rPr lang="fr-FR" dirty="0" smtClean="0"/>
              <a:t> pris en masse par le gel</a:t>
            </a:r>
          </a:p>
          <a:p>
            <a:pPr marL="285750" indent="-285750">
              <a:buFontTx/>
              <a:buChar char="-"/>
            </a:pPr>
            <a:r>
              <a:rPr lang="fr-FR" dirty="0" smtClean="0"/>
              <a:t>La présence d’eau en surface du sol (sol inondé ou détrempé)</a:t>
            </a:r>
          </a:p>
          <a:p>
            <a:pPr marL="285750" indent="-285750">
              <a:buFontTx/>
              <a:buChar char="-"/>
            </a:pPr>
            <a:r>
              <a:rPr lang="fr-FR" dirty="0" smtClean="0"/>
              <a:t>La pluviométrie de la période encadrant l’épandage …..</a:t>
            </a:r>
          </a:p>
          <a:p>
            <a:pPr marL="285750" indent="-285750">
              <a:buFontTx/>
              <a:buChar char="-"/>
            </a:pPr>
            <a:endParaRPr lang="fr-FR" dirty="0" smtClean="0"/>
          </a:p>
          <a:p>
            <a:pPr marL="285750" indent="-285750">
              <a:buFontTx/>
              <a:buChar char="-"/>
            </a:pPr>
            <a:endParaRPr lang="fr-FR" dirty="0"/>
          </a:p>
        </p:txBody>
      </p:sp>
    </p:spTree>
    <p:extLst>
      <p:ext uri="{BB962C8B-B14F-4D97-AF65-F5344CB8AC3E}">
        <p14:creationId xmlns:p14="http://schemas.microsoft.com/office/powerpoint/2010/main" val="5222573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31800" y="179437"/>
            <a:ext cx="9145016" cy="7294305"/>
          </a:xfrm>
          <a:prstGeom prst="rect">
            <a:avLst/>
          </a:prstGeom>
          <a:noFill/>
        </p:spPr>
        <p:txBody>
          <a:bodyPr wrap="square" rtlCol="0">
            <a:spAutoFit/>
          </a:bodyPr>
          <a:lstStyle/>
          <a:p>
            <a:endParaRPr lang="fr-FR" dirty="0"/>
          </a:p>
          <a:p>
            <a:r>
              <a:rPr lang="fr-FR" dirty="0"/>
              <a:t>Les choix techniques de l’agriculteur se portent principalement sur 3 domaines : </a:t>
            </a:r>
            <a:r>
              <a:rPr lang="fr-FR" b="1" dirty="0"/>
              <a:t>la forme de l’engrais</a:t>
            </a:r>
            <a:r>
              <a:rPr lang="fr-FR" dirty="0"/>
              <a:t>, le </a:t>
            </a:r>
            <a:r>
              <a:rPr lang="fr-FR" b="1" dirty="0"/>
              <a:t>fractionnemen</a:t>
            </a:r>
            <a:r>
              <a:rPr lang="fr-FR" dirty="0"/>
              <a:t>t et l’utilisation d’</a:t>
            </a:r>
            <a:r>
              <a:rPr lang="fr-FR" b="1" dirty="0"/>
              <a:t>outils de pilotage</a:t>
            </a:r>
            <a:r>
              <a:rPr lang="fr-FR" dirty="0"/>
              <a:t>. </a:t>
            </a:r>
          </a:p>
          <a:p>
            <a:endParaRPr lang="fr-FR" b="1" dirty="0" smtClean="0"/>
          </a:p>
          <a:p>
            <a:pPr marL="285750" indent="-285750">
              <a:buFont typeface="Arial" panose="020B0604020202020204" pitchFamily="34" charset="0"/>
              <a:buChar char="•"/>
            </a:pPr>
            <a:endParaRPr lang="fr-FR" b="1" dirty="0"/>
          </a:p>
          <a:p>
            <a:pPr marL="285750" indent="-285750">
              <a:buFont typeface="Arial" panose="020B0604020202020204" pitchFamily="34" charset="0"/>
              <a:buChar char="•"/>
            </a:pPr>
            <a:r>
              <a:rPr lang="fr-FR" b="1" dirty="0" smtClean="0"/>
              <a:t>Choix de l’agriculteur quand à la forme de l’engrais  :</a:t>
            </a:r>
          </a:p>
          <a:p>
            <a:r>
              <a:rPr lang="fr-FR" dirty="0" smtClean="0"/>
              <a:t>La </a:t>
            </a:r>
            <a:r>
              <a:rPr lang="fr-FR" u="sng" dirty="0" smtClean="0"/>
              <a:t>forme physique </a:t>
            </a:r>
            <a:r>
              <a:rPr lang="fr-FR" dirty="0" smtClean="0"/>
              <a:t>de l’engrais est un premier critère, puisque comme nous l’avons vu, les engrais azotés peuvent présenter une formulation solide, liquide ou gazeuse.</a:t>
            </a:r>
          </a:p>
          <a:p>
            <a:endParaRPr lang="fr-FR" dirty="0" smtClean="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smtClean="0"/>
          </a:p>
          <a:p>
            <a:endParaRPr lang="fr-FR" dirty="0"/>
          </a:p>
          <a:p>
            <a:endParaRPr lang="fr-FR" dirty="0" smtClean="0"/>
          </a:p>
          <a:p>
            <a:endParaRPr lang="fr-FR" dirty="0"/>
          </a:p>
          <a:p>
            <a:endParaRPr lang="fr-FR" dirty="0" smtClean="0"/>
          </a:p>
          <a:p>
            <a:r>
              <a:rPr lang="fr-FR" dirty="0" smtClean="0"/>
              <a:t>Ensuite, la </a:t>
            </a:r>
            <a:r>
              <a:rPr lang="fr-FR" u="sng" dirty="0" smtClean="0"/>
              <a:t>composition chimique </a:t>
            </a:r>
            <a:r>
              <a:rPr lang="fr-FR" dirty="0" smtClean="0"/>
              <a:t>est très importante, puisqu’elle conditionne la vitesse de mise à disposition de d’ions Nitrates pour la plante (voir B-32 : </a:t>
            </a:r>
            <a:r>
              <a:rPr lang="fr-FR" dirty="0"/>
              <a:t>Les différents types d’engrais azotés chimiques</a:t>
            </a:r>
            <a:r>
              <a:rPr lang="fr-FR" dirty="0" smtClean="0"/>
              <a:t>)</a:t>
            </a:r>
          </a:p>
          <a:p>
            <a:pPr marL="285750" indent="-285750">
              <a:buFont typeface="Arial" panose="020B0604020202020204" pitchFamily="34" charset="0"/>
              <a:buChar char="•"/>
            </a:pPr>
            <a:endParaRPr lang="fr-FR" b="1" dirty="0"/>
          </a:p>
          <a:p>
            <a:endParaRPr lang="fr-FR" b="1" dirty="0" smtClean="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8128" y="2800768"/>
            <a:ext cx="2160240" cy="2134676"/>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050" y="2884111"/>
            <a:ext cx="2504168" cy="1884955"/>
          </a:xfrm>
          <a:prstGeom prst="rect">
            <a:avLst/>
          </a:prstGeom>
        </p:spPr>
      </p:pic>
      <p:sp>
        <p:nvSpPr>
          <p:cNvPr id="7" name="ZoneTexte 6"/>
          <p:cNvSpPr txBox="1"/>
          <p:nvPr/>
        </p:nvSpPr>
        <p:spPr>
          <a:xfrm>
            <a:off x="3888184" y="5018293"/>
            <a:ext cx="2664296" cy="815608"/>
          </a:xfrm>
          <a:prstGeom prst="rect">
            <a:avLst/>
          </a:prstGeom>
          <a:noFill/>
        </p:spPr>
        <p:txBody>
          <a:bodyPr wrap="square" rtlCol="0">
            <a:spAutoFit/>
          </a:bodyPr>
          <a:lstStyle/>
          <a:p>
            <a:r>
              <a:rPr lang="fr-FR" dirty="0" smtClean="0"/>
              <a:t>Epandage d’une solution azotée</a:t>
            </a:r>
          </a:p>
          <a:p>
            <a:r>
              <a:rPr lang="fr-FR" sz="1100" dirty="0"/>
              <a:t>Source : http://www.williamhoude.com/</a:t>
            </a:r>
          </a:p>
        </p:txBody>
      </p:sp>
      <p:sp>
        <p:nvSpPr>
          <p:cNvPr id="8" name="ZoneTexte 7"/>
          <p:cNvSpPr txBox="1"/>
          <p:nvPr/>
        </p:nvSpPr>
        <p:spPr>
          <a:xfrm>
            <a:off x="6768505" y="4797627"/>
            <a:ext cx="3312120" cy="830997"/>
          </a:xfrm>
          <a:prstGeom prst="rect">
            <a:avLst/>
          </a:prstGeom>
          <a:noFill/>
        </p:spPr>
        <p:txBody>
          <a:bodyPr wrap="square" rtlCol="0">
            <a:spAutoFit/>
          </a:bodyPr>
          <a:lstStyle/>
          <a:p>
            <a:r>
              <a:rPr lang="fr-FR" dirty="0" smtClean="0"/>
              <a:t>Epandage d’ammoniac anhydre</a:t>
            </a:r>
          </a:p>
          <a:p>
            <a:r>
              <a:rPr lang="fr-FR" sz="1200" dirty="0"/>
              <a:t>Source : http://www.cuma-alliance-guipry.com/</a:t>
            </a:r>
          </a:p>
        </p:txBody>
      </p:sp>
      <p:sp>
        <p:nvSpPr>
          <p:cNvPr id="9" name="ZoneTexte 8"/>
          <p:cNvSpPr txBox="1"/>
          <p:nvPr/>
        </p:nvSpPr>
        <p:spPr>
          <a:xfrm>
            <a:off x="676827" y="4935444"/>
            <a:ext cx="2664296" cy="815608"/>
          </a:xfrm>
          <a:prstGeom prst="rect">
            <a:avLst/>
          </a:prstGeom>
          <a:noFill/>
        </p:spPr>
        <p:txBody>
          <a:bodyPr wrap="square" rtlCol="0">
            <a:spAutoFit/>
          </a:bodyPr>
          <a:lstStyle/>
          <a:p>
            <a:r>
              <a:rPr lang="fr-FR" dirty="0" smtClean="0"/>
              <a:t>Epandage d’urée granulé</a:t>
            </a:r>
          </a:p>
          <a:p>
            <a:r>
              <a:rPr lang="fr-FR" sz="1100" dirty="0"/>
              <a:t>Source : http://www.go14.de/</a:t>
            </a: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136" y="2515891"/>
            <a:ext cx="2667000" cy="2466975"/>
          </a:xfrm>
          <a:prstGeom prst="rect">
            <a:avLst/>
          </a:prstGeom>
        </p:spPr>
      </p:pic>
    </p:spTree>
    <p:extLst>
      <p:ext uri="{BB962C8B-B14F-4D97-AF65-F5344CB8AC3E}">
        <p14:creationId xmlns:p14="http://schemas.microsoft.com/office/powerpoint/2010/main" val="17355694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p:nvPr>
        </p:nvSpPr>
        <p:spPr>
          <a:xfrm>
            <a:off x="359792" y="467469"/>
            <a:ext cx="8870040" cy="1152128"/>
          </a:xfrm>
        </p:spPr>
        <p:txBody>
          <a:bodyPr/>
          <a:lstStyle/>
          <a:p>
            <a:r>
              <a:rPr lang="fr-FR" dirty="0" smtClean="0"/>
              <a:t>Alors qu’en</a:t>
            </a:r>
            <a:r>
              <a:rPr lang="fr-FR" b="1" dirty="0" smtClean="0"/>
              <a:t> France </a:t>
            </a:r>
            <a:r>
              <a:rPr lang="fr-FR" dirty="0" smtClean="0"/>
              <a:t>la consommation amorce une baisse, sauf pour les apports organiques</a:t>
            </a:r>
            <a:endParaRPr lang="fr-F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34909" t="21017" r="23743" b="35542"/>
          <a:stretch>
            <a:fillRect/>
          </a:stretch>
        </p:blipFill>
        <p:spPr bwMode="auto">
          <a:xfrm>
            <a:off x="1007864" y="2267669"/>
            <a:ext cx="7740650" cy="4465637"/>
          </a:xfrm>
          <a:prstGeom prst="rect">
            <a:avLst/>
          </a:prstGeom>
          <a:noFill/>
          <a:ln>
            <a:noFill/>
          </a:ln>
          <a:effectLst/>
          <a:extLst>
            <a:ext uri="{909E8E84-426E-40DD-AFC4-6F175D3DCCD1}">
              <a14:hiddenFill xmlns:a14="http://schemas.microsoft.com/office/drawing/2010/main">
                <a:blipFill dpi="0" rotWithShape="0">
                  <a:blip/>
                  <a:srcRect l="34909" t="21017" r="23743" b="3554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516943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31800" y="683493"/>
            <a:ext cx="9145016" cy="3416320"/>
          </a:xfrm>
          <a:prstGeom prst="rect">
            <a:avLst/>
          </a:prstGeom>
          <a:noFill/>
        </p:spPr>
        <p:txBody>
          <a:bodyPr wrap="square" rtlCol="0">
            <a:spAutoFit/>
          </a:bodyPr>
          <a:lstStyle/>
          <a:p>
            <a:pPr marL="285750" indent="-285750">
              <a:buFont typeface="Arial" panose="020B0604020202020204" pitchFamily="34" charset="0"/>
              <a:buChar char="•"/>
            </a:pPr>
            <a:r>
              <a:rPr lang="fr-FR" b="1" dirty="0" smtClean="0"/>
              <a:t>Choix de l’agriculteur quand au fractionnement pratiqué</a:t>
            </a:r>
          </a:p>
          <a:p>
            <a:r>
              <a:rPr lang="fr-FR" dirty="0"/>
              <a:t>Le fractionnement des apports d'azote répond à un triple objectif :</a:t>
            </a:r>
          </a:p>
          <a:p>
            <a:r>
              <a:rPr lang="fr-FR" dirty="0"/>
              <a:t>• </a:t>
            </a:r>
            <a:r>
              <a:rPr lang="fr-FR" u="sng" dirty="0"/>
              <a:t>favoriser le prélèvement d'azote aux dépens de l'engrais </a:t>
            </a:r>
            <a:r>
              <a:rPr lang="fr-FR" dirty="0"/>
              <a:t>en privilégiant les périodes de</a:t>
            </a:r>
          </a:p>
          <a:p>
            <a:r>
              <a:rPr lang="fr-FR" dirty="0"/>
              <a:t>croissance active du couvert ou de sensibilité de la culture à une carence azotée.</a:t>
            </a:r>
          </a:p>
          <a:p>
            <a:r>
              <a:rPr lang="fr-FR" u="sng" dirty="0"/>
              <a:t>• minimiser les risques de pertes d'az</a:t>
            </a:r>
            <a:r>
              <a:rPr lang="fr-FR" dirty="0"/>
              <a:t>ote (par voie gazeuse ou par lixiviation) liées à des</a:t>
            </a:r>
          </a:p>
          <a:p>
            <a:r>
              <a:rPr lang="fr-FR" dirty="0"/>
              <a:t>conditions climatiques défavorables et difficilement prévisibles : excès d'eau, déficit </a:t>
            </a:r>
          </a:p>
          <a:p>
            <a:r>
              <a:rPr lang="fr-FR" dirty="0"/>
              <a:t>pluviométrique, températures élevées.</a:t>
            </a:r>
          </a:p>
          <a:p>
            <a:r>
              <a:rPr lang="fr-FR" dirty="0"/>
              <a:t>• à prélèvement constant d'azote, </a:t>
            </a:r>
            <a:r>
              <a:rPr lang="fr-FR" u="sng" dirty="0"/>
              <a:t>favoriser pour certaines espèces le transfert vers les</a:t>
            </a:r>
          </a:p>
          <a:p>
            <a:r>
              <a:rPr lang="fr-FR" u="sng" dirty="0"/>
              <a:t>organes récoltés</a:t>
            </a:r>
            <a:r>
              <a:rPr lang="fr-FR" dirty="0"/>
              <a:t> (par exemple pour augmenter la teneur en protéines du grain chez les</a:t>
            </a:r>
          </a:p>
          <a:p>
            <a:r>
              <a:rPr lang="fr-FR" dirty="0"/>
              <a:t>céréales</a:t>
            </a:r>
            <a:r>
              <a:rPr lang="fr-FR" dirty="0" smtClean="0"/>
              <a:t>).(</a:t>
            </a:r>
            <a:r>
              <a:rPr lang="fr-FR" dirty="0" err="1" smtClean="0"/>
              <a:t>cf</a:t>
            </a:r>
            <a:r>
              <a:rPr lang="fr-FR" dirty="0" smtClean="0"/>
              <a:t> Groupe Azote COMIFER)</a:t>
            </a:r>
          </a:p>
          <a:p>
            <a:r>
              <a:rPr lang="fr-FR" dirty="0" smtClean="0"/>
              <a:t>Exemple du blé tendre : </a:t>
            </a:r>
          </a:p>
          <a:p>
            <a:endParaRPr lang="fr-FR"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784" y="3897530"/>
            <a:ext cx="6804597" cy="3648422"/>
          </a:xfrm>
          <a:prstGeom prst="rect">
            <a:avLst/>
          </a:prstGeom>
        </p:spPr>
      </p:pic>
      <p:sp>
        <p:nvSpPr>
          <p:cNvPr id="3" name="ZoneTexte 2"/>
          <p:cNvSpPr txBox="1"/>
          <p:nvPr/>
        </p:nvSpPr>
        <p:spPr>
          <a:xfrm>
            <a:off x="6768504" y="3635821"/>
            <a:ext cx="3096344" cy="3693319"/>
          </a:xfrm>
          <a:prstGeom prst="rect">
            <a:avLst/>
          </a:prstGeom>
          <a:noFill/>
        </p:spPr>
        <p:txBody>
          <a:bodyPr wrap="square" rtlCol="0">
            <a:spAutoFit/>
          </a:bodyPr>
          <a:lstStyle/>
          <a:p>
            <a:r>
              <a:rPr lang="fr-FR" u="sng" dirty="0" smtClean="0"/>
              <a:t>Fractionnement en 3 apports </a:t>
            </a:r>
            <a:r>
              <a:rPr lang="fr-FR" dirty="0" smtClean="0"/>
              <a:t>:</a:t>
            </a:r>
          </a:p>
          <a:p>
            <a:r>
              <a:rPr lang="fr-FR" dirty="0" smtClean="0"/>
              <a:t>1 – au stade tallage pour augmenter le nombre de tiges/m2</a:t>
            </a:r>
          </a:p>
          <a:p>
            <a:r>
              <a:rPr lang="fr-FR" dirty="0" smtClean="0"/>
              <a:t>2- au stade épis 1cm pour </a:t>
            </a:r>
            <a:r>
              <a:rPr lang="fr-FR" dirty="0" err="1" smtClean="0"/>
              <a:t>pour</a:t>
            </a:r>
            <a:r>
              <a:rPr lang="fr-FR" dirty="0" smtClean="0"/>
              <a:t> soutenir le développement important de la biomasse pendant la montaison</a:t>
            </a:r>
          </a:p>
          <a:p>
            <a:r>
              <a:rPr lang="fr-FR" dirty="0" smtClean="0"/>
              <a:t>3- au stage gonflement pour assurer un taux protéique conforme de la future récolte</a:t>
            </a:r>
            <a:endParaRPr lang="fr-FR" dirty="0"/>
          </a:p>
        </p:txBody>
      </p:sp>
    </p:spTree>
    <p:extLst>
      <p:ext uri="{BB962C8B-B14F-4D97-AF65-F5344CB8AC3E}">
        <p14:creationId xmlns:p14="http://schemas.microsoft.com/office/powerpoint/2010/main" val="10850078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31800" y="683493"/>
            <a:ext cx="9145016" cy="6186309"/>
          </a:xfrm>
          <a:prstGeom prst="rect">
            <a:avLst/>
          </a:prstGeom>
          <a:noFill/>
        </p:spPr>
        <p:txBody>
          <a:bodyPr wrap="square" rtlCol="0">
            <a:spAutoFit/>
          </a:bodyPr>
          <a:lstStyle/>
          <a:p>
            <a:pPr marL="285750" indent="-285750">
              <a:buFont typeface="Arial" panose="020B0604020202020204" pitchFamily="34" charset="0"/>
              <a:buChar char="•"/>
            </a:pPr>
            <a:r>
              <a:rPr lang="fr-FR" b="1" dirty="0" smtClean="0"/>
              <a:t>Choix de l’agriculteur quand à l’utilisation d’outils de pilotage</a:t>
            </a:r>
          </a:p>
          <a:p>
            <a:endParaRPr lang="fr-FR" dirty="0" smtClean="0"/>
          </a:p>
          <a:p>
            <a:r>
              <a:rPr lang="fr-FR" dirty="0" smtClean="0"/>
              <a:t>Lorsque l’agriculteur réalise le </a:t>
            </a:r>
            <a:r>
              <a:rPr lang="fr-FR" dirty="0"/>
              <a:t>calcul prévisionnel de la dose totale d’engrais à apporter </a:t>
            </a:r>
            <a:r>
              <a:rPr lang="fr-FR" dirty="0" smtClean="0"/>
              <a:t>il fait deux paries :</a:t>
            </a:r>
            <a:endParaRPr lang="fr-FR" dirty="0"/>
          </a:p>
          <a:p>
            <a:r>
              <a:rPr lang="fr-FR" dirty="0" smtClean="0"/>
              <a:t>• </a:t>
            </a:r>
            <a:r>
              <a:rPr lang="fr-FR" b="1" dirty="0" smtClean="0"/>
              <a:t>sur </a:t>
            </a:r>
            <a:r>
              <a:rPr lang="fr-FR" b="1" dirty="0"/>
              <a:t>les besoins réels en azote du couvert </a:t>
            </a:r>
            <a:r>
              <a:rPr lang="fr-FR" dirty="0"/>
              <a:t>(difficulté de prévoir la production</a:t>
            </a:r>
          </a:p>
          <a:p>
            <a:r>
              <a:rPr lang="fr-FR" dirty="0"/>
              <a:t>qui sera réellement atteinte)</a:t>
            </a:r>
          </a:p>
          <a:p>
            <a:r>
              <a:rPr lang="fr-FR" dirty="0" smtClean="0"/>
              <a:t>• </a:t>
            </a:r>
            <a:r>
              <a:rPr lang="fr-FR" b="1" dirty="0" smtClean="0"/>
              <a:t>sur </a:t>
            </a:r>
            <a:r>
              <a:rPr lang="fr-FR" b="1" dirty="0"/>
              <a:t>la détermination des différents termes du bilan </a:t>
            </a:r>
            <a:r>
              <a:rPr lang="fr-FR" dirty="0"/>
              <a:t>(approximations, </a:t>
            </a:r>
          </a:p>
          <a:p>
            <a:r>
              <a:rPr lang="fr-FR" dirty="0"/>
              <a:t>hypothèses sur les postes de minéralisation…).</a:t>
            </a:r>
          </a:p>
          <a:p>
            <a:endParaRPr lang="fr-FR" dirty="0" smtClean="0"/>
          </a:p>
          <a:p>
            <a:r>
              <a:rPr lang="fr-FR" dirty="0" smtClean="0"/>
              <a:t>C’est pourquoi, il est important pour l’agriculteur de </a:t>
            </a:r>
            <a:r>
              <a:rPr lang="fr-FR" dirty="0"/>
              <a:t>disposer </a:t>
            </a:r>
            <a:endParaRPr lang="fr-FR" dirty="0" smtClean="0"/>
          </a:p>
          <a:p>
            <a:r>
              <a:rPr lang="fr-FR" dirty="0"/>
              <a:t>-</a:t>
            </a:r>
            <a:r>
              <a:rPr lang="fr-FR" dirty="0" smtClean="0"/>
              <a:t>d’un </a:t>
            </a:r>
            <a:r>
              <a:rPr lang="fr-FR" dirty="0"/>
              <a:t>outil de diagnostic de l’état de </a:t>
            </a:r>
            <a:r>
              <a:rPr lang="fr-FR" dirty="0" smtClean="0"/>
              <a:t>nutrition azotée de la culture </a:t>
            </a:r>
            <a:r>
              <a:rPr lang="fr-FR" dirty="0"/>
              <a:t>en cours </a:t>
            </a:r>
            <a:endParaRPr lang="fr-FR" dirty="0" smtClean="0"/>
          </a:p>
          <a:p>
            <a:r>
              <a:rPr lang="fr-FR" dirty="0" smtClean="0"/>
              <a:t>- de </a:t>
            </a:r>
            <a:r>
              <a:rPr lang="fr-FR" dirty="0"/>
              <a:t>règles de décisions </a:t>
            </a:r>
            <a:r>
              <a:rPr lang="fr-FR" dirty="0" smtClean="0"/>
              <a:t>permettant d’ajuster la </a:t>
            </a:r>
            <a:r>
              <a:rPr lang="fr-FR" dirty="0"/>
              <a:t>dose d’engrais à </a:t>
            </a:r>
            <a:r>
              <a:rPr lang="fr-FR" dirty="0" smtClean="0"/>
              <a:t>apporter (</a:t>
            </a:r>
            <a:r>
              <a:rPr lang="fr-FR" dirty="0"/>
              <a:t>à la hausse ou à la baisse </a:t>
            </a:r>
            <a:r>
              <a:rPr lang="fr-FR" dirty="0" smtClean="0"/>
              <a:t>)</a:t>
            </a:r>
          </a:p>
          <a:p>
            <a:endParaRPr lang="fr-FR" dirty="0" smtClean="0"/>
          </a:p>
          <a:p>
            <a:endParaRPr lang="fr-FR" dirty="0"/>
          </a:p>
          <a:p>
            <a:endParaRPr lang="fr-FR" dirty="0" smtClean="0"/>
          </a:p>
          <a:p>
            <a:endParaRPr lang="fr-FR" dirty="0"/>
          </a:p>
          <a:p>
            <a:endParaRPr lang="fr-FR" dirty="0" smtClean="0"/>
          </a:p>
          <a:p>
            <a:endParaRPr lang="fr-FR" dirty="0"/>
          </a:p>
          <a:p>
            <a:r>
              <a:rPr lang="fr-FR" dirty="0" smtClean="0"/>
              <a:t> 			</a:t>
            </a:r>
            <a:r>
              <a:rPr lang="fr-FR" b="1" dirty="0" smtClean="0"/>
              <a:t>            </a:t>
            </a:r>
          </a:p>
          <a:p>
            <a:r>
              <a:rPr lang="fr-FR" b="1" dirty="0"/>
              <a:t>	</a:t>
            </a:r>
            <a:r>
              <a:rPr lang="fr-FR" b="1" dirty="0" smtClean="0"/>
              <a:t>			 Outils de pilotage</a:t>
            </a:r>
          </a:p>
          <a:p>
            <a:endParaRPr lang="fr-FR" dirty="0"/>
          </a:p>
        </p:txBody>
      </p:sp>
      <p:sp>
        <p:nvSpPr>
          <p:cNvPr id="2" name="Ellipse 1"/>
          <p:cNvSpPr/>
          <p:nvPr/>
        </p:nvSpPr>
        <p:spPr>
          <a:xfrm>
            <a:off x="1935654" y="4715941"/>
            <a:ext cx="3096344" cy="1368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Outils de diagnostic</a:t>
            </a:r>
            <a:endParaRPr lang="fr-FR" dirty="0"/>
          </a:p>
        </p:txBody>
      </p:sp>
      <p:sp>
        <p:nvSpPr>
          <p:cNvPr id="4" name="Ellipse 3"/>
          <p:cNvSpPr/>
          <p:nvPr/>
        </p:nvSpPr>
        <p:spPr>
          <a:xfrm>
            <a:off x="5256336" y="4715941"/>
            <a:ext cx="3096344" cy="1368152"/>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Règles de décision</a:t>
            </a:r>
            <a:endParaRPr lang="fr-FR" dirty="0"/>
          </a:p>
        </p:txBody>
      </p:sp>
      <p:sp>
        <p:nvSpPr>
          <p:cNvPr id="3" name="Rectangle à coins arrondis 2"/>
          <p:cNvSpPr/>
          <p:nvPr/>
        </p:nvSpPr>
        <p:spPr>
          <a:xfrm>
            <a:off x="1655936" y="4571925"/>
            <a:ext cx="6912768" cy="20162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323120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31800" y="827509"/>
            <a:ext cx="8640960" cy="6463308"/>
          </a:xfrm>
          <a:prstGeom prst="rect">
            <a:avLst/>
          </a:prstGeom>
          <a:noFill/>
        </p:spPr>
        <p:txBody>
          <a:bodyPr wrap="square" rtlCol="0">
            <a:spAutoFit/>
          </a:bodyPr>
          <a:lstStyle/>
          <a:p>
            <a:r>
              <a:rPr lang="fr-FR" b="1" dirty="0" smtClean="0"/>
              <a:t>Outils de diagnostic de </a:t>
            </a:r>
            <a:r>
              <a:rPr lang="fr-FR" b="1" dirty="0"/>
              <a:t>l</a:t>
            </a:r>
            <a:r>
              <a:rPr lang="fr-FR" b="1" dirty="0" smtClean="0"/>
              <a:t>’état nutritionnel de la plante </a:t>
            </a:r>
            <a:r>
              <a:rPr lang="fr-FR" dirty="0"/>
              <a:t>).(</a:t>
            </a:r>
            <a:r>
              <a:rPr lang="fr-FR" dirty="0" err="1"/>
              <a:t>cf</a:t>
            </a:r>
            <a:r>
              <a:rPr lang="fr-FR" dirty="0"/>
              <a:t> Groupe Azote COMIFER)</a:t>
            </a:r>
          </a:p>
          <a:p>
            <a:r>
              <a:rPr lang="fr-FR" dirty="0" smtClean="0"/>
              <a:t>On mesure un indicateur précis sur la culture au moyen d’un capteur, que l’on pourra corréler à l’état nutritionnel (azoté en particulier) de la plante.</a:t>
            </a:r>
          </a:p>
          <a:p>
            <a:r>
              <a:rPr lang="fr-FR" dirty="0" smtClean="0"/>
              <a:t>Ainsi, en </a:t>
            </a:r>
            <a:r>
              <a:rPr lang="fr-FR" dirty="0"/>
              <a:t>évaluant le statut azoté de </a:t>
            </a:r>
            <a:r>
              <a:rPr lang="fr-FR" dirty="0" smtClean="0"/>
              <a:t>manière plus </a:t>
            </a:r>
            <a:r>
              <a:rPr lang="fr-FR" dirty="0"/>
              <a:t>ou moins indirecte selon la technologie employée, il est alors possible de comparer </a:t>
            </a:r>
            <a:r>
              <a:rPr lang="fr-FR" dirty="0" smtClean="0"/>
              <a:t>ce dernier </a:t>
            </a:r>
            <a:r>
              <a:rPr lang="fr-FR" dirty="0"/>
              <a:t>à un état de « référence » en fonction du stade de la culture, des objectifs de </a:t>
            </a:r>
            <a:r>
              <a:rPr lang="fr-FR" dirty="0" smtClean="0"/>
              <a:t>production </a:t>
            </a:r>
            <a:r>
              <a:rPr lang="fr-FR" dirty="0"/>
              <a:t>attendus (quantitatif ou qualitatif) et, dans certains cas, des conditions </a:t>
            </a:r>
            <a:r>
              <a:rPr lang="fr-FR" dirty="0" smtClean="0"/>
              <a:t>agro-climatiques </a:t>
            </a:r>
            <a:r>
              <a:rPr lang="fr-FR" dirty="0"/>
              <a:t>au moment de la </a:t>
            </a:r>
            <a:r>
              <a:rPr lang="fr-FR" dirty="0" smtClean="0"/>
              <a:t>mesure.</a:t>
            </a:r>
          </a:p>
          <a:p>
            <a:r>
              <a:rPr lang="fr-FR" u="sng" dirty="0"/>
              <a:t>Les technologies employées pour accéder à l’état de nutrition </a:t>
            </a:r>
            <a:r>
              <a:rPr lang="fr-FR" u="sng" dirty="0" smtClean="0"/>
              <a:t>azotée : </a:t>
            </a:r>
            <a:r>
              <a:rPr lang="fr-FR" u="sng" dirty="0" smtClean="0">
                <a:solidFill>
                  <a:srgbClr val="FF0000"/>
                </a:solidFill>
              </a:rPr>
              <a:t>(</a:t>
            </a:r>
            <a:r>
              <a:rPr lang="fr-FR" u="sng" dirty="0" err="1" smtClean="0">
                <a:solidFill>
                  <a:srgbClr val="FF0000"/>
                </a:solidFill>
              </a:rPr>
              <a:t>cf</a:t>
            </a:r>
            <a:r>
              <a:rPr lang="fr-FR" u="sng" dirty="0" smtClean="0">
                <a:solidFill>
                  <a:srgbClr val="FF0000"/>
                </a:solidFill>
              </a:rPr>
              <a:t> document x)</a:t>
            </a:r>
          </a:p>
          <a:p>
            <a:pPr marL="285750" indent="-285750">
              <a:buFontTx/>
              <a:buChar char="-"/>
            </a:pPr>
            <a:endParaRPr lang="fr-FR" dirty="0" smtClean="0"/>
          </a:p>
          <a:p>
            <a:pPr marL="285750" indent="-285750">
              <a:buFontTx/>
              <a:buChar char="-"/>
            </a:pPr>
            <a:endParaRPr lang="fr-FR" dirty="0"/>
          </a:p>
          <a:p>
            <a:pPr marL="285750" indent="-285750">
              <a:buFontTx/>
              <a:buChar char="-"/>
            </a:pPr>
            <a:endParaRPr lang="fr-FR" dirty="0" smtClean="0"/>
          </a:p>
          <a:p>
            <a:pPr marL="285750" indent="-285750">
              <a:buFontTx/>
              <a:buChar char="-"/>
            </a:pPr>
            <a:r>
              <a:rPr lang="fr-FR" dirty="0" smtClean="0"/>
              <a:t>Analyse de la teneur en nitrate du jus </a:t>
            </a:r>
          </a:p>
          <a:p>
            <a:r>
              <a:rPr lang="fr-FR" dirty="0" smtClean="0"/>
              <a:t>de </a:t>
            </a:r>
            <a:r>
              <a:rPr lang="fr-FR" dirty="0"/>
              <a:t>bas de tige des </a:t>
            </a:r>
            <a:r>
              <a:rPr lang="fr-FR" dirty="0" smtClean="0"/>
              <a:t>céréales : </a:t>
            </a:r>
            <a:r>
              <a:rPr lang="fr-FR" dirty="0" smtClean="0">
                <a:hlinkClick r:id="rId3"/>
              </a:rPr>
              <a:t>JUBIL</a:t>
            </a:r>
            <a:endParaRPr lang="fr-FR" dirty="0" smtClean="0"/>
          </a:p>
          <a:p>
            <a:pPr marL="285750" indent="-285750">
              <a:buFontTx/>
              <a:buChar char="-"/>
            </a:pPr>
            <a:endParaRPr lang="fr-FR" dirty="0"/>
          </a:p>
          <a:p>
            <a:pPr marL="285750" indent="-285750">
              <a:buFontTx/>
              <a:buChar char="-"/>
            </a:pPr>
            <a:endParaRPr lang="fr-FR" dirty="0" smtClean="0"/>
          </a:p>
          <a:p>
            <a:pPr marL="285750" indent="-285750">
              <a:buFontTx/>
              <a:buChar char="-"/>
            </a:pPr>
            <a:endParaRPr lang="fr-FR" dirty="0"/>
          </a:p>
          <a:p>
            <a:pPr marL="285750" indent="-285750">
              <a:buFontTx/>
              <a:buChar char="-"/>
            </a:pPr>
            <a:endParaRPr lang="fr-FR" dirty="0" smtClean="0"/>
          </a:p>
          <a:p>
            <a:pPr marL="285750" indent="-285750">
              <a:buFontTx/>
              <a:buChar char="-"/>
            </a:pPr>
            <a:endParaRPr lang="fr-FR" dirty="0"/>
          </a:p>
          <a:p>
            <a:pPr marL="285750" indent="-285750">
              <a:buFontTx/>
              <a:buChar char="-"/>
            </a:pPr>
            <a:endParaRPr lang="fr-FR" dirty="0" smtClean="0"/>
          </a:p>
          <a:p>
            <a:pPr marL="285750" indent="-285750">
              <a:buFontTx/>
              <a:buChar char="-"/>
            </a:pP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0432" y="3995861"/>
            <a:ext cx="3456384" cy="3456384"/>
          </a:xfrm>
          <a:prstGeom prst="rect">
            <a:avLst/>
          </a:prstGeom>
        </p:spPr>
      </p:pic>
    </p:spTree>
    <p:extLst>
      <p:ext uri="{BB962C8B-B14F-4D97-AF65-F5344CB8AC3E}">
        <p14:creationId xmlns:p14="http://schemas.microsoft.com/office/powerpoint/2010/main" val="8297026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864" y="683349"/>
            <a:ext cx="4254500" cy="2870200"/>
          </a:xfrm>
          <a:prstGeom prst="rect">
            <a:avLst/>
          </a:prstGeom>
        </p:spPr>
      </p:pic>
      <p:sp>
        <p:nvSpPr>
          <p:cNvPr id="7" name="ZoneTexte 6"/>
          <p:cNvSpPr txBox="1"/>
          <p:nvPr/>
        </p:nvSpPr>
        <p:spPr>
          <a:xfrm>
            <a:off x="215776" y="323453"/>
            <a:ext cx="9289032" cy="7017306"/>
          </a:xfrm>
          <a:prstGeom prst="rect">
            <a:avLst/>
          </a:prstGeom>
          <a:noFill/>
        </p:spPr>
        <p:txBody>
          <a:bodyPr wrap="square" rtlCol="0">
            <a:spAutoFit/>
          </a:bodyPr>
          <a:lstStyle/>
          <a:p>
            <a:r>
              <a:rPr lang="fr-FR" dirty="0" smtClean="0"/>
              <a:t>- Capteurs </a:t>
            </a:r>
            <a:r>
              <a:rPr lang="fr-FR" dirty="0"/>
              <a:t>optiques par transmittance (principe du chlorophylle-mètre) : </a:t>
            </a:r>
            <a:r>
              <a:rPr lang="fr-FR" dirty="0">
                <a:hlinkClick r:id="rId4"/>
              </a:rPr>
              <a:t>N-tester</a:t>
            </a:r>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r>
              <a:rPr lang="fr-FR" dirty="0"/>
              <a:t>-  </a:t>
            </a:r>
            <a:r>
              <a:rPr lang="fr-FR" dirty="0" smtClean="0"/>
              <a:t>Capteurs optique de </a:t>
            </a:r>
            <a:r>
              <a:rPr lang="fr-FR" dirty="0"/>
              <a:t>réflectance (par </a:t>
            </a:r>
            <a:r>
              <a:rPr lang="fr-FR" dirty="0" smtClean="0"/>
              <a:t/>
            </a:r>
            <a:br>
              <a:rPr lang="fr-FR" dirty="0" smtClean="0"/>
            </a:br>
            <a:r>
              <a:rPr lang="fr-FR" dirty="0" smtClean="0"/>
              <a:t>capteurs </a:t>
            </a:r>
            <a:r>
              <a:rPr lang="fr-FR" dirty="0"/>
              <a:t>embarqués sur des appareils </a:t>
            </a:r>
            <a:r>
              <a:rPr lang="fr-FR" dirty="0" smtClean="0"/>
              <a:t/>
            </a:r>
            <a:br>
              <a:rPr lang="fr-FR" dirty="0" smtClean="0"/>
            </a:br>
            <a:r>
              <a:rPr lang="fr-FR" dirty="0" smtClean="0"/>
              <a:t>manuels</a:t>
            </a:r>
            <a:r>
              <a:rPr lang="fr-FR" dirty="0"/>
              <a:t>, </a:t>
            </a:r>
            <a:r>
              <a:rPr lang="fr-FR" dirty="0" smtClean="0"/>
              <a:t>sur des </a:t>
            </a:r>
            <a:r>
              <a:rPr lang="fr-FR" dirty="0"/>
              <a:t>engins agricoles </a:t>
            </a:r>
            <a:r>
              <a:rPr lang="fr-FR" dirty="0" smtClean="0"/>
              <a:t>ou</a:t>
            </a:r>
            <a:br>
              <a:rPr lang="fr-FR" dirty="0" smtClean="0"/>
            </a:br>
            <a:r>
              <a:rPr lang="fr-FR" dirty="0" smtClean="0"/>
              <a:t> </a:t>
            </a:r>
            <a:r>
              <a:rPr lang="fr-FR" dirty="0"/>
              <a:t>sur satellite</a:t>
            </a:r>
            <a:r>
              <a:rPr lang="fr-FR" dirty="0" smtClean="0"/>
              <a:t>) : </a:t>
            </a:r>
            <a:r>
              <a:rPr lang="fr-FR" dirty="0" smtClean="0">
                <a:hlinkClick r:id="rId5"/>
              </a:rPr>
              <a:t>FAMSTAR</a:t>
            </a:r>
            <a:endParaRPr lang="fr-FR" dirty="0" smtClean="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p:txBody>
      </p:sp>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0272" y="4067869"/>
            <a:ext cx="5184576" cy="3255914"/>
          </a:xfrm>
          <a:prstGeom prst="rect">
            <a:avLst/>
          </a:prstGeom>
        </p:spPr>
      </p:pic>
    </p:spTree>
    <p:extLst>
      <p:ext uri="{BB962C8B-B14F-4D97-AF65-F5344CB8AC3E}">
        <p14:creationId xmlns:p14="http://schemas.microsoft.com/office/powerpoint/2010/main" val="27719904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719832" y="395461"/>
            <a:ext cx="8136904" cy="1754326"/>
          </a:xfrm>
          <a:prstGeom prst="rect">
            <a:avLst/>
          </a:prstGeom>
          <a:noFill/>
        </p:spPr>
        <p:txBody>
          <a:bodyPr wrap="square" rtlCol="0">
            <a:spAutoFit/>
          </a:bodyPr>
          <a:lstStyle/>
          <a:p>
            <a:r>
              <a:rPr lang="fr-FR" dirty="0" smtClean="0"/>
              <a:t>La fiabilité des capteurs </a:t>
            </a:r>
            <a:r>
              <a:rPr lang="fr-FR" dirty="0"/>
              <a:t>utilisés dans les outils de pilotage de la fertilisation azotée diffusés </a:t>
            </a:r>
            <a:r>
              <a:rPr lang="fr-FR" dirty="0" smtClean="0"/>
              <a:t>actuellement en </a:t>
            </a:r>
            <a:r>
              <a:rPr lang="fr-FR" dirty="0"/>
              <a:t>France. </a:t>
            </a:r>
            <a:r>
              <a:rPr lang="fr-FR" dirty="0" smtClean="0"/>
              <a:t>(Source </a:t>
            </a:r>
            <a:r>
              <a:rPr lang="fr-FR" dirty="0"/>
              <a:t>: F. LAURENT, M.H. JEUFFROY 2004</a:t>
            </a:r>
            <a:r>
              <a:rPr lang="fr-FR" dirty="0" smtClean="0"/>
              <a:t>.)</a:t>
            </a:r>
          </a:p>
          <a:p>
            <a:endParaRPr lang="fr-FR" dirty="0"/>
          </a:p>
          <a:p>
            <a:endParaRPr lang="fr-FR" dirty="0" smtClean="0"/>
          </a:p>
          <a:p>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91" y="1403573"/>
            <a:ext cx="10036334" cy="3260100"/>
          </a:xfrm>
          <a:prstGeom prst="rect">
            <a:avLst/>
          </a:prstGeom>
        </p:spPr>
      </p:pic>
      <p:sp>
        <p:nvSpPr>
          <p:cNvPr id="7" name="ZoneTexte 6"/>
          <p:cNvSpPr txBox="1"/>
          <p:nvPr/>
        </p:nvSpPr>
        <p:spPr>
          <a:xfrm>
            <a:off x="287784" y="4859957"/>
            <a:ext cx="9433048" cy="646331"/>
          </a:xfrm>
          <a:prstGeom prst="rect">
            <a:avLst/>
          </a:prstGeom>
          <a:noFill/>
        </p:spPr>
        <p:txBody>
          <a:bodyPr wrap="square" rtlCol="0">
            <a:spAutoFit/>
          </a:bodyPr>
          <a:lstStyle/>
          <a:p>
            <a:r>
              <a:rPr lang="fr-FR" dirty="0" smtClean="0"/>
              <a:t>Ces outils de pilotage sont en plein développement et ne présentent pas les mêmes caractéristiques.</a:t>
            </a:r>
            <a:endParaRPr lang="fr-FR" dirty="0"/>
          </a:p>
        </p:txBody>
      </p:sp>
    </p:spTree>
    <p:extLst>
      <p:ext uri="{BB962C8B-B14F-4D97-AF65-F5344CB8AC3E}">
        <p14:creationId xmlns:p14="http://schemas.microsoft.com/office/powerpoint/2010/main" val="16270567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4000" y="301319"/>
            <a:ext cx="9071640" cy="4126589"/>
          </a:xfrm>
        </p:spPr>
        <p:txBody>
          <a:bodyPr/>
          <a:lstStyle/>
          <a:p>
            <a:r>
              <a:rPr lang="fr-FR" b="1" dirty="0" smtClean="0"/>
              <a:t>Les règles de décision </a:t>
            </a:r>
            <a:r>
              <a:rPr lang="fr-FR" dirty="0" smtClean="0"/>
              <a:t>afférentes à la valeur de l’indicateur (dose complémentaire et </a:t>
            </a:r>
            <a:br>
              <a:rPr lang="fr-FR" dirty="0" smtClean="0"/>
            </a:br>
            <a:r>
              <a:rPr lang="fr-FR" dirty="0" smtClean="0"/>
              <a:t>modalité d’apport) ont été définies par outils et par culture sur la base de réseaux </a:t>
            </a:r>
            <a:br>
              <a:rPr lang="fr-FR" dirty="0" smtClean="0"/>
            </a:br>
            <a:r>
              <a:rPr lang="fr-FR" dirty="0" smtClean="0"/>
              <a:t>expérimentaux multi-locaux.</a:t>
            </a:r>
            <a:br>
              <a:rPr lang="fr-FR" dirty="0" smtClean="0"/>
            </a:br>
            <a:r>
              <a:rPr lang="fr-FR" dirty="0" smtClean="0"/>
              <a:t>Ces règles de décision sont parfois liées à un service payant (N-tester) ou gratuit (JUBIL).</a:t>
            </a:r>
            <a:br>
              <a:rPr lang="fr-FR" dirty="0" smtClean="0"/>
            </a:br>
            <a:r>
              <a:rPr lang="fr-FR" dirty="0"/>
              <a:t/>
            </a:r>
            <a:br>
              <a:rPr lang="fr-FR" dirty="0"/>
            </a:br>
            <a:r>
              <a:rPr lang="fr-FR" dirty="0" smtClean="0"/>
              <a:t>Extrait simplifié des règles de décision JUBIL pour le blé tendre d’hiver :</a:t>
            </a:r>
            <a:br>
              <a:rPr lang="fr-FR" dirty="0" smtClean="0"/>
            </a:br>
            <a:r>
              <a:rPr lang="fr-FR" dirty="0" smtClean="0"/>
              <a:t/>
            </a:r>
            <a:br>
              <a:rPr lang="fr-FR" dirty="0" smtClean="0"/>
            </a:br>
            <a:r>
              <a:rPr lang="fr-FR" dirty="0"/>
              <a:t/>
            </a:r>
            <a:br>
              <a:rPr lang="fr-FR" dirty="0"/>
            </a:br>
            <a:endParaRPr lang="fr-FR"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23977"/>
            <a:ext cx="10058400" cy="1508387"/>
          </a:xfrm>
          <a:prstGeom prst="rect">
            <a:avLst/>
          </a:prstGeom>
        </p:spPr>
      </p:pic>
      <p:sp>
        <p:nvSpPr>
          <p:cNvPr id="4" name="ZoneTexte 3"/>
          <p:cNvSpPr txBox="1"/>
          <p:nvPr/>
        </p:nvSpPr>
        <p:spPr>
          <a:xfrm>
            <a:off x="6048424" y="4715941"/>
            <a:ext cx="3168352" cy="369332"/>
          </a:xfrm>
          <a:prstGeom prst="rect">
            <a:avLst/>
          </a:prstGeom>
          <a:noFill/>
        </p:spPr>
        <p:txBody>
          <a:bodyPr wrap="square" rtlCol="0">
            <a:spAutoFit/>
          </a:bodyPr>
          <a:lstStyle/>
          <a:p>
            <a:r>
              <a:rPr lang="fr-FR" dirty="0" smtClean="0"/>
              <a:t>Source : </a:t>
            </a:r>
            <a:r>
              <a:rPr lang="fr-FR" dirty="0" err="1" smtClean="0"/>
              <a:t>AgroParisTech</a:t>
            </a:r>
            <a:endParaRPr lang="fr-FR" dirty="0"/>
          </a:p>
        </p:txBody>
      </p:sp>
    </p:spTree>
    <p:extLst>
      <p:ext uri="{BB962C8B-B14F-4D97-AF65-F5344CB8AC3E}">
        <p14:creationId xmlns:p14="http://schemas.microsoft.com/office/powerpoint/2010/main" val="36787369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31800" y="251445"/>
            <a:ext cx="9001000" cy="6186309"/>
          </a:xfrm>
          <a:prstGeom prst="rect">
            <a:avLst/>
          </a:prstGeom>
          <a:noFill/>
        </p:spPr>
        <p:txBody>
          <a:bodyPr wrap="square" rtlCol="0">
            <a:spAutoFit/>
          </a:bodyPr>
          <a:lstStyle/>
          <a:p>
            <a:r>
              <a:rPr lang="fr-FR" b="1" dirty="0" smtClean="0"/>
              <a:t>	Ce qu’il faut retenir :</a:t>
            </a:r>
          </a:p>
          <a:p>
            <a:endParaRPr lang="fr-FR" b="1" dirty="0"/>
          </a:p>
          <a:p>
            <a:pPr>
              <a:lnSpc>
                <a:spcPct val="150000"/>
              </a:lnSpc>
            </a:pPr>
            <a:endParaRPr lang="fr-FR" b="1" dirty="0" smtClean="0"/>
          </a:p>
          <a:p>
            <a:pPr marL="285750" indent="-285750">
              <a:lnSpc>
                <a:spcPct val="150000"/>
              </a:lnSpc>
              <a:buFontTx/>
              <a:buChar char="-"/>
            </a:pPr>
            <a:r>
              <a:rPr lang="fr-FR" dirty="0" smtClean="0"/>
              <a:t>Les différentes formes d’azote dans le sol et le cycle de l’azote dans le sol</a:t>
            </a:r>
          </a:p>
          <a:p>
            <a:pPr marL="285750" indent="-285750">
              <a:lnSpc>
                <a:spcPct val="150000"/>
              </a:lnSpc>
              <a:buFontTx/>
              <a:buChar char="-"/>
            </a:pPr>
            <a:r>
              <a:rPr lang="fr-FR" dirty="0" smtClean="0"/>
              <a:t>Les enjeux liés à la fertilisation azotée</a:t>
            </a:r>
          </a:p>
          <a:p>
            <a:pPr marL="285750" indent="-285750">
              <a:lnSpc>
                <a:spcPct val="150000"/>
              </a:lnSpc>
              <a:buFontTx/>
              <a:buChar char="-"/>
            </a:pPr>
            <a:r>
              <a:rPr lang="fr-FR" dirty="0" smtClean="0"/>
              <a:t>La méthode des bilans et la signification des différents termes qui la composes</a:t>
            </a:r>
          </a:p>
          <a:p>
            <a:pPr marL="285750" indent="-285750">
              <a:lnSpc>
                <a:spcPct val="150000"/>
              </a:lnSpc>
              <a:buFontTx/>
              <a:buChar char="-"/>
            </a:pPr>
            <a:r>
              <a:rPr lang="fr-FR" dirty="0" smtClean="0"/>
              <a:t>Les différents formulations d’engrais azotés et des exemples de composition</a:t>
            </a:r>
          </a:p>
          <a:p>
            <a:pPr marL="285750" indent="-285750">
              <a:lnSpc>
                <a:spcPct val="150000"/>
              </a:lnSpc>
              <a:buFontTx/>
              <a:buChar char="-"/>
            </a:pPr>
            <a:r>
              <a:rPr lang="fr-FR" dirty="0" smtClean="0"/>
              <a:t>La notion de coefficient d’équivalence engrais azoté (</a:t>
            </a:r>
            <a:r>
              <a:rPr lang="fr-FR" dirty="0" err="1" smtClean="0"/>
              <a:t>KeqN</a:t>
            </a:r>
            <a:r>
              <a:rPr lang="fr-FR" dirty="0" smtClean="0"/>
              <a:t>) d’un amendement organique pour une culture donnée</a:t>
            </a:r>
          </a:p>
          <a:p>
            <a:pPr marL="285750" indent="-285750">
              <a:lnSpc>
                <a:spcPct val="150000"/>
              </a:lnSpc>
              <a:buFontTx/>
              <a:buChar char="-"/>
            </a:pPr>
            <a:r>
              <a:rPr lang="fr-FR" dirty="0" smtClean="0"/>
              <a:t>La prise en compte des contraintes environnementales et réglementaires pour définir les modalités d’apport de l’engrais azoté</a:t>
            </a:r>
          </a:p>
          <a:p>
            <a:pPr marL="285750" indent="-285750">
              <a:lnSpc>
                <a:spcPct val="150000"/>
              </a:lnSpc>
              <a:buFontTx/>
              <a:buChar char="-"/>
            </a:pPr>
            <a:r>
              <a:rPr lang="fr-FR" dirty="0" smtClean="0"/>
              <a:t>Les raisons du fractionnement des apports</a:t>
            </a:r>
          </a:p>
          <a:p>
            <a:pPr marL="285750" indent="-285750">
              <a:lnSpc>
                <a:spcPct val="150000"/>
              </a:lnSpc>
              <a:buFontTx/>
              <a:buChar char="-"/>
            </a:pPr>
            <a:r>
              <a:rPr lang="fr-FR" dirty="0" smtClean="0"/>
              <a:t>Les principes des outils de diagnostic et des règles de décision pour le pilotage de la fertilisation azotée des grandes cultures.</a:t>
            </a:r>
          </a:p>
          <a:p>
            <a:pPr marL="285750" indent="-285750">
              <a:buFontTx/>
              <a:buChar char="-"/>
            </a:pPr>
            <a:endParaRPr lang="fr-FR" b="1" dirty="0" smtClean="0"/>
          </a:p>
          <a:p>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47" y="116354"/>
            <a:ext cx="759096" cy="781422"/>
          </a:xfrm>
          <a:prstGeom prst="rect">
            <a:avLst/>
          </a:prstGeom>
        </p:spPr>
      </p:pic>
    </p:spTree>
    <p:extLst>
      <p:ext uri="{BB962C8B-B14F-4D97-AF65-F5344CB8AC3E}">
        <p14:creationId xmlns:p14="http://schemas.microsoft.com/office/powerpoint/2010/main" val="39567477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31800" y="395461"/>
            <a:ext cx="9289032" cy="369332"/>
          </a:xfrm>
          <a:prstGeom prst="rect">
            <a:avLst/>
          </a:prstGeom>
          <a:noFill/>
        </p:spPr>
        <p:txBody>
          <a:bodyPr wrap="square" rtlCol="0">
            <a:spAutoFit/>
          </a:bodyPr>
          <a:lstStyle/>
          <a:p>
            <a:endParaRPr lang="fr-FR" dirty="0"/>
          </a:p>
        </p:txBody>
      </p:sp>
      <p:sp>
        <p:nvSpPr>
          <p:cNvPr id="6" name="ZoneTexte 5"/>
          <p:cNvSpPr txBox="1"/>
          <p:nvPr/>
        </p:nvSpPr>
        <p:spPr>
          <a:xfrm>
            <a:off x="276728" y="265370"/>
            <a:ext cx="9420579" cy="7571303"/>
          </a:xfrm>
          <a:prstGeom prst="rect">
            <a:avLst/>
          </a:prstGeom>
          <a:noFill/>
        </p:spPr>
        <p:txBody>
          <a:bodyPr wrap="square" rtlCol="0">
            <a:spAutoFit/>
          </a:bodyPr>
          <a:lstStyle/>
          <a:p>
            <a:r>
              <a:rPr lang="fr-FR" b="1" dirty="0" smtClean="0"/>
              <a:t>C - Les </a:t>
            </a:r>
            <a:r>
              <a:rPr lang="fr-FR" b="1" dirty="0"/>
              <a:t>bases agronomiques de la fertilisation </a:t>
            </a:r>
            <a:r>
              <a:rPr lang="fr-FR" b="1" dirty="0" err="1" smtClean="0"/>
              <a:t>phospho</a:t>
            </a:r>
            <a:r>
              <a:rPr lang="fr-FR" b="1" dirty="0" smtClean="0"/>
              <a:t>-potassique</a:t>
            </a:r>
          </a:p>
          <a:p>
            <a:endParaRPr lang="fr-FR" b="1" dirty="0"/>
          </a:p>
          <a:p>
            <a:r>
              <a:rPr lang="fr-FR" dirty="0" smtClean="0"/>
              <a:t>Le COMIFER a établi des bases de raisonnement de la fertilisation P-K.</a:t>
            </a:r>
          </a:p>
          <a:p>
            <a:r>
              <a:rPr lang="fr-FR" dirty="0" smtClean="0"/>
              <a:t>Ces règles font référence aujourd’hui (mais sont susceptibles d’évoluer dans les prochains mois[le 20/01/14]).</a:t>
            </a:r>
          </a:p>
          <a:p>
            <a:endParaRPr lang="fr-FR" dirty="0"/>
          </a:p>
          <a:p>
            <a:r>
              <a:rPr lang="fr-FR" b="1" dirty="0" smtClean="0"/>
              <a:t>C1 - Les 4 critères pour le raisonnement de la fertilisation P-K</a:t>
            </a:r>
          </a:p>
          <a:p>
            <a:endParaRPr lang="fr-FR" b="1" dirty="0"/>
          </a:p>
          <a:p>
            <a:r>
              <a:rPr lang="fr-FR" b="1" dirty="0" smtClean="0"/>
              <a:t>C11 - Le niveau d’exigence de la culture</a:t>
            </a:r>
          </a:p>
          <a:p>
            <a:r>
              <a:rPr lang="fr-FR" dirty="0" smtClean="0"/>
              <a:t>Les espèces cultivées ont des sensibilités différentes à la carence en P et/ou en K, qui se traduisent par des pertes de récolte d’autant plus élevées que l’espèce est sensible (exigeante).</a:t>
            </a:r>
          </a:p>
          <a:p>
            <a:r>
              <a:rPr lang="fr-FR" dirty="0" smtClean="0"/>
              <a:t>Attention à ne pas confondre exigence (</a:t>
            </a:r>
            <a:r>
              <a:rPr lang="fr-FR" dirty="0" err="1" smtClean="0"/>
              <a:t>sensibilté</a:t>
            </a:r>
            <a:r>
              <a:rPr lang="fr-FR" dirty="0" smtClean="0"/>
              <a:t> à la carence) avec besoins (quantité de P et/ou de K assimilés par la plante)</a:t>
            </a:r>
          </a:p>
          <a:p>
            <a:endParaRPr lang="fr-FR" dirty="0"/>
          </a:p>
          <a:p>
            <a:endParaRPr lang="fr-FR" dirty="0" smtClean="0"/>
          </a:p>
          <a:p>
            <a:r>
              <a:rPr lang="fr-FR" dirty="0" smtClean="0"/>
              <a:t>Les </a:t>
            </a:r>
            <a:r>
              <a:rPr lang="fr-FR" dirty="0"/>
              <a:t>exigences d’une culture varient au cours du temps mais aussi en </a:t>
            </a:r>
            <a:r>
              <a:rPr lang="fr-FR" b="1" dirty="0"/>
              <a:t>fonction du passés de la parcelle</a:t>
            </a:r>
            <a:r>
              <a:rPr lang="fr-FR" dirty="0"/>
              <a:t> et du </a:t>
            </a:r>
            <a:r>
              <a:rPr lang="fr-FR" b="1" dirty="0"/>
              <a:t>précédent cultura</a:t>
            </a:r>
            <a:r>
              <a:rPr lang="fr-FR" dirty="0"/>
              <a:t>l.</a:t>
            </a:r>
          </a:p>
          <a:p>
            <a:r>
              <a:rPr lang="fr-FR" dirty="0"/>
              <a:t>Exemple du blé : Le blé à une exigence faible en phosphore et en potasse, mais à partir du moment que le blé à un précédent blé, les exigences du blé deviennent pour le phosphore moyenne et pour la potasse elle reste faible.</a:t>
            </a:r>
          </a:p>
          <a:p>
            <a:endParaRPr lang="fr-FR" b="1" dirty="0" smtClean="0"/>
          </a:p>
          <a:p>
            <a:endParaRPr lang="fr-FR" dirty="0" smtClean="0"/>
          </a:p>
          <a:p>
            <a:endParaRPr lang="fr-FR" dirty="0"/>
          </a:p>
          <a:p>
            <a:endParaRPr lang="fr-FR" dirty="0" smtClean="0"/>
          </a:p>
          <a:p>
            <a:endParaRPr lang="fr-FR" dirty="0"/>
          </a:p>
          <a:p>
            <a:endParaRPr lang="fr-FR" dirty="0"/>
          </a:p>
        </p:txBody>
      </p:sp>
    </p:spTree>
    <p:extLst>
      <p:ext uri="{BB962C8B-B14F-4D97-AF65-F5344CB8AC3E}">
        <p14:creationId xmlns:p14="http://schemas.microsoft.com/office/powerpoint/2010/main" val="24366323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p:nvPr>
        </p:nvSpPr>
        <p:spPr>
          <a:xfrm>
            <a:off x="431800" y="539477"/>
            <a:ext cx="9144824" cy="5686371"/>
          </a:xfrm>
        </p:spPr>
        <p:txBody>
          <a:bodyPr/>
          <a:lstStyle/>
          <a:p>
            <a:r>
              <a:rPr lang="fr-FR" dirty="0" smtClean="0"/>
              <a:t>Exemple : le blé cultivé après</a:t>
            </a:r>
          </a:p>
          <a:p>
            <a:r>
              <a:rPr lang="fr-FR" dirty="0" smtClean="0"/>
              <a:t> un précèdent cultural blé est</a:t>
            </a:r>
          </a:p>
          <a:p>
            <a:pPr marL="285750" indent="-285750">
              <a:buFontTx/>
              <a:buChar char="-"/>
            </a:pPr>
            <a:r>
              <a:rPr lang="fr-FR" dirty="0" smtClean="0"/>
              <a:t>Moyennement exigent en P</a:t>
            </a:r>
            <a:r>
              <a:rPr lang="fr-FR" baseline="-25000" dirty="0" smtClean="0"/>
              <a:t>2</a:t>
            </a:r>
            <a:r>
              <a:rPr lang="fr-FR" dirty="0" smtClean="0"/>
              <a:t>O</a:t>
            </a:r>
            <a:r>
              <a:rPr lang="fr-FR" baseline="-25000" dirty="0" smtClean="0"/>
              <a:t>5</a:t>
            </a:r>
          </a:p>
          <a:p>
            <a:pPr marL="285750" indent="-285750">
              <a:buFontTx/>
              <a:buChar char="-"/>
            </a:pPr>
            <a:r>
              <a:rPr lang="fr-FR" dirty="0" smtClean="0"/>
              <a:t>faiblement exigent en K</a:t>
            </a:r>
            <a:r>
              <a:rPr lang="fr-FR" baseline="-25000" dirty="0" smtClean="0"/>
              <a:t>2</a:t>
            </a:r>
            <a:r>
              <a:rPr lang="fr-FR" dirty="0" smtClean="0"/>
              <a:t>O</a:t>
            </a:r>
          </a:p>
          <a:p>
            <a:endParaRPr lang="fr-FR" dirty="0"/>
          </a:p>
          <a:p>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6176" y="876920"/>
            <a:ext cx="5449863" cy="3567459"/>
          </a:xfrm>
          <a:prstGeom prst="rect">
            <a:avLst/>
          </a:prstGeom>
        </p:spPr>
      </p:pic>
    </p:spTree>
    <p:extLst>
      <p:ext uri="{BB962C8B-B14F-4D97-AF65-F5344CB8AC3E}">
        <p14:creationId xmlns:p14="http://schemas.microsoft.com/office/powerpoint/2010/main" val="29023116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p:cNvSpPr>
            <a:spLocks noGrp="1"/>
          </p:cNvSpPr>
          <p:nvPr>
            <p:ph type="body"/>
          </p:nvPr>
        </p:nvSpPr>
        <p:spPr>
          <a:xfrm>
            <a:off x="504000" y="395462"/>
            <a:ext cx="8870040" cy="5328592"/>
          </a:xfrm>
        </p:spPr>
        <p:txBody>
          <a:bodyPr/>
          <a:lstStyle/>
          <a:p>
            <a:r>
              <a:rPr lang="fr-FR" b="1" dirty="0" smtClean="0"/>
              <a:t>C-12 : la teneur du sol en P et K</a:t>
            </a:r>
          </a:p>
          <a:p>
            <a:r>
              <a:rPr lang="fr-FR" dirty="0" smtClean="0"/>
              <a:t>La richesse du sol déterminée par analyse chimique (</a:t>
            </a:r>
            <a:r>
              <a:rPr lang="fr-FR" dirty="0" smtClean="0">
                <a:solidFill>
                  <a:srgbClr val="FF0000"/>
                </a:solidFill>
              </a:rPr>
              <a:t>voir document join</a:t>
            </a:r>
            <a:r>
              <a:rPr lang="fr-FR" dirty="0" smtClean="0"/>
              <a:t>t)</a:t>
            </a:r>
          </a:p>
          <a:p>
            <a:r>
              <a:rPr lang="fr-FR" dirty="0" smtClean="0"/>
              <a:t>est un indicateur du niveau de disponibilité dans le sol.</a:t>
            </a:r>
          </a:p>
          <a:p>
            <a:r>
              <a:rPr lang="fr-FR" dirty="0" smtClean="0"/>
              <a:t>Ces teneurs s’interprètes différemment selon le niveau d’exigence de la culture.</a:t>
            </a:r>
          </a:p>
          <a:p>
            <a:r>
              <a:rPr lang="fr-FR" dirty="0" smtClean="0"/>
              <a:t>Ainsi, plusieurs valeurs seuils sont proposées dans la grille P-K du COMIFER :</a:t>
            </a:r>
          </a:p>
          <a:p>
            <a:pPr marL="285750" indent="-285750">
              <a:buFont typeface="Arial" panose="020B0604020202020204" pitchFamily="34" charset="0"/>
              <a:buChar char="•"/>
            </a:pPr>
            <a:r>
              <a:rPr lang="fr-FR" b="1" dirty="0" smtClean="0"/>
              <a:t>T impasse : </a:t>
            </a:r>
            <a:r>
              <a:rPr lang="fr-FR" dirty="0" smtClean="0"/>
              <a:t>teneur en dessus de laquelle il est  possible de réaliser </a:t>
            </a:r>
          </a:p>
          <a:p>
            <a:r>
              <a:rPr lang="fr-FR" dirty="0" smtClean="0"/>
              <a:t>une impasse (=pas d’apport)</a:t>
            </a:r>
          </a:p>
          <a:p>
            <a:pPr marL="285750" indent="-285750">
              <a:buFont typeface="Arial" panose="020B0604020202020204" pitchFamily="34" charset="0"/>
              <a:buChar char="•"/>
            </a:pPr>
            <a:r>
              <a:rPr lang="fr-FR" b="1" dirty="0" smtClean="0"/>
              <a:t>T renforcées </a:t>
            </a:r>
            <a:r>
              <a:rPr lang="fr-FR" dirty="0" smtClean="0"/>
              <a:t>: teneur au dessous de laquelle il faut renforcer la fumure au-delà </a:t>
            </a:r>
          </a:p>
          <a:p>
            <a:r>
              <a:rPr lang="fr-FR" dirty="0" smtClean="0"/>
              <a:t>de la stricte compensation des exportations.</a:t>
            </a:r>
          </a:p>
          <a:p>
            <a:r>
              <a:rPr lang="fr-FR" dirty="0" smtClean="0"/>
              <a:t>	</a:t>
            </a:r>
          </a:p>
          <a:p>
            <a:r>
              <a:rPr lang="fr-FR" dirty="0"/>
              <a:t>	</a:t>
            </a:r>
            <a:r>
              <a:rPr lang="fr-FR" dirty="0" smtClean="0">
                <a:hlinkClick r:id="rId3"/>
              </a:rPr>
              <a:t>Connaitre les valeurs seuils pour chaque région</a:t>
            </a:r>
            <a:endParaRPr lang="fr-FR" dirty="0" smtClean="0"/>
          </a:p>
          <a:p>
            <a:endParaRPr lang="fr-FR" dirty="0" smtClean="0"/>
          </a:p>
          <a:p>
            <a:r>
              <a:rPr lang="fr-FR" dirty="0" smtClean="0"/>
              <a:t>Exemple : sur une parcelle que nous allons cultiver en colza, nous avons les informations</a:t>
            </a:r>
          </a:p>
          <a:p>
            <a:r>
              <a:rPr lang="fr-FR" dirty="0" smtClean="0"/>
              <a:t>Suivantes :</a:t>
            </a:r>
          </a:p>
          <a:p>
            <a:r>
              <a:rPr lang="fr-FR" dirty="0" smtClean="0"/>
              <a:t>Région : Rhône Alpes</a:t>
            </a:r>
          </a:p>
          <a:p>
            <a:r>
              <a:rPr lang="fr-FR" dirty="0" smtClean="0"/>
              <a:t>Type de sol : Gravier illuvium</a:t>
            </a:r>
          </a:p>
          <a:p>
            <a:r>
              <a:rPr lang="fr-FR" dirty="0" smtClean="0"/>
              <a:t>Teneur du sol en  P</a:t>
            </a:r>
            <a:r>
              <a:rPr lang="fr-FR" baseline="-25000" dirty="0" smtClean="0"/>
              <a:t>2</a:t>
            </a:r>
            <a:r>
              <a:rPr lang="fr-FR" dirty="0" smtClean="0"/>
              <a:t>O</a:t>
            </a:r>
            <a:r>
              <a:rPr lang="fr-FR" baseline="-25000" dirty="0" smtClean="0"/>
              <a:t>5 </a:t>
            </a:r>
            <a:r>
              <a:rPr lang="fr-FR" dirty="0" smtClean="0"/>
              <a:t>déterminée par analyse (méthode Olsen) : 70 mg/kg</a:t>
            </a:r>
          </a:p>
          <a:p>
            <a:r>
              <a:rPr lang="fr-FR" dirty="0" smtClean="0"/>
              <a:t>Je souhaite faire l’impasse sur la fertilisation Phosphorique (P).</a:t>
            </a:r>
          </a:p>
          <a:p>
            <a:r>
              <a:rPr lang="fr-FR" dirty="0" smtClean="0"/>
              <a:t>Est-ce la richesse du sol, le permet ?</a:t>
            </a:r>
          </a:p>
          <a:p>
            <a:endParaRPr lang="fr-FR" dirty="0" smtClean="0"/>
          </a:p>
          <a:p>
            <a:endParaRPr lang="fr-FR" dirty="0"/>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808" y="2950631"/>
            <a:ext cx="753616" cy="753616"/>
          </a:xfrm>
          <a:prstGeom prst="rect">
            <a:avLst/>
          </a:prstGeom>
        </p:spPr>
      </p:pic>
      <p:sp>
        <p:nvSpPr>
          <p:cNvPr id="11" name="ZoneTexte 10"/>
          <p:cNvSpPr txBox="1"/>
          <p:nvPr/>
        </p:nvSpPr>
        <p:spPr>
          <a:xfrm>
            <a:off x="503808" y="5724053"/>
            <a:ext cx="9289032" cy="1384995"/>
          </a:xfrm>
          <a:prstGeom prst="rect">
            <a:avLst/>
          </a:prstGeom>
          <a:solidFill>
            <a:srgbClr val="92D050"/>
          </a:solidFill>
        </p:spPr>
        <p:txBody>
          <a:bodyPr wrap="square" rtlCol="0">
            <a:spAutoFit/>
          </a:bodyPr>
          <a:lstStyle/>
          <a:p>
            <a:r>
              <a:rPr lang="fr-FR" u="sng" dirty="0" smtClean="0"/>
              <a:t>Réponse : </a:t>
            </a:r>
          </a:p>
          <a:p>
            <a:r>
              <a:rPr lang="fr-FR" dirty="0" smtClean="0"/>
              <a:t>Colza = culture très exigeante en </a:t>
            </a:r>
            <a:r>
              <a:rPr lang="fr-FR" dirty="0"/>
              <a:t>P</a:t>
            </a:r>
            <a:r>
              <a:rPr lang="fr-FR" baseline="-25000" dirty="0"/>
              <a:t>2</a:t>
            </a:r>
            <a:r>
              <a:rPr lang="fr-FR" dirty="0"/>
              <a:t>O</a:t>
            </a:r>
            <a:r>
              <a:rPr lang="fr-FR" baseline="-25000" dirty="0"/>
              <a:t>5 </a:t>
            </a:r>
            <a:endParaRPr lang="fr-FR" baseline="-25000" dirty="0" smtClean="0"/>
          </a:p>
          <a:p>
            <a:r>
              <a:rPr lang="fr-FR" dirty="0" smtClean="0"/>
              <a:t>Ti = 80 et Tr = 50mg/kg en P</a:t>
            </a:r>
            <a:r>
              <a:rPr lang="fr-FR" baseline="-25000" dirty="0" smtClean="0"/>
              <a:t>2</a:t>
            </a:r>
            <a:r>
              <a:rPr lang="fr-FR" dirty="0" smtClean="0"/>
              <a:t>O</a:t>
            </a:r>
            <a:r>
              <a:rPr lang="fr-FR" baseline="-25000" dirty="0" smtClean="0"/>
              <a:t>5</a:t>
            </a:r>
          </a:p>
          <a:p>
            <a:endParaRPr lang="fr-FR" baseline="-25000" dirty="0"/>
          </a:p>
          <a:p>
            <a:r>
              <a:rPr lang="fr-FR" dirty="0" smtClean="0"/>
              <a:t>Teneur réelle &lt; Ti, </a:t>
            </a:r>
            <a:r>
              <a:rPr lang="fr-FR" b="1" dirty="0" smtClean="0">
                <a:solidFill>
                  <a:srgbClr val="FF0000"/>
                </a:solidFill>
              </a:rPr>
              <a:t>je ne peux pas faire l’impasse sur la fertilisation Phosphorique</a:t>
            </a:r>
            <a:endParaRPr lang="fr-FR" b="1" dirty="0">
              <a:solidFill>
                <a:srgbClr val="FF0000"/>
              </a:solidFill>
            </a:endParaRPr>
          </a:p>
        </p:txBody>
      </p:sp>
    </p:spTree>
    <p:extLst>
      <p:ext uri="{BB962C8B-B14F-4D97-AF65-F5344CB8AC3E}">
        <p14:creationId xmlns:p14="http://schemas.microsoft.com/office/powerpoint/2010/main" val="40325242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p:nvPr>
        </p:nvSpPr>
        <p:spPr>
          <a:xfrm>
            <a:off x="504000" y="467469"/>
            <a:ext cx="8870040" cy="5686371"/>
          </a:xfrm>
        </p:spPr>
        <p:txBody>
          <a:bodyPr/>
          <a:lstStyle/>
          <a:p>
            <a:endParaRPr lang="fr-FR" dirty="0" smtClean="0"/>
          </a:p>
          <a:p>
            <a:endParaRPr lang="fr-FR" dirty="0"/>
          </a:p>
          <a:p>
            <a:endParaRPr lang="fr-F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34914" t="21866" r="23743" b="33722"/>
          <a:stretch>
            <a:fillRect/>
          </a:stretch>
        </p:blipFill>
        <p:spPr bwMode="auto">
          <a:xfrm>
            <a:off x="575816" y="1907629"/>
            <a:ext cx="8280400" cy="5022378"/>
          </a:xfrm>
          <a:prstGeom prst="rect">
            <a:avLst/>
          </a:prstGeom>
          <a:noFill/>
          <a:ln>
            <a:noFill/>
          </a:ln>
          <a:effectLst/>
          <a:extLst>
            <a:ext uri="{909E8E84-426E-40DD-AFC4-6F175D3DCCD1}">
              <a14:hiddenFill xmlns:a14="http://schemas.microsoft.com/office/drawing/2010/main">
                <a:blipFill dpi="0" rotWithShape="0">
                  <a:blip/>
                  <a:srcRect l="34914" t="21866" r="23743" b="3372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ZoneTexte 4"/>
          <p:cNvSpPr txBox="1"/>
          <p:nvPr/>
        </p:nvSpPr>
        <p:spPr>
          <a:xfrm>
            <a:off x="575816" y="467469"/>
            <a:ext cx="8136904" cy="923330"/>
          </a:xfrm>
          <a:prstGeom prst="rect">
            <a:avLst/>
          </a:prstGeom>
          <a:noFill/>
        </p:spPr>
        <p:txBody>
          <a:bodyPr wrap="square" rtlCol="0">
            <a:spAutoFit/>
          </a:bodyPr>
          <a:lstStyle/>
          <a:p>
            <a:r>
              <a:rPr lang="fr-FR" altLang="fr-FR" b="1" dirty="0" smtClean="0"/>
              <a:t>L’azote engrais minéral </a:t>
            </a:r>
            <a:r>
              <a:rPr lang="fr-FR" altLang="fr-FR" dirty="0" smtClean="0"/>
              <a:t>est  le plus utilisé car il a le plus de conséquences sur les rendements</a:t>
            </a:r>
          </a:p>
          <a:p>
            <a:endParaRPr lang="fr-FR" dirty="0"/>
          </a:p>
        </p:txBody>
      </p:sp>
    </p:spTree>
    <p:extLst>
      <p:ext uri="{BB962C8B-B14F-4D97-AF65-F5344CB8AC3E}">
        <p14:creationId xmlns:p14="http://schemas.microsoft.com/office/powerpoint/2010/main" val="11117166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647824" y="467469"/>
            <a:ext cx="9145016" cy="4247317"/>
          </a:xfrm>
          <a:prstGeom prst="rect">
            <a:avLst/>
          </a:prstGeom>
          <a:noFill/>
        </p:spPr>
        <p:txBody>
          <a:bodyPr wrap="square" rtlCol="0">
            <a:spAutoFit/>
          </a:bodyPr>
          <a:lstStyle/>
          <a:p>
            <a:r>
              <a:rPr lang="fr-FR" b="1" dirty="0"/>
              <a:t>C-13 : Le passé récent de fertilisation</a:t>
            </a:r>
          </a:p>
          <a:p>
            <a:r>
              <a:rPr lang="fr-FR" dirty="0"/>
              <a:t>On peut moduler la fertilisation en fonction du passé récent de fertilisation </a:t>
            </a:r>
            <a:r>
              <a:rPr lang="fr-FR" dirty="0" smtClean="0"/>
              <a:t>: depuis </a:t>
            </a:r>
            <a:r>
              <a:rPr lang="fr-FR" dirty="0"/>
              <a:t>combiens </a:t>
            </a:r>
            <a:r>
              <a:rPr lang="fr-FR" dirty="0" smtClean="0"/>
              <a:t>d’années la parcelle n’a pas été fertilisée (en P et/ou K) ?</a:t>
            </a:r>
          </a:p>
          <a:p>
            <a:endParaRPr lang="fr-FR" dirty="0"/>
          </a:p>
          <a:p>
            <a:r>
              <a:rPr lang="fr-FR" dirty="0" smtClean="0"/>
              <a:t>On sait que l’on peut bloquer les apports plusieurs années si la teneur du sol est élevée, mais on sait également qu’avec le temps, P et K dans le sol deviennent de moins en moins disponibles pour les plantes (Fixation et rétrogradation).</a:t>
            </a:r>
          </a:p>
          <a:p>
            <a:endParaRPr lang="fr-FR" dirty="0"/>
          </a:p>
          <a:p>
            <a:r>
              <a:rPr lang="fr-FR" dirty="0" smtClean="0"/>
              <a:t>Après une impasse on sait donc qu’une partie des éléments fertilisants (P-K) du sol révélés par l’analyse chimique ne sera plus disponible pour la plante. La prise en compte du passé récent de fertilisation intègre ce phénomène.</a:t>
            </a:r>
          </a:p>
          <a:p>
            <a:endParaRPr lang="fr-FR" dirty="0"/>
          </a:p>
          <a:p>
            <a:r>
              <a:rPr lang="fr-FR" dirty="0" smtClean="0"/>
              <a:t>Nous verrons dans un exemple, comment nous prenons en compte ce facteur.</a:t>
            </a:r>
          </a:p>
          <a:p>
            <a:endParaRPr lang="fr-FR" dirty="0"/>
          </a:p>
          <a:p>
            <a:endParaRPr lang="fr-FR" dirty="0"/>
          </a:p>
        </p:txBody>
      </p:sp>
    </p:spTree>
    <p:extLst>
      <p:ext uri="{BB962C8B-B14F-4D97-AF65-F5344CB8AC3E}">
        <p14:creationId xmlns:p14="http://schemas.microsoft.com/office/powerpoint/2010/main" val="22916729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5091" y="357963"/>
            <a:ext cx="8640960" cy="3693319"/>
          </a:xfrm>
          <a:prstGeom prst="rect">
            <a:avLst/>
          </a:prstGeom>
          <a:noFill/>
        </p:spPr>
        <p:txBody>
          <a:bodyPr wrap="square" rtlCol="0">
            <a:spAutoFit/>
          </a:bodyPr>
          <a:lstStyle/>
          <a:p>
            <a:r>
              <a:rPr lang="fr-FR" b="1" dirty="0" smtClean="0"/>
              <a:t>C-14 : la prise en compte des résidus de récolte du précédent cultural</a:t>
            </a:r>
          </a:p>
          <a:p>
            <a:r>
              <a:rPr lang="fr-FR" dirty="0" smtClean="0"/>
              <a:t>Lorsque l’on cultive une espèce pour ces graines (maïs, blé, orge, colza….) l’essentiel de phosphore prélevé par la culture est exporté de la parcelle (les graines sont riches en phosphore.</a:t>
            </a:r>
          </a:p>
          <a:p>
            <a:endParaRPr lang="fr-FR" dirty="0"/>
          </a:p>
          <a:p>
            <a:r>
              <a:rPr lang="fr-FR" dirty="0" smtClean="0"/>
              <a:t>En revanche, la majorité du potassium (80 à 90% ; sous forme très soluble) reste dans les feuilles et les tiges, donc dans la parcelle où il retournera au sol.</a:t>
            </a:r>
          </a:p>
          <a:p>
            <a:endParaRPr lang="fr-FR" dirty="0"/>
          </a:p>
          <a:p>
            <a:r>
              <a:rPr lang="fr-FR" dirty="0" smtClean="0"/>
              <a:t>La restitution des résidus de récolte du précédent équivaut donc à un apport important de K2O.</a:t>
            </a:r>
          </a:p>
          <a:p>
            <a:endParaRPr lang="fr-FR" dirty="0" smtClean="0"/>
          </a:p>
          <a:p>
            <a:r>
              <a:rPr lang="fr-FR" dirty="0"/>
              <a:t>Nous verrons dans </a:t>
            </a:r>
            <a:r>
              <a:rPr lang="fr-FR" dirty="0" smtClean="0"/>
              <a:t>un exemple, </a:t>
            </a:r>
            <a:r>
              <a:rPr lang="fr-FR" dirty="0"/>
              <a:t>comment nous prenons en compte ce facteur.</a:t>
            </a:r>
          </a:p>
          <a:p>
            <a:endParaRPr lang="fr-FR" dirty="0"/>
          </a:p>
        </p:txBody>
      </p:sp>
    </p:spTree>
    <p:extLst>
      <p:ext uri="{BB962C8B-B14F-4D97-AF65-F5344CB8AC3E}">
        <p14:creationId xmlns:p14="http://schemas.microsoft.com/office/powerpoint/2010/main" val="4945214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59792" y="395461"/>
            <a:ext cx="8784976" cy="4985980"/>
          </a:xfrm>
          <a:prstGeom prst="rect">
            <a:avLst/>
          </a:prstGeom>
          <a:noFill/>
        </p:spPr>
        <p:txBody>
          <a:bodyPr wrap="square" rtlCol="0">
            <a:spAutoFit/>
          </a:bodyPr>
          <a:lstStyle/>
          <a:p>
            <a:r>
              <a:rPr lang="fr-FR" b="1" dirty="0" smtClean="0"/>
              <a:t>C-2 : Calcul des apports de P et K</a:t>
            </a:r>
          </a:p>
          <a:p>
            <a:endParaRPr lang="fr-FR" dirty="0" smtClean="0"/>
          </a:p>
          <a:p>
            <a:r>
              <a:rPr lang="fr-FR" dirty="0" smtClean="0"/>
              <a:t>La règle est très simple à appliquer :</a:t>
            </a:r>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r>
              <a:rPr lang="fr-FR" dirty="0" smtClean="0"/>
              <a:t>Pour l’appliquer, il faut connaitre les exportations en P</a:t>
            </a:r>
            <a:r>
              <a:rPr lang="fr-FR" baseline="-25000" dirty="0" smtClean="0"/>
              <a:t>2</a:t>
            </a:r>
            <a:r>
              <a:rPr lang="fr-FR" dirty="0" smtClean="0"/>
              <a:t>O</a:t>
            </a:r>
            <a:r>
              <a:rPr lang="fr-FR" baseline="-25000" dirty="0" smtClean="0"/>
              <a:t>5 </a:t>
            </a:r>
            <a:r>
              <a:rPr lang="fr-FR" dirty="0" smtClean="0"/>
              <a:t>et K</a:t>
            </a:r>
            <a:r>
              <a:rPr lang="fr-FR" baseline="-25000" dirty="0" smtClean="0"/>
              <a:t>2</a:t>
            </a:r>
            <a:r>
              <a:rPr lang="fr-FR" dirty="0" smtClean="0"/>
              <a:t>O de la culture :</a:t>
            </a:r>
          </a:p>
          <a:p>
            <a:endParaRPr lang="fr-FR" dirty="0"/>
          </a:p>
          <a:p>
            <a:r>
              <a:rPr lang="fr-FR" baseline="-25000" dirty="0" smtClean="0"/>
              <a:t> </a:t>
            </a:r>
            <a:endParaRPr lang="fr-FR" baseline="-25000" dirty="0"/>
          </a:p>
          <a:p>
            <a:r>
              <a:rPr lang="fr-FR" dirty="0" smtClean="0"/>
              <a:t> </a:t>
            </a:r>
            <a:endParaRPr lang="fr-FR" dirty="0"/>
          </a:p>
          <a:p>
            <a:endParaRPr lang="fr-FR" dirty="0"/>
          </a:p>
          <a:p>
            <a:endParaRPr lang="fr-FR" dirty="0" smtClean="0"/>
          </a:p>
          <a:p>
            <a:endParaRPr lang="fr-FR" dirty="0"/>
          </a:p>
          <a:p>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3" y="1547589"/>
            <a:ext cx="9338778" cy="1440160"/>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087" y="3420757"/>
            <a:ext cx="5615183" cy="3743456"/>
          </a:xfrm>
          <a:prstGeom prst="rect">
            <a:avLst/>
          </a:prstGeom>
        </p:spPr>
      </p:pic>
    </p:spTree>
    <p:extLst>
      <p:ext uri="{BB962C8B-B14F-4D97-AF65-F5344CB8AC3E}">
        <p14:creationId xmlns:p14="http://schemas.microsoft.com/office/powerpoint/2010/main" val="37964018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03808" y="323453"/>
            <a:ext cx="9073008" cy="3693319"/>
          </a:xfrm>
          <a:prstGeom prst="rect">
            <a:avLst/>
          </a:prstGeom>
          <a:noFill/>
        </p:spPr>
        <p:txBody>
          <a:bodyPr wrap="square" rtlCol="0">
            <a:spAutoFit/>
          </a:bodyPr>
          <a:lstStyle/>
          <a:p>
            <a:r>
              <a:rPr lang="fr-FR" b="1" dirty="0" smtClean="0"/>
              <a:t>Un exemple pour bien comprendre : </a:t>
            </a:r>
          </a:p>
          <a:p>
            <a:endParaRPr lang="fr-FR" dirty="0" smtClean="0"/>
          </a:p>
          <a:p>
            <a:r>
              <a:rPr lang="fr-FR" dirty="0" smtClean="0"/>
              <a:t>Sur </a:t>
            </a:r>
            <a:r>
              <a:rPr lang="fr-FR" dirty="0"/>
              <a:t>une parcelle que nous allons cultiver en colza, nous avons les informations</a:t>
            </a:r>
          </a:p>
          <a:p>
            <a:r>
              <a:rPr lang="fr-FR" dirty="0"/>
              <a:t>Suivantes </a:t>
            </a:r>
            <a:r>
              <a:rPr lang="fr-FR" dirty="0" smtClean="0"/>
              <a:t>:</a:t>
            </a:r>
          </a:p>
          <a:p>
            <a:r>
              <a:rPr lang="fr-FR" dirty="0" smtClean="0"/>
              <a:t>Région </a:t>
            </a:r>
            <a:r>
              <a:rPr lang="fr-FR" dirty="0"/>
              <a:t>: Rhône Alpes</a:t>
            </a:r>
          </a:p>
          <a:p>
            <a:r>
              <a:rPr lang="fr-FR" dirty="0"/>
              <a:t>Type de sol : Gravier illuvium</a:t>
            </a:r>
          </a:p>
          <a:p>
            <a:r>
              <a:rPr lang="fr-FR" dirty="0"/>
              <a:t>Teneur du sol en  P</a:t>
            </a:r>
            <a:r>
              <a:rPr lang="fr-FR" baseline="-25000" dirty="0"/>
              <a:t>2</a:t>
            </a:r>
            <a:r>
              <a:rPr lang="fr-FR" dirty="0"/>
              <a:t>O</a:t>
            </a:r>
            <a:r>
              <a:rPr lang="fr-FR" baseline="-25000" dirty="0"/>
              <a:t>5 </a:t>
            </a:r>
            <a:r>
              <a:rPr lang="fr-FR" dirty="0"/>
              <a:t>déterminée par analyse (méthode Olsen) : 70 </a:t>
            </a:r>
            <a:r>
              <a:rPr lang="fr-FR" dirty="0" smtClean="0"/>
              <a:t>mg/kg</a:t>
            </a:r>
          </a:p>
          <a:p>
            <a:r>
              <a:rPr lang="fr-FR" dirty="0" smtClean="0"/>
              <a:t>Teneur du sol en K</a:t>
            </a:r>
            <a:r>
              <a:rPr lang="fr-FR" baseline="-25000" dirty="0" smtClean="0"/>
              <a:t>2</a:t>
            </a:r>
            <a:r>
              <a:rPr lang="fr-FR" dirty="0" smtClean="0"/>
              <a:t>O déterminée par analyse : 170 mg/kg</a:t>
            </a:r>
          </a:p>
          <a:p>
            <a:r>
              <a:rPr lang="fr-FR" dirty="0" smtClean="0"/>
              <a:t>Objectif de rendement du colza : 50 quintaux de graines/ha</a:t>
            </a:r>
          </a:p>
          <a:p>
            <a:r>
              <a:rPr lang="fr-FR" dirty="0" smtClean="0"/>
              <a:t>Impasses depuis 2 ans en fertilisation K</a:t>
            </a:r>
          </a:p>
          <a:p>
            <a:r>
              <a:rPr lang="fr-FR" dirty="0" smtClean="0"/>
              <a:t>Pas d’exportation des résidus de récolte du précédent et de la culture de colza.</a:t>
            </a:r>
          </a:p>
          <a:p>
            <a:endParaRPr lang="fr-FR" dirty="0" smtClean="0"/>
          </a:p>
          <a:p>
            <a:endParaRPr lang="fr-FR" dirty="0"/>
          </a:p>
        </p:txBody>
      </p:sp>
      <p:sp>
        <p:nvSpPr>
          <p:cNvPr id="6" name="ZoneTexte 5"/>
          <p:cNvSpPr txBox="1"/>
          <p:nvPr/>
        </p:nvSpPr>
        <p:spPr>
          <a:xfrm>
            <a:off x="503808" y="3866356"/>
            <a:ext cx="9073008" cy="3693319"/>
          </a:xfrm>
          <a:prstGeom prst="rect">
            <a:avLst/>
          </a:prstGeom>
          <a:solidFill>
            <a:srgbClr val="92D050"/>
          </a:solidFill>
        </p:spPr>
        <p:txBody>
          <a:bodyPr wrap="square" rtlCol="0">
            <a:spAutoFit/>
          </a:bodyPr>
          <a:lstStyle/>
          <a:p>
            <a:pPr marL="285750" indent="-285750">
              <a:buFont typeface="Arial" panose="020B0604020202020204" pitchFamily="34" charset="0"/>
              <a:buChar char="•"/>
            </a:pPr>
            <a:r>
              <a:rPr lang="fr-FR" dirty="0" smtClean="0"/>
              <a:t>Le niveau d’exigence de la culture :</a:t>
            </a:r>
          </a:p>
          <a:p>
            <a:endParaRPr lang="fr-FR" dirty="0" smtClean="0"/>
          </a:p>
          <a:p>
            <a:endParaRPr lang="fr-FR" dirty="0"/>
          </a:p>
          <a:p>
            <a:endParaRPr lang="fr-FR" dirty="0" smtClean="0"/>
          </a:p>
          <a:p>
            <a:endParaRPr lang="fr-FR" dirty="0"/>
          </a:p>
          <a:p>
            <a:endParaRPr lang="fr-FR" dirty="0" smtClean="0"/>
          </a:p>
          <a:p>
            <a:pPr marL="285750" indent="-285750">
              <a:buFont typeface="Arial" panose="020B0604020202020204" pitchFamily="34" charset="0"/>
              <a:buChar char="•"/>
            </a:pPr>
            <a:r>
              <a:rPr lang="fr-FR" dirty="0" smtClean="0"/>
              <a:t>La teneur du sol en P</a:t>
            </a:r>
            <a:r>
              <a:rPr lang="fr-FR" baseline="-25000" dirty="0" smtClean="0"/>
              <a:t>2</a:t>
            </a:r>
            <a:r>
              <a:rPr lang="fr-FR" dirty="0" smtClean="0"/>
              <a:t>O</a:t>
            </a:r>
            <a:r>
              <a:rPr lang="fr-FR" baseline="-25000" dirty="0" smtClean="0"/>
              <a:t>5</a:t>
            </a:r>
            <a:r>
              <a:rPr lang="fr-FR" dirty="0" smtClean="0"/>
              <a:t> et en K</a:t>
            </a:r>
            <a:r>
              <a:rPr lang="fr-FR" baseline="-25000" dirty="0" smtClean="0"/>
              <a:t>2</a:t>
            </a:r>
            <a:r>
              <a:rPr lang="fr-FR" dirty="0" smtClean="0"/>
              <a:t>O</a:t>
            </a:r>
          </a:p>
          <a:p>
            <a:endParaRPr lang="fr-FR" dirty="0" smtClean="0"/>
          </a:p>
          <a:p>
            <a:endParaRPr lang="fr-FR" dirty="0"/>
          </a:p>
          <a:p>
            <a:endParaRPr lang="fr-FR" dirty="0" smtClean="0"/>
          </a:p>
          <a:p>
            <a:endParaRPr lang="fr-FR" dirty="0"/>
          </a:p>
          <a:p>
            <a:endParaRPr lang="fr-FR" dirty="0" smtClean="0"/>
          </a:p>
          <a:p>
            <a:pPr marL="285750" indent="-285750">
              <a:buFont typeface="Arial" panose="020B0604020202020204" pitchFamily="34" charset="0"/>
              <a:buChar char="•"/>
            </a:pPr>
            <a:endParaRPr lang="fr-FR" dirty="0"/>
          </a:p>
        </p:txBody>
      </p:sp>
      <p:graphicFrame>
        <p:nvGraphicFramePr>
          <p:cNvPr id="7" name="Tableau 6"/>
          <p:cNvGraphicFramePr>
            <a:graphicFrameLocks noGrp="1"/>
          </p:cNvGraphicFramePr>
          <p:nvPr>
            <p:extLst>
              <p:ext uri="{D42A27DB-BD31-4B8C-83A1-F6EECF244321}">
                <p14:modId xmlns:p14="http://schemas.microsoft.com/office/powerpoint/2010/main" val="102845687"/>
              </p:ext>
            </p:extLst>
          </p:nvPr>
        </p:nvGraphicFramePr>
        <p:xfrm>
          <a:off x="935856" y="4427909"/>
          <a:ext cx="6720418" cy="736600"/>
        </p:xfrm>
        <a:graphic>
          <a:graphicData uri="http://schemas.openxmlformats.org/drawingml/2006/table">
            <a:tbl>
              <a:tblPr firstRow="1" bandRow="1">
                <a:tableStyleId>{5C22544A-7EE6-4342-B048-85BDC9FD1C3A}</a:tableStyleId>
              </a:tblPr>
              <a:tblGrid>
                <a:gridCol w="1296144"/>
                <a:gridCol w="5424274"/>
              </a:tblGrid>
              <a:tr h="226824">
                <a:tc>
                  <a:txBody>
                    <a:bodyPr/>
                    <a:lstStyle/>
                    <a:p>
                      <a:r>
                        <a:rPr lang="fr-FR" dirty="0" smtClean="0"/>
                        <a:t>P</a:t>
                      </a:r>
                      <a:r>
                        <a:rPr lang="fr-FR" baseline="-25000" dirty="0" smtClean="0"/>
                        <a:t>2</a:t>
                      </a:r>
                      <a:r>
                        <a:rPr lang="fr-FR" dirty="0" smtClean="0"/>
                        <a:t>O</a:t>
                      </a:r>
                      <a:r>
                        <a:rPr lang="fr-FR" baseline="-25000" dirty="0" smtClean="0"/>
                        <a:t>5</a:t>
                      </a:r>
                      <a:endParaRPr lang="fr-FR" dirty="0"/>
                    </a:p>
                  </a:txBody>
                  <a:tcPr/>
                </a:tc>
                <a:tc>
                  <a:txBody>
                    <a:bodyPr/>
                    <a:lstStyle/>
                    <a:p>
                      <a:r>
                        <a:rPr lang="fr-FR" dirty="0" smtClean="0"/>
                        <a:t>Très exigeante</a:t>
                      </a:r>
                      <a:endParaRPr lang="fr-FR" dirty="0"/>
                    </a:p>
                  </a:txBody>
                  <a:tcPr/>
                </a:tc>
              </a:tr>
              <a:tr h="370840">
                <a:tc>
                  <a:txBody>
                    <a:bodyPr/>
                    <a:lstStyle/>
                    <a:p>
                      <a:r>
                        <a:rPr lang="fr-FR" dirty="0" smtClean="0"/>
                        <a:t>K</a:t>
                      </a:r>
                      <a:r>
                        <a:rPr lang="fr-FR" baseline="-25000" dirty="0" smtClean="0"/>
                        <a:t>2</a:t>
                      </a:r>
                      <a:r>
                        <a:rPr lang="fr-FR" dirty="0" smtClean="0"/>
                        <a:t>O</a:t>
                      </a:r>
                      <a:endParaRPr lang="fr-FR" dirty="0"/>
                    </a:p>
                  </a:txBody>
                  <a:tcPr/>
                </a:tc>
                <a:tc>
                  <a:txBody>
                    <a:bodyPr/>
                    <a:lstStyle/>
                    <a:p>
                      <a:r>
                        <a:rPr lang="fr-FR" dirty="0" smtClean="0"/>
                        <a:t>Moyennement exigeante</a:t>
                      </a:r>
                      <a:endParaRPr lang="fr-FR" dirty="0"/>
                    </a:p>
                  </a:txBody>
                  <a:tcPr/>
                </a:tc>
              </a:tr>
            </a:tbl>
          </a:graphicData>
        </a:graphic>
      </p:graphicFrame>
      <p:graphicFrame>
        <p:nvGraphicFramePr>
          <p:cNvPr id="9" name="Tableau 8"/>
          <p:cNvGraphicFramePr>
            <a:graphicFrameLocks noGrp="1"/>
          </p:cNvGraphicFramePr>
          <p:nvPr>
            <p:extLst>
              <p:ext uri="{D42A27DB-BD31-4B8C-83A1-F6EECF244321}">
                <p14:modId xmlns:p14="http://schemas.microsoft.com/office/powerpoint/2010/main" val="1943086856"/>
              </p:ext>
            </p:extLst>
          </p:nvPr>
        </p:nvGraphicFramePr>
        <p:xfrm>
          <a:off x="1151880" y="5796061"/>
          <a:ext cx="6912768" cy="1107440"/>
        </p:xfrm>
        <a:graphic>
          <a:graphicData uri="http://schemas.openxmlformats.org/drawingml/2006/table">
            <a:tbl>
              <a:tblPr firstRow="1" bandRow="1">
                <a:tableStyleId>{5C22544A-7EE6-4342-B048-85BDC9FD1C3A}</a:tableStyleId>
              </a:tblPr>
              <a:tblGrid>
                <a:gridCol w="1721370"/>
                <a:gridCol w="1446982"/>
                <a:gridCol w="1584176"/>
                <a:gridCol w="2160240"/>
              </a:tblGrid>
              <a:tr h="0">
                <a:tc>
                  <a:txBody>
                    <a:bodyPr/>
                    <a:lstStyle/>
                    <a:p>
                      <a:endParaRPr lang="fr-FR" dirty="0"/>
                    </a:p>
                  </a:txBody>
                  <a:tcPr/>
                </a:tc>
                <a:tc>
                  <a:txBody>
                    <a:bodyPr/>
                    <a:lstStyle/>
                    <a:p>
                      <a:r>
                        <a:rPr lang="fr-FR" dirty="0" err="1" smtClean="0"/>
                        <a:t>Timpase</a:t>
                      </a:r>
                      <a:endParaRPr lang="fr-FR" dirty="0"/>
                    </a:p>
                  </a:txBody>
                  <a:tcPr/>
                </a:tc>
                <a:tc>
                  <a:txBody>
                    <a:bodyPr/>
                    <a:lstStyle/>
                    <a:p>
                      <a:r>
                        <a:rPr lang="fr-FR" dirty="0" err="1" smtClean="0"/>
                        <a:t>Trenforcé</a:t>
                      </a:r>
                      <a:endParaRPr lang="fr-FR" dirty="0"/>
                    </a:p>
                  </a:txBody>
                  <a:tcPr/>
                </a:tc>
                <a:tc>
                  <a:txBody>
                    <a:bodyPr/>
                    <a:lstStyle/>
                    <a:p>
                      <a:r>
                        <a:rPr lang="fr-FR" dirty="0" smtClean="0"/>
                        <a:t>Teneur réelle</a:t>
                      </a:r>
                      <a:endParaRPr lang="fr-FR" dirty="0"/>
                    </a:p>
                  </a:txBody>
                  <a:tcPr/>
                </a:tc>
              </a:tr>
              <a:tr h="370840">
                <a:tc>
                  <a:txBody>
                    <a:bodyPr/>
                    <a:lstStyle/>
                    <a:p>
                      <a:r>
                        <a:rPr lang="fr-FR" dirty="0" smtClean="0"/>
                        <a:t>P</a:t>
                      </a:r>
                      <a:r>
                        <a:rPr lang="fr-FR" baseline="-25000" dirty="0" smtClean="0"/>
                        <a:t>2</a:t>
                      </a:r>
                      <a:r>
                        <a:rPr lang="fr-FR" dirty="0" smtClean="0"/>
                        <a:t>O</a:t>
                      </a:r>
                      <a:r>
                        <a:rPr lang="fr-FR" baseline="-25000" dirty="0" smtClean="0"/>
                        <a:t>5</a:t>
                      </a:r>
                      <a:endParaRPr lang="fr-FR" dirty="0"/>
                    </a:p>
                  </a:txBody>
                  <a:tcPr/>
                </a:tc>
                <a:tc>
                  <a:txBody>
                    <a:bodyPr/>
                    <a:lstStyle/>
                    <a:p>
                      <a:r>
                        <a:rPr lang="fr-FR" dirty="0" smtClean="0"/>
                        <a:t>80</a:t>
                      </a:r>
                      <a:endParaRPr lang="fr-FR" dirty="0"/>
                    </a:p>
                  </a:txBody>
                  <a:tcPr/>
                </a:tc>
                <a:tc>
                  <a:txBody>
                    <a:bodyPr/>
                    <a:lstStyle/>
                    <a:p>
                      <a:r>
                        <a:rPr lang="fr-FR" dirty="0" smtClean="0"/>
                        <a:t>50</a:t>
                      </a:r>
                      <a:endParaRPr lang="fr-FR" dirty="0"/>
                    </a:p>
                  </a:txBody>
                  <a:tcPr/>
                </a:tc>
                <a:tc>
                  <a:txBody>
                    <a:bodyPr/>
                    <a:lstStyle/>
                    <a:p>
                      <a:r>
                        <a:rPr lang="fr-FR" dirty="0" smtClean="0"/>
                        <a:t>70</a:t>
                      </a:r>
                      <a:endParaRPr lang="fr-FR" dirty="0"/>
                    </a:p>
                  </a:txBody>
                  <a:tcPr/>
                </a:tc>
              </a:tr>
              <a:tr h="370840">
                <a:tc>
                  <a:txBody>
                    <a:bodyPr/>
                    <a:lstStyle/>
                    <a:p>
                      <a:r>
                        <a:rPr lang="fr-FR" dirty="0" smtClean="0"/>
                        <a:t>K</a:t>
                      </a:r>
                      <a:r>
                        <a:rPr lang="fr-FR" baseline="-25000" dirty="0" smtClean="0"/>
                        <a:t>2</a:t>
                      </a:r>
                      <a:r>
                        <a:rPr lang="fr-FR" dirty="0" smtClean="0"/>
                        <a:t>O</a:t>
                      </a:r>
                      <a:endParaRPr lang="fr-FR" dirty="0"/>
                    </a:p>
                  </a:txBody>
                  <a:tcPr/>
                </a:tc>
                <a:tc>
                  <a:txBody>
                    <a:bodyPr/>
                    <a:lstStyle/>
                    <a:p>
                      <a:r>
                        <a:rPr lang="fr-FR" dirty="0" smtClean="0"/>
                        <a:t>150</a:t>
                      </a:r>
                      <a:endParaRPr lang="fr-FR" dirty="0"/>
                    </a:p>
                  </a:txBody>
                  <a:tcPr/>
                </a:tc>
                <a:tc>
                  <a:txBody>
                    <a:bodyPr/>
                    <a:lstStyle/>
                    <a:p>
                      <a:r>
                        <a:rPr lang="fr-FR" dirty="0" smtClean="0"/>
                        <a:t>80</a:t>
                      </a:r>
                      <a:endParaRPr lang="fr-FR" dirty="0"/>
                    </a:p>
                  </a:txBody>
                  <a:tcPr/>
                </a:tc>
                <a:tc>
                  <a:txBody>
                    <a:bodyPr/>
                    <a:lstStyle/>
                    <a:p>
                      <a:r>
                        <a:rPr lang="fr-FR" dirty="0" smtClean="0"/>
                        <a:t>170</a:t>
                      </a:r>
                      <a:endParaRPr lang="fr-FR" dirty="0"/>
                    </a:p>
                  </a:txBody>
                  <a:tcPr/>
                </a:tc>
              </a:tr>
            </a:tbl>
          </a:graphicData>
        </a:graphic>
      </p:graphicFrame>
    </p:spTree>
    <p:extLst>
      <p:ext uri="{BB962C8B-B14F-4D97-AF65-F5344CB8AC3E}">
        <p14:creationId xmlns:p14="http://schemas.microsoft.com/office/powerpoint/2010/main" val="16742515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1739" y="323453"/>
            <a:ext cx="9791844" cy="6463308"/>
          </a:xfrm>
          <a:prstGeom prst="rect">
            <a:avLst/>
          </a:prstGeom>
          <a:solidFill>
            <a:srgbClr val="92D050"/>
          </a:solidFill>
        </p:spPr>
        <p:txBody>
          <a:bodyPr wrap="square" rtlCol="0">
            <a:spAutoFit/>
          </a:bodyPr>
          <a:lstStyle/>
          <a:p>
            <a:r>
              <a:rPr lang="fr-FR" dirty="0" smtClean="0"/>
              <a:t>Recherche du coefficient multiplicateur des exportations </a:t>
            </a:r>
            <a:r>
              <a:rPr lang="fr-FR" dirty="0"/>
              <a:t>P</a:t>
            </a:r>
            <a:r>
              <a:rPr lang="fr-FR" baseline="-25000" dirty="0"/>
              <a:t>2</a:t>
            </a:r>
            <a:r>
              <a:rPr lang="fr-FR" dirty="0"/>
              <a:t>O</a:t>
            </a:r>
            <a:r>
              <a:rPr lang="fr-FR" dirty="0" smtClean="0"/>
              <a:t> :</a:t>
            </a:r>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r>
              <a:rPr lang="fr-FR" dirty="0" smtClean="0"/>
              <a:t>Il faut positionner la situation sur le tableau ci-dessus : nous utiliserons le coefficient multiplicateur de 1,5 sans supplément. </a:t>
            </a:r>
          </a:p>
          <a:p>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87" y="850391"/>
            <a:ext cx="9791844" cy="4770388"/>
          </a:xfrm>
          <a:prstGeom prst="rect">
            <a:avLst/>
          </a:prstGeom>
        </p:spPr>
      </p:pic>
      <p:sp>
        <p:nvSpPr>
          <p:cNvPr id="6" name="Ellipse 5"/>
          <p:cNvSpPr/>
          <p:nvPr/>
        </p:nvSpPr>
        <p:spPr>
          <a:xfrm>
            <a:off x="3709078" y="2627709"/>
            <a:ext cx="936104" cy="3486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197329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87784" y="395461"/>
            <a:ext cx="9399734" cy="7017306"/>
          </a:xfrm>
          <a:prstGeom prst="rect">
            <a:avLst/>
          </a:prstGeom>
          <a:solidFill>
            <a:srgbClr val="92D050"/>
          </a:solidFill>
        </p:spPr>
        <p:txBody>
          <a:bodyPr wrap="square" rtlCol="0">
            <a:spAutoFit/>
          </a:bodyPr>
          <a:lstStyle/>
          <a:p>
            <a:r>
              <a:rPr lang="fr-FR" dirty="0"/>
              <a:t>Recherche du coefficient multiplicateur des exportations </a:t>
            </a:r>
            <a:r>
              <a:rPr lang="fr-FR" dirty="0" smtClean="0"/>
              <a:t>K</a:t>
            </a:r>
            <a:r>
              <a:rPr lang="fr-FR" baseline="-25000" dirty="0" smtClean="0"/>
              <a:t>2</a:t>
            </a:r>
            <a:r>
              <a:rPr lang="fr-FR" dirty="0" smtClean="0"/>
              <a:t>O :</a:t>
            </a:r>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r>
              <a:rPr lang="fr-FR" dirty="0"/>
              <a:t>Il faut positionner la situation sur le tableau ci-dessus : nous utiliserons le coefficient multiplicateur de </a:t>
            </a:r>
            <a:r>
              <a:rPr lang="fr-FR" dirty="0" smtClean="0"/>
              <a:t>1,2 </a:t>
            </a:r>
            <a:r>
              <a:rPr lang="fr-FR" dirty="0"/>
              <a:t>sans </a:t>
            </a:r>
            <a:r>
              <a:rPr lang="fr-FR" dirty="0" smtClean="0"/>
              <a:t>supplément, sachant que nous ne ferons pas l’impasse une 3</a:t>
            </a:r>
            <a:r>
              <a:rPr lang="fr-FR" baseline="30000" dirty="0" smtClean="0"/>
              <a:t>ième</a:t>
            </a:r>
            <a:r>
              <a:rPr lang="fr-FR" dirty="0" smtClean="0"/>
              <a:t> année. </a:t>
            </a:r>
            <a:endParaRPr lang="fr-FR" dirty="0"/>
          </a:p>
          <a:p>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93" y="1475581"/>
            <a:ext cx="9582447" cy="4700823"/>
          </a:xfrm>
          <a:prstGeom prst="rect">
            <a:avLst/>
          </a:prstGeom>
        </p:spPr>
      </p:pic>
      <p:sp>
        <p:nvSpPr>
          <p:cNvPr id="6" name="Ellipse 5"/>
          <p:cNvSpPr/>
          <p:nvPr/>
        </p:nvSpPr>
        <p:spPr>
          <a:xfrm>
            <a:off x="4680272" y="4571925"/>
            <a:ext cx="936104" cy="2766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254141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43768" y="225110"/>
            <a:ext cx="9433048" cy="7017306"/>
          </a:xfrm>
          <a:prstGeom prst="rect">
            <a:avLst/>
          </a:prstGeom>
          <a:solidFill>
            <a:srgbClr val="92D050"/>
          </a:solidFill>
        </p:spPr>
        <p:txBody>
          <a:bodyPr wrap="square" rtlCol="0">
            <a:spAutoFit/>
          </a:bodyPr>
          <a:lstStyle/>
          <a:p>
            <a:r>
              <a:rPr lang="fr-FR" b="1" dirty="0" smtClean="0"/>
              <a:t>Calcul des exportations de la culture</a:t>
            </a:r>
          </a:p>
          <a:p>
            <a:endParaRPr lang="fr-FR" b="1" dirty="0"/>
          </a:p>
          <a:p>
            <a:endParaRPr lang="fr-FR" b="1" dirty="0" smtClean="0"/>
          </a:p>
          <a:p>
            <a:endParaRPr lang="fr-FR" b="1" dirty="0"/>
          </a:p>
          <a:p>
            <a:endParaRPr lang="fr-FR" b="1" dirty="0" smtClean="0"/>
          </a:p>
          <a:p>
            <a:endParaRPr lang="fr-FR" b="1" dirty="0"/>
          </a:p>
          <a:p>
            <a:endParaRPr lang="fr-FR" b="1" dirty="0" smtClean="0"/>
          </a:p>
          <a:p>
            <a:endParaRPr lang="fr-FR" b="1" dirty="0"/>
          </a:p>
          <a:p>
            <a:endParaRPr lang="fr-FR" b="1" dirty="0" smtClean="0"/>
          </a:p>
          <a:p>
            <a:endParaRPr lang="fr-FR" b="1" dirty="0"/>
          </a:p>
          <a:p>
            <a:endParaRPr lang="fr-FR" b="1" dirty="0" smtClean="0"/>
          </a:p>
          <a:p>
            <a:endParaRPr lang="fr-FR" b="1" dirty="0"/>
          </a:p>
          <a:p>
            <a:endParaRPr lang="fr-FR" b="1" dirty="0" smtClean="0"/>
          </a:p>
          <a:p>
            <a:endParaRPr lang="fr-FR" b="1" dirty="0"/>
          </a:p>
          <a:p>
            <a:endParaRPr lang="fr-FR" b="1" dirty="0" smtClean="0"/>
          </a:p>
          <a:p>
            <a:endParaRPr lang="fr-FR" b="1" dirty="0" smtClean="0"/>
          </a:p>
          <a:p>
            <a:endParaRPr lang="fr-FR" b="1" dirty="0"/>
          </a:p>
          <a:p>
            <a:endParaRPr lang="fr-FR" b="1" dirty="0" smtClean="0"/>
          </a:p>
          <a:p>
            <a:endParaRPr lang="fr-FR" b="1" dirty="0"/>
          </a:p>
          <a:p>
            <a:endParaRPr lang="fr-FR" b="1" dirty="0" smtClean="0"/>
          </a:p>
          <a:p>
            <a:endParaRPr lang="fr-FR" b="1" dirty="0"/>
          </a:p>
          <a:p>
            <a:endParaRPr lang="fr-FR" b="1" dirty="0" smtClean="0"/>
          </a:p>
          <a:p>
            <a:endParaRPr lang="fr-FR" b="1" dirty="0" smtClean="0"/>
          </a:p>
          <a:p>
            <a:endParaRPr lang="fr-FR" dirty="0"/>
          </a:p>
          <a:p>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888" y="827509"/>
            <a:ext cx="5615183" cy="3743456"/>
          </a:xfrm>
          <a:prstGeom prst="rect">
            <a:avLst/>
          </a:prstGeom>
        </p:spPr>
      </p:pic>
      <p:sp>
        <p:nvSpPr>
          <p:cNvPr id="6" name="Ellipse 5"/>
          <p:cNvSpPr/>
          <p:nvPr/>
        </p:nvSpPr>
        <p:spPr>
          <a:xfrm>
            <a:off x="5004308" y="2843733"/>
            <a:ext cx="1692188" cy="2766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7" name="Tableau 6"/>
          <p:cNvGraphicFramePr>
            <a:graphicFrameLocks noGrp="1"/>
          </p:cNvGraphicFramePr>
          <p:nvPr>
            <p:extLst>
              <p:ext uri="{D42A27DB-BD31-4B8C-83A1-F6EECF244321}">
                <p14:modId xmlns:p14="http://schemas.microsoft.com/office/powerpoint/2010/main" val="3299247012"/>
              </p:ext>
            </p:extLst>
          </p:nvPr>
        </p:nvGraphicFramePr>
        <p:xfrm>
          <a:off x="431801" y="4931965"/>
          <a:ext cx="8424936" cy="1930400"/>
        </p:xfrm>
        <a:graphic>
          <a:graphicData uri="http://schemas.openxmlformats.org/drawingml/2006/table">
            <a:tbl>
              <a:tblPr firstRow="1" bandRow="1">
                <a:tableStyleId>{5C22544A-7EE6-4342-B048-85BDC9FD1C3A}</a:tableStyleId>
              </a:tblPr>
              <a:tblGrid>
                <a:gridCol w="831636"/>
                <a:gridCol w="2336715"/>
                <a:gridCol w="2376264"/>
                <a:gridCol w="2880321"/>
              </a:tblGrid>
              <a:tr h="370840">
                <a:tc>
                  <a:txBody>
                    <a:bodyPr/>
                    <a:lstStyle/>
                    <a:p>
                      <a:endParaRPr lang="fr-FR" dirty="0"/>
                    </a:p>
                  </a:txBody>
                  <a:tcPr/>
                </a:tc>
                <a:tc>
                  <a:txBody>
                    <a:bodyPr/>
                    <a:lstStyle/>
                    <a:p>
                      <a:r>
                        <a:rPr lang="fr-FR" dirty="0" smtClean="0"/>
                        <a:t>Exportations en kg par quintal produit (objectif de rendement)</a:t>
                      </a:r>
                      <a:endParaRPr lang="fr-FR" dirty="0"/>
                    </a:p>
                  </a:txBody>
                  <a:tcPr/>
                </a:tc>
                <a:tc>
                  <a:txBody>
                    <a:bodyPr/>
                    <a:lstStyle/>
                    <a:p>
                      <a:r>
                        <a:rPr lang="fr-FR" dirty="0" smtClean="0"/>
                        <a:t>Exportations Totales</a:t>
                      </a:r>
                      <a:endParaRPr lang="fr-FR" dirty="0"/>
                    </a:p>
                  </a:txBody>
                  <a:tcPr/>
                </a:tc>
                <a:tc>
                  <a:txBody>
                    <a:bodyPr/>
                    <a:lstStyle/>
                    <a:p>
                      <a:r>
                        <a:rPr lang="fr-FR" dirty="0" smtClean="0"/>
                        <a:t>Exportations</a:t>
                      </a:r>
                      <a:r>
                        <a:rPr lang="fr-FR" baseline="0" dirty="0" smtClean="0"/>
                        <a:t> * coefficient multiplicateur</a:t>
                      </a:r>
                      <a:endParaRPr lang="fr-FR" dirty="0"/>
                    </a:p>
                  </a:txBody>
                  <a:tcPr/>
                </a:tc>
              </a:tr>
              <a:tr h="370840">
                <a:tc>
                  <a:txBody>
                    <a:bodyPr/>
                    <a:lstStyle/>
                    <a:p>
                      <a:r>
                        <a:rPr lang="fr-FR" dirty="0" smtClean="0"/>
                        <a:t>P</a:t>
                      </a:r>
                      <a:r>
                        <a:rPr lang="fr-FR" baseline="-25000" dirty="0" smtClean="0"/>
                        <a:t>2</a:t>
                      </a:r>
                      <a:r>
                        <a:rPr lang="fr-FR" dirty="0" smtClean="0"/>
                        <a:t>O</a:t>
                      </a:r>
                      <a:r>
                        <a:rPr lang="fr-FR" baseline="-25000" dirty="0" smtClean="0"/>
                        <a:t>5</a:t>
                      </a:r>
                      <a:endParaRPr lang="fr-FR" dirty="0"/>
                    </a:p>
                  </a:txBody>
                  <a:tcPr/>
                </a:tc>
                <a:tc>
                  <a:txBody>
                    <a:bodyPr/>
                    <a:lstStyle/>
                    <a:p>
                      <a:r>
                        <a:rPr lang="fr-FR" dirty="0" smtClean="0"/>
                        <a:t>1,4</a:t>
                      </a:r>
                      <a:endParaRPr lang="fr-FR" dirty="0"/>
                    </a:p>
                  </a:txBody>
                  <a:tcPr/>
                </a:tc>
                <a:tc>
                  <a:txBody>
                    <a:bodyPr/>
                    <a:lstStyle/>
                    <a:p>
                      <a:r>
                        <a:rPr lang="fr-FR" dirty="0" smtClean="0"/>
                        <a:t>1,4*50=70 kg/ha</a:t>
                      </a:r>
                      <a:endParaRPr lang="fr-FR" dirty="0"/>
                    </a:p>
                  </a:txBody>
                  <a:tcPr/>
                </a:tc>
                <a:tc>
                  <a:txBody>
                    <a:bodyPr/>
                    <a:lstStyle/>
                    <a:p>
                      <a:r>
                        <a:rPr lang="fr-FR" dirty="0" smtClean="0"/>
                        <a:t>70*1,5=105kg/ha</a:t>
                      </a:r>
                      <a:endParaRPr lang="fr-FR" dirty="0"/>
                    </a:p>
                  </a:txBody>
                  <a:tcPr/>
                </a:tc>
              </a:tr>
              <a:tr h="370840">
                <a:tc>
                  <a:txBody>
                    <a:bodyPr/>
                    <a:lstStyle/>
                    <a:p>
                      <a:r>
                        <a:rPr lang="fr-FR" dirty="0" smtClean="0"/>
                        <a:t>K</a:t>
                      </a:r>
                      <a:r>
                        <a:rPr lang="fr-FR" baseline="-25000" dirty="0" smtClean="0"/>
                        <a:t>2</a:t>
                      </a:r>
                      <a:r>
                        <a:rPr lang="fr-FR" dirty="0" smtClean="0"/>
                        <a:t>O</a:t>
                      </a:r>
                      <a:endParaRPr lang="fr-FR" dirty="0"/>
                    </a:p>
                  </a:txBody>
                  <a:tcPr/>
                </a:tc>
                <a:tc>
                  <a:txBody>
                    <a:bodyPr/>
                    <a:lstStyle/>
                    <a:p>
                      <a:r>
                        <a:rPr lang="fr-FR" dirty="0" smtClean="0"/>
                        <a:t>1</a:t>
                      </a:r>
                      <a:endParaRPr lang="fr-FR" dirty="0"/>
                    </a:p>
                  </a:txBody>
                  <a:tcPr/>
                </a:tc>
                <a:tc>
                  <a:txBody>
                    <a:bodyPr/>
                    <a:lstStyle/>
                    <a:p>
                      <a:r>
                        <a:rPr lang="fr-FR" dirty="0" smtClean="0"/>
                        <a:t>1*50=50 kg/ha</a:t>
                      </a:r>
                      <a:endParaRPr lang="fr-FR" dirty="0"/>
                    </a:p>
                  </a:txBody>
                  <a:tcPr/>
                </a:tc>
                <a:tc>
                  <a:txBody>
                    <a:bodyPr/>
                    <a:lstStyle/>
                    <a:p>
                      <a:r>
                        <a:rPr lang="fr-FR" dirty="0" smtClean="0"/>
                        <a:t>70*1,2=84 kg/ha</a:t>
                      </a:r>
                      <a:endParaRPr lang="fr-FR" dirty="0"/>
                    </a:p>
                  </a:txBody>
                  <a:tcPr/>
                </a:tc>
              </a:tr>
            </a:tbl>
          </a:graphicData>
        </a:graphic>
      </p:graphicFrame>
    </p:spTree>
    <p:extLst>
      <p:ext uri="{BB962C8B-B14F-4D97-AF65-F5344CB8AC3E}">
        <p14:creationId xmlns:p14="http://schemas.microsoft.com/office/powerpoint/2010/main" val="361325674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18245" y="13324"/>
            <a:ext cx="9433048" cy="7294305"/>
          </a:xfrm>
          <a:prstGeom prst="rect">
            <a:avLst/>
          </a:prstGeom>
          <a:noFill/>
        </p:spPr>
        <p:txBody>
          <a:bodyPr wrap="square" rtlCol="0">
            <a:spAutoFit/>
          </a:bodyPr>
          <a:lstStyle/>
          <a:p>
            <a:r>
              <a:rPr lang="fr-FR" b="1" dirty="0" smtClean="0"/>
              <a:t>C-3 : Les différents types d’engrais chimiques P-K</a:t>
            </a:r>
          </a:p>
          <a:p>
            <a:endParaRPr lang="fr-FR" b="1" dirty="0" smtClean="0"/>
          </a:p>
          <a:p>
            <a:pPr marL="285750" indent="-285750">
              <a:buFont typeface="Arial" panose="020B0604020202020204" pitchFamily="34" charset="0"/>
              <a:buChar char="•"/>
            </a:pPr>
            <a:r>
              <a:rPr lang="fr-FR" dirty="0" smtClean="0"/>
              <a:t>La classification des </a:t>
            </a:r>
            <a:r>
              <a:rPr lang="fr-FR" b="1" dirty="0" smtClean="0"/>
              <a:t>engrais phosphatés </a:t>
            </a:r>
            <a:r>
              <a:rPr lang="fr-FR" dirty="0" smtClean="0"/>
              <a:t>repose sur </a:t>
            </a:r>
            <a:r>
              <a:rPr lang="fr-FR" u="sng" dirty="0" smtClean="0"/>
              <a:t>leur solubilité </a:t>
            </a:r>
            <a:r>
              <a:rPr lang="fr-FR" dirty="0" smtClean="0"/>
              <a:t>:</a:t>
            </a:r>
          </a:p>
          <a:p>
            <a:r>
              <a:rPr lang="fr-FR" dirty="0" smtClean="0"/>
              <a:t>-les plantes puisent dans le sol presqu’exclusivement l’ion H</a:t>
            </a:r>
            <a:r>
              <a:rPr lang="fr-FR" baseline="-25000" dirty="0" smtClean="0"/>
              <a:t>2</a:t>
            </a:r>
            <a:r>
              <a:rPr lang="fr-FR" dirty="0" smtClean="0"/>
              <a:t>P</a:t>
            </a:r>
            <a:r>
              <a:rPr lang="fr-FR" dirty="0" smtClean="0"/>
              <a:t>O</a:t>
            </a:r>
            <a:r>
              <a:rPr lang="fr-FR" baseline="-25000" dirty="0" smtClean="0"/>
              <a:t>4</a:t>
            </a:r>
            <a:r>
              <a:rPr lang="fr-FR" baseline="30000" dirty="0" smtClean="0"/>
              <a:t>-.</a:t>
            </a:r>
            <a:r>
              <a:rPr lang="fr-FR" dirty="0" smtClean="0"/>
              <a:t> </a:t>
            </a:r>
          </a:p>
          <a:p>
            <a:r>
              <a:rPr lang="fr-FR" dirty="0" smtClean="0"/>
              <a:t>-La concentration de la solution du sol est très faible pour cet ion (de 0,5 à 1ml/L) et elle est constamment réapprovisionnée par le phosphore adsorbé sur le CAH et combiné sous diverses formes chimiques et biologiques.</a:t>
            </a:r>
          </a:p>
          <a:p>
            <a:r>
              <a:rPr lang="fr-FR" dirty="0" smtClean="0"/>
              <a:t>-</a:t>
            </a:r>
            <a:r>
              <a:rPr lang="fr-FR" u="sng" dirty="0" smtClean="0"/>
              <a:t>Soit leur solubilité dans l’eau est &gt;&gt;&gt;1mg/</a:t>
            </a:r>
            <a:r>
              <a:rPr lang="fr-FR" dirty="0" smtClean="0"/>
              <a:t>L, c’est le cas, à pH=7 des engrais phosphatés dits solubles (superphosphates). Si le pH monte au dessus de 7 les phosphates sont de moins en moins solubles, et s’il descend en dessous de 7, les phosphates sont de plus en plus solubles.</a:t>
            </a:r>
          </a:p>
          <a:p>
            <a:r>
              <a:rPr lang="fr-FR" dirty="0" smtClean="0"/>
              <a:t>-</a:t>
            </a:r>
            <a:r>
              <a:rPr lang="fr-FR" u="sng" dirty="0" smtClean="0"/>
              <a:t>Soit il se trouve à des pH&lt;7, </a:t>
            </a:r>
            <a:r>
              <a:rPr lang="fr-FR" dirty="0" smtClean="0"/>
              <a:t>et cette acidité est alors capable de solubiliser les phosphates le moins solubles (phosphates naturels)</a:t>
            </a:r>
            <a:endParaRPr lang="fr-FR" dirty="0" smtClean="0"/>
          </a:p>
          <a:p>
            <a:endParaRPr lang="fr-FR" b="1" dirty="0"/>
          </a:p>
          <a:p>
            <a:endParaRPr lang="fr-FR" b="1" dirty="0" smtClean="0"/>
          </a:p>
          <a:p>
            <a:pPr marL="285750" indent="-285750">
              <a:buFont typeface="Arial" panose="020B0604020202020204" pitchFamily="34" charset="0"/>
              <a:buChar char="•"/>
            </a:pPr>
            <a:r>
              <a:rPr lang="fr-FR" dirty="0" smtClean="0"/>
              <a:t>La classification des </a:t>
            </a:r>
            <a:r>
              <a:rPr lang="fr-FR" b="1" dirty="0" smtClean="0"/>
              <a:t>engrais potassiques :</a:t>
            </a:r>
          </a:p>
          <a:p>
            <a:r>
              <a:rPr lang="fr-FR" dirty="0" smtClean="0"/>
              <a:t>-les plantes puisent dans le sol l’ion K</a:t>
            </a:r>
            <a:r>
              <a:rPr lang="fr-FR" baseline="30000" dirty="0" smtClean="0"/>
              <a:t>+</a:t>
            </a:r>
            <a:endParaRPr lang="fr-FR" dirty="0" smtClean="0"/>
          </a:p>
          <a:p>
            <a:r>
              <a:rPr lang="fr-FR" dirty="0" smtClean="0"/>
              <a:t>-tous les engrais potassiques sont très solubles dans l’eau</a:t>
            </a:r>
          </a:p>
          <a:p>
            <a:r>
              <a:rPr lang="fr-FR" dirty="0" smtClean="0"/>
              <a:t>-ils sont sujet à la lixiviation</a:t>
            </a:r>
            <a:endParaRPr lang="fr-FR" dirty="0"/>
          </a:p>
          <a:p>
            <a:endParaRPr lang="fr-FR" b="1" dirty="0" smtClean="0"/>
          </a:p>
          <a:p>
            <a:endParaRPr lang="fr-FR" b="1" dirty="0" smtClean="0"/>
          </a:p>
          <a:p>
            <a:pPr marL="285750" indent="-285750">
              <a:buFont typeface="Arial" panose="020B0604020202020204" pitchFamily="34" charset="0"/>
              <a:buChar char="•"/>
            </a:pPr>
            <a:r>
              <a:rPr lang="fr-FR" dirty="0" smtClean="0"/>
              <a:t>On distingue les </a:t>
            </a:r>
            <a:r>
              <a:rPr lang="fr-FR" b="1" dirty="0" smtClean="0"/>
              <a:t>engrais simples</a:t>
            </a:r>
            <a:r>
              <a:rPr lang="fr-FR" dirty="0" smtClean="0"/>
              <a:t>, qui ne contiennent qu’un élément  majeur, des engrais </a:t>
            </a:r>
            <a:r>
              <a:rPr lang="fr-FR" u="sng" dirty="0" smtClean="0"/>
              <a:t>binaires</a:t>
            </a:r>
            <a:r>
              <a:rPr lang="fr-FR" dirty="0" smtClean="0"/>
              <a:t>, </a:t>
            </a:r>
            <a:r>
              <a:rPr lang="fr-FR" u="sng" dirty="0" smtClean="0"/>
              <a:t>ternaires</a:t>
            </a:r>
            <a:r>
              <a:rPr lang="fr-FR" dirty="0" smtClean="0"/>
              <a:t> qu’on appelle les </a:t>
            </a:r>
            <a:r>
              <a:rPr lang="fr-FR" b="1" dirty="0" smtClean="0"/>
              <a:t>engrais composés </a:t>
            </a:r>
            <a:r>
              <a:rPr lang="fr-FR" dirty="0" smtClean="0"/>
              <a:t>et qui contiennent respectivement 2 ou 3 éléments majeurs (N-P; N-K, P-K, N-P-K)</a:t>
            </a:r>
            <a:endParaRPr lang="fr-FR" dirty="0"/>
          </a:p>
          <a:p>
            <a:endParaRPr lang="fr-FR" b="1" dirty="0" smtClean="0"/>
          </a:p>
          <a:p>
            <a:endParaRPr lang="fr-FR" b="1" dirty="0" smtClean="0"/>
          </a:p>
        </p:txBody>
      </p:sp>
    </p:spTree>
    <p:extLst>
      <p:ext uri="{BB962C8B-B14F-4D97-AF65-F5344CB8AC3E}">
        <p14:creationId xmlns:p14="http://schemas.microsoft.com/office/powerpoint/2010/main" val="33596478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03808" y="323453"/>
            <a:ext cx="9217024" cy="5909310"/>
          </a:xfrm>
          <a:prstGeom prst="rect">
            <a:avLst/>
          </a:prstGeom>
          <a:noFill/>
        </p:spPr>
        <p:txBody>
          <a:bodyPr wrap="square" rtlCol="0">
            <a:spAutoFit/>
          </a:bodyPr>
          <a:lstStyle/>
          <a:p>
            <a:pPr fontAlgn="t"/>
            <a:endParaRPr lang="fr-FR" b="1" dirty="0" smtClean="0"/>
          </a:p>
          <a:p>
            <a:pPr fontAlgn="t"/>
            <a:endParaRPr lang="fr-FR" b="1" dirty="0"/>
          </a:p>
          <a:p>
            <a:pPr fontAlgn="t"/>
            <a:endParaRPr lang="fr-FR" b="1" dirty="0" smtClean="0"/>
          </a:p>
          <a:p>
            <a:pPr fontAlgn="t"/>
            <a:endParaRPr lang="fr-FR" b="1" dirty="0"/>
          </a:p>
          <a:p>
            <a:pPr fontAlgn="t"/>
            <a:endParaRPr lang="fr-FR" b="1" dirty="0" smtClean="0"/>
          </a:p>
          <a:p>
            <a:pPr fontAlgn="t"/>
            <a:endParaRPr lang="fr-FR" b="1" dirty="0"/>
          </a:p>
          <a:p>
            <a:pPr fontAlgn="t"/>
            <a:endParaRPr lang="fr-FR" b="1" dirty="0" smtClean="0"/>
          </a:p>
          <a:p>
            <a:pPr fontAlgn="t"/>
            <a:endParaRPr lang="fr-FR" b="1" dirty="0"/>
          </a:p>
          <a:p>
            <a:pPr fontAlgn="t"/>
            <a:endParaRPr lang="fr-FR" b="1" dirty="0" smtClean="0"/>
          </a:p>
          <a:p>
            <a:pPr fontAlgn="t"/>
            <a:endParaRPr lang="fr-FR" b="1" dirty="0"/>
          </a:p>
          <a:p>
            <a:pPr fontAlgn="t"/>
            <a:endParaRPr lang="fr-FR" b="1" dirty="0" smtClean="0"/>
          </a:p>
          <a:p>
            <a:pPr fontAlgn="t"/>
            <a:endParaRPr lang="fr-FR" b="1" dirty="0"/>
          </a:p>
          <a:p>
            <a:pPr fontAlgn="t"/>
            <a:endParaRPr lang="fr-FR" b="1" dirty="0" smtClean="0"/>
          </a:p>
          <a:p>
            <a:pPr fontAlgn="t"/>
            <a:endParaRPr lang="fr-FR" b="1" dirty="0"/>
          </a:p>
          <a:p>
            <a:pPr fontAlgn="t"/>
            <a:endParaRPr lang="fr-FR" dirty="0"/>
          </a:p>
          <a:p>
            <a:endParaRPr lang="fr-FR" b="1" dirty="0" smtClean="0"/>
          </a:p>
          <a:p>
            <a:endParaRPr lang="fr-FR" b="1" dirty="0"/>
          </a:p>
          <a:p>
            <a:endParaRPr lang="fr-FR" b="1" dirty="0"/>
          </a:p>
          <a:p>
            <a:endParaRPr lang="fr-FR" dirty="0"/>
          </a:p>
          <a:p>
            <a:endParaRPr lang="fr-FR" dirty="0"/>
          </a:p>
          <a:p>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222" y="229038"/>
            <a:ext cx="9715256" cy="3330550"/>
          </a:xfrm>
          <a:prstGeom prst="rect">
            <a:avLst/>
          </a:prstGeom>
        </p:spPr>
      </p:pic>
      <p:sp>
        <p:nvSpPr>
          <p:cNvPr id="7" name="ZoneTexte 6"/>
          <p:cNvSpPr txBox="1"/>
          <p:nvPr/>
        </p:nvSpPr>
        <p:spPr>
          <a:xfrm>
            <a:off x="322222" y="4027219"/>
            <a:ext cx="9432803" cy="2769989"/>
          </a:xfrm>
          <a:prstGeom prst="rect">
            <a:avLst/>
          </a:prstGeom>
          <a:solidFill>
            <a:srgbClr val="92D050"/>
          </a:solidFill>
        </p:spPr>
        <p:txBody>
          <a:bodyPr wrap="square" rtlCol="0">
            <a:spAutoFit/>
          </a:bodyPr>
          <a:lstStyle/>
          <a:p>
            <a:r>
              <a:rPr lang="fr-FR" b="1" dirty="0"/>
              <a:t>Pour </a:t>
            </a:r>
            <a:r>
              <a:rPr lang="fr-FR" dirty="0"/>
              <a:t>P</a:t>
            </a:r>
            <a:r>
              <a:rPr lang="fr-FR" baseline="-25000" dirty="0"/>
              <a:t>2</a:t>
            </a:r>
            <a:r>
              <a:rPr lang="fr-FR" dirty="0"/>
              <a:t>O</a:t>
            </a:r>
            <a:r>
              <a:rPr lang="fr-FR" baseline="-25000" dirty="0"/>
              <a:t>5</a:t>
            </a:r>
            <a:r>
              <a:rPr lang="fr-FR" dirty="0"/>
              <a:t> nous choisissons par exemple du superphosphate, et pour K</a:t>
            </a:r>
            <a:r>
              <a:rPr lang="fr-FR" baseline="-25000" dirty="0"/>
              <a:t>2</a:t>
            </a:r>
            <a:r>
              <a:rPr lang="fr-FR" dirty="0"/>
              <a:t>O de chlorure de K. Calculons les quantités à apporter </a:t>
            </a:r>
            <a:r>
              <a:rPr lang="fr-FR" dirty="0" smtClean="0"/>
              <a:t>:</a:t>
            </a:r>
          </a:p>
          <a:p>
            <a:endParaRPr lang="fr-FR" dirty="0"/>
          </a:p>
          <a:p>
            <a:endParaRPr lang="fr-FR" dirty="0" smtClean="0"/>
          </a:p>
          <a:p>
            <a:endParaRPr lang="fr-FR" dirty="0"/>
          </a:p>
          <a:p>
            <a:endParaRPr lang="fr-FR" dirty="0" smtClean="0"/>
          </a:p>
          <a:p>
            <a:endParaRPr lang="fr-FR" dirty="0"/>
          </a:p>
          <a:p>
            <a:endParaRPr lang="fr-FR" dirty="0" smtClean="0"/>
          </a:p>
          <a:p>
            <a:endParaRPr lang="fr-FR" baseline="-25000" dirty="0"/>
          </a:p>
          <a:p>
            <a:endParaRPr lang="fr-FR"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4787949"/>
            <a:ext cx="9150350"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58345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77603" y="179437"/>
            <a:ext cx="9145016" cy="5632311"/>
          </a:xfrm>
          <a:prstGeom prst="rect">
            <a:avLst/>
          </a:prstGeom>
          <a:noFill/>
        </p:spPr>
        <p:txBody>
          <a:bodyPr wrap="square" rtlCol="0">
            <a:spAutoFit/>
          </a:bodyPr>
          <a:lstStyle/>
          <a:p>
            <a:r>
              <a:rPr lang="fr-FR" b="1" dirty="0" smtClean="0"/>
              <a:t>C-4 : Prise en compte de P-K des amendements organiques</a:t>
            </a:r>
          </a:p>
          <a:p>
            <a:r>
              <a:rPr lang="fr-FR" dirty="0"/>
              <a:t>Pour réaliser un plan de fumure en tenant compte de l'épandage des produits organiques, il faut connaître </a:t>
            </a:r>
            <a:r>
              <a:rPr lang="fr-FR" b="1" dirty="0"/>
              <a:t>leurs valeurs fertilisante</a:t>
            </a:r>
            <a:r>
              <a:rPr lang="fr-FR" dirty="0"/>
              <a:t>s. </a:t>
            </a:r>
          </a:p>
          <a:p>
            <a:r>
              <a:rPr lang="fr-FR" dirty="0"/>
              <a:t>Des </a:t>
            </a:r>
            <a:r>
              <a:rPr lang="fr-FR" u="sng" dirty="0"/>
              <a:t>coefficients d'équivalence engrais (</a:t>
            </a:r>
            <a:r>
              <a:rPr lang="fr-FR" u="sng" dirty="0" err="1"/>
              <a:t>Keq</a:t>
            </a:r>
            <a:r>
              <a:rPr lang="fr-FR" u="sng" dirty="0"/>
              <a:t>) </a:t>
            </a:r>
            <a:r>
              <a:rPr lang="fr-FR" dirty="0"/>
              <a:t>ont été établis de manière à exprimer </a:t>
            </a:r>
            <a:r>
              <a:rPr lang="fr-FR" b="1" dirty="0"/>
              <a:t>l'efficacité d'un engrais organique par rapport à un engrais minéral de référence</a:t>
            </a:r>
            <a:r>
              <a:rPr lang="fr-FR" dirty="0"/>
              <a:t>.</a:t>
            </a:r>
          </a:p>
          <a:p>
            <a:endParaRPr lang="fr-FR" dirty="0"/>
          </a:p>
          <a:p>
            <a:r>
              <a:rPr lang="fr-FR" dirty="0"/>
              <a:t>On appelle les </a:t>
            </a:r>
            <a:r>
              <a:rPr lang="fr-FR" b="1" dirty="0"/>
              <a:t>PRO</a:t>
            </a:r>
            <a:r>
              <a:rPr lang="fr-FR" dirty="0"/>
              <a:t>, les produits résiduaires organiques.</a:t>
            </a:r>
          </a:p>
          <a:p>
            <a:r>
              <a:rPr lang="fr-FR" dirty="0"/>
              <a:t>Ils contiennent des quantités importantes d’azote, phosphore, et potassium, qu’il faut prendre en compte dans nos calculs</a:t>
            </a:r>
            <a:r>
              <a:rPr lang="fr-FR" dirty="0" smtClean="0"/>
              <a:t>.</a:t>
            </a:r>
          </a:p>
          <a:p>
            <a:r>
              <a:rPr lang="fr-FR" b="1" dirty="0"/>
              <a:t>En pratique</a:t>
            </a:r>
            <a:r>
              <a:rPr lang="fr-FR" dirty="0"/>
              <a:t>, il faut multiplier la dose totale d’élément fertilisant apportée par le coefficient d’équivalence engrais minéral pour obtenir la fourniture réelle en éléments fertilisants à la culture</a:t>
            </a:r>
            <a:r>
              <a:rPr lang="fr-FR" dirty="0" smtClean="0"/>
              <a:t>.</a:t>
            </a:r>
          </a:p>
          <a:p>
            <a:endParaRPr lang="fr-FR" dirty="0"/>
          </a:p>
          <a:p>
            <a:endParaRPr lang="fr-FR" dirty="0"/>
          </a:p>
          <a:p>
            <a:endParaRPr lang="fr-FR" b="1" dirty="0" smtClean="0"/>
          </a:p>
          <a:p>
            <a:endParaRPr lang="fr-FR" b="1" dirty="0"/>
          </a:p>
          <a:p>
            <a:endParaRPr lang="fr-FR" b="1" dirty="0" smtClean="0"/>
          </a:p>
          <a:p>
            <a:endParaRPr lang="fr-FR" b="1" dirty="0"/>
          </a:p>
          <a:p>
            <a:endParaRPr lang="fr-FR" b="1" dirty="0" smtClean="0"/>
          </a:p>
          <a:p>
            <a:endParaRPr lang="fr-FR" b="1"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603" y="3522443"/>
            <a:ext cx="4664531" cy="4037232"/>
          </a:xfrm>
          <a:prstGeom prst="rect">
            <a:avLst/>
          </a:prstGeom>
        </p:spPr>
      </p:pic>
      <p:sp>
        <p:nvSpPr>
          <p:cNvPr id="8" name="ZoneTexte 7"/>
          <p:cNvSpPr txBox="1"/>
          <p:nvPr/>
        </p:nvSpPr>
        <p:spPr>
          <a:xfrm>
            <a:off x="5184328" y="3995861"/>
            <a:ext cx="4338291" cy="1477328"/>
          </a:xfrm>
          <a:prstGeom prst="rect">
            <a:avLst/>
          </a:prstGeom>
          <a:noFill/>
        </p:spPr>
        <p:txBody>
          <a:bodyPr wrap="square" rtlCol="0">
            <a:spAutoFit/>
          </a:bodyPr>
          <a:lstStyle/>
          <a:p>
            <a:r>
              <a:rPr lang="fr-FR" b="1" dirty="0" smtClean="0"/>
              <a:t>Le </a:t>
            </a:r>
            <a:r>
              <a:rPr lang="fr-FR" b="1" dirty="0" err="1" smtClean="0"/>
              <a:t>Keq</a:t>
            </a:r>
            <a:r>
              <a:rPr lang="fr-FR" b="1" dirty="0" smtClean="0"/>
              <a:t> pour </a:t>
            </a:r>
            <a:r>
              <a:rPr lang="fr-FR" b="1" dirty="0"/>
              <a:t>le potassium </a:t>
            </a:r>
            <a:r>
              <a:rPr lang="fr-FR" dirty="0"/>
              <a:t>est égal à 1 quel que soit le type de produit.</a:t>
            </a:r>
            <a:br>
              <a:rPr lang="fr-FR" dirty="0"/>
            </a:br>
            <a:endParaRPr lang="fr-FR" dirty="0" smtClean="0"/>
          </a:p>
          <a:p>
            <a:endParaRPr lang="fr-FR" dirty="0"/>
          </a:p>
          <a:p>
            <a:endParaRPr lang="fr-FR" dirty="0"/>
          </a:p>
        </p:txBody>
      </p:sp>
    </p:spTree>
    <p:extLst>
      <p:ext uri="{BB962C8B-B14F-4D97-AF65-F5344CB8AC3E}">
        <p14:creationId xmlns:p14="http://schemas.microsoft.com/office/powerpoint/2010/main" val="35900676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p:nvPr>
        </p:nvSpPr>
        <p:spPr>
          <a:xfrm>
            <a:off x="504000" y="467470"/>
            <a:ext cx="8870040" cy="936104"/>
          </a:xfrm>
        </p:spPr>
        <p:txBody>
          <a:bodyPr/>
          <a:lstStyle/>
          <a:p>
            <a:r>
              <a:rPr lang="fr-FR" dirty="0" smtClean="0"/>
              <a:t>Ce contexte Français s’explique de plusieurs manières, mais la raison principale tient  au</a:t>
            </a:r>
          </a:p>
          <a:p>
            <a:r>
              <a:rPr lang="fr-FR" b="1" dirty="0" smtClean="0"/>
              <a:t>coût des engrais : </a:t>
            </a:r>
            <a:r>
              <a:rPr lang="fr-FR" dirty="0" smtClean="0"/>
              <a:t>très dépendant des cours du pétrole (surtout pour les engrais azotés)</a:t>
            </a:r>
          </a:p>
          <a:p>
            <a:endParaRPr lang="fr-FR" dirty="0"/>
          </a:p>
          <a:p>
            <a:endParaRPr lang="fr-F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34914" t="19986" r="13899" b="20471"/>
          <a:stretch>
            <a:fillRect/>
          </a:stretch>
        </p:blipFill>
        <p:spPr bwMode="auto">
          <a:xfrm>
            <a:off x="647824" y="1475581"/>
            <a:ext cx="8604250" cy="5759450"/>
          </a:xfrm>
          <a:prstGeom prst="rect">
            <a:avLst/>
          </a:prstGeom>
          <a:noFill/>
          <a:ln>
            <a:noFill/>
          </a:ln>
          <a:effectLst/>
          <a:extLst>
            <a:ext uri="{909E8E84-426E-40DD-AFC4-6F175D3DCCD1}">
              <a14:hiddenFill xmlns:a14="http://schemas.microsoft.com/office/drawing/2010/main">
                <a:blipFill dpi="0" rotWithShape="0">
                  <a:blip/>
                  <a:srcRect l="34914" t="19986" r="13899" b="20471"/>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859222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77603" y="179437"/>
            <a:ext cx="9145016" cy="5632311"/>
          </a:xfrm>
          <a:prstGeom prst="rect">
            <a:avLst/>
          </a:prstGeom>
          <a:noFill/>
        </p:spPr>
        <p:txBody>
          <a:bodyPr wrap="square" rtlCol="0">
            <a:spAutoFit/>
          </a:bodyPr>
          <a:lstStyle/>
          <a:p>
            <a:r>
              <a:rPr lang="fr-FR" dirty="0" smtClean="0"/>
              <a:t>Pour </a:t>
            </a:r>
            <a:r>
              <a:rPr lang="fr-FR" dirty="0"/>
              <a:t>le calcul de la fertilisation phosphatée de la culture réceptrice, </a:t>
            </a:r>
            <a:r>
              <a:rPr lang="fr-FR" b="1" dirty="0"/>
              <a:t>le </a:t>
            </a:r>
            <a:r>
              <a:rPr lang="fr-FR" b="1" dirty="0" err="1"/>
              <a:t>Keq</a:t>
            </a:r>
            <a:r>
              <a:rPr lang="fr-FR" b="1" dirty="0"/>
              <a:t> n’est à prendre en compte que dans le cas </a:t>
            </a:r>
            <a:r>
              <a:rPr lang="fr-FR" b="1" dirty="0" smtClean="0"/>
              <a:t>où l’apport de phosphore</a:t>
            </a:r>
            <a:r>
              <a:rPr lang="fr-FR" b="1" dirty="0"/>
              <a:t> est nécessaire, c'est-à-dire lorsque la teneur en P</a:t>
            </a:r>
            <a:r>
              <a:rPr lang="fr-FR" b="1" baseline="-25000" dirty="0"/>
              <a:t>2</a:t>
            </a:r>
            <a:r>
              <a:rPr lang="fr-FR" b="1" dirty="0"/>
              <a:t>O</a:t>
            </a:r>
            <a:r>
              <a:rPr lang="fr-FR" b="1" baseline="-25000" dirty="0"/>
              <a:t>5</a:t>
            </a:r>
            <a:r>
              <a:rPr lang="fr-FR" b="1" dirty="0"/>
              <a:t> de l’analyse de terre la plus récente de la parcelle est inférieure au seuil </a:t>
            </a:r>
            <a:r>
              <a:rPr lang="fr-FR" b="1" dirty="0" err="1"/>
              <a:t>T</a:t>
            </a:r>
            <a:r>
              <a:rPr lang="fr-FR" b="1" baseline="-25000" dirty="0" err="1"/>
              <a:t>impasse</a:t>
            </a:r>
            <a:r>
              <a:rPr lang="fr-FR" b="1" dirty="0"/>
              <a:t>.</a:t>
            </a:r>
            <a:r>
              <a:rPr lang="fr-FR" dirty="0"/>
              <a:t> </a:t>
            </a:r>
            <a:endParaRPr lang="fr-FR" dirty="0" smtClean="0"/>
          </a:p>
          <a:p>
            <a:r>
              <a:rPr lang="fr-FR" dirty="0" smtClean="0"/>
              <a:t>Au-dessus </a:t>
            </a:r>
            <a:r>
              <a:rPr lang="fr-FR" dirty="0"/>
              <a:t>de cette valeur, pour laquelle l'absence de fumure sur la culture en place n’entraine pas de chute de rendement économiquement significative, la prise en compte des </a:t>
            </a:r>
            <a:r>
              <a:rPr lang="fr-FR" dirty="0" err="1"/>
              <a:t>Keq</a:t>
            </a:r>
            <a:r>
              <a:rPr lang="fr-FR" dirty="0"/>
              <a:t> pour le phosphore est </a:t>
            </a:r>
            <a:r>
              <a:rPr lang="fr-FR" dirty="0" smtClean="0"/>
              <a:t>inutile</a:t>
            </a:r>
          </a:p>
          <a:p>
            <a:r>
              <a:rPr lang="fr-FR" dirty="0" smtClean="0"/>
              <a:t>En effet, </a:t>
            </a:r>
            <a:r>
              <a:rPr lang="fr-FR" b="1" dirty="0" smtClean="0"/>
              <a:t>après </a:t>
            </a:r>
            <a:r>
              <a:rPr lang="fr-FR" b="1" dirty="0"/>
              <a:t>un an de présence dans le sol, le phosphore des matières organiques a le même effet sur l'enrichissement du sol que les engrais phosphatés solubles dans l'eau</a:t>
            </a:r>
            <a:r>
              <a:rPr lang="fr-FR" dirty="0"/>
              <a:t>. </a:t>
            </a:r>
            <a:endParaRPr lang="fr-FR" dirty="0" smtClean="0"/>
          </a:p>
          <a:p>
            <a:r>
              <a:rPr lang="fr-FR" dirty="0" smtClean="0"/>
              <a:t>Il </a:t>
            </a:r>
            <a:r>
              <a:rPr lang="fr-FR" dirty="0"/>
              <a:t>contribue, quelle que soit la teneur du sol, à l'accroissement ou l'entretien à moyen terme de la biodisponibilité du phosphore et doit être prise en compte dans le bilan de fertilisation</a:t>
            </a:r>
            <a:r>
              <a:rPr lang="fr-FR" dirty="0" smtClean="0"/>
              <a:t>.</a:t>
            </a:r>
          </a:p>
          <a:p>
            <a:r>
              <a:rPr lang="fr-FR" dirty="0" smtClean="0"/>
              <a:t>Les </a:t>
            </a:r>
            <a:r>
              <a:rPr lang="fr-FR" dirty="0" err="1" smtClean="0"/>
              <a:t>Keq</a:t>
            </a:r>
            <a:r>
              <a:rPr lang="fr-FR" dirty="0" smtClean="0"/>
              <a:t> Phosphore </a:t>
            </a:r>
            <a:r>
              <a:rPr lang="fr-FR" b="1" dirty="0"/>
              <a:t>des produits organiques pour l'année de </a:t>
            </a:r>
            <a:r>
              <a:rPr lang="fr-FR" b="1" dirty="0" smtClean="0"/>
              <a:t>l'apport : </a:t>
            </a:r>
            <a:endParaRPr lang="fr-FR" dirty="0"/>
          </a:p>
          <a:p>
            <a:endParaRPr lang="fr-FR" b="1" dirty="0" smtClean="0"/>
          </a:p>
          <a:p>
            <a:endParaRPr lang="fr-FR" b="1" dirty="0"/>
          </a:p>
          <a:p>
            <a:endParaRPr lang="fr-FR" b="1" dirty="0" smtClean="0"/>
          </a:p>
          <a:p>
            <a:endParaRPr lang="fr-FR" b="1" dirty="0"/>
          </a:p>
          <a:p>
            <a:endParaRPr lang="fr-FR" b="1" dirty="0" smtClean="0"/>
          </a:p>
          <a:p>
            <a:endParaRPr lang="fr-FR" b="1"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847" y="4211885"/>
            <a:ext cx="8833457" cy="3024336"/>
          </a:xfrm>
          <a:prstGeom prst="rect">
            <a:avLst/>
          </a:prstGeom>
        </p:spPr>
      </p:pic>
    </p:spTree>
    <p:extLst>
      <p:ext uri="{BB962C8B-B14F-4D97-AF65-F5344CB8AC3E}">
        <p14:creationId xmlns:p14="http://schemas.microsoft.com/office/powerpoint/2010/main" val="12724303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59792" y="323453"/>
            <a:ext cx="9433048" cy="3416320"/>
          </a:xfrm>
          <a:prstGeom prst="rect">
            <a:avLst/>
          </a:prstGeom>
          <a:solidFill>
            <a:srgbClr val="92D050"/>
          </a:solidFill>
        </p:spPr>
        <p:txBody>
          <a:bodyPr wrap="square" rtlCol="0">
            <a:spAutoFit/>
          </a:bodyPr>
          <a:lstStyle/>
          <a:p>
            <a:r>
              <a:rPr lang="fr-FR" u="sng" dirty="0" smtClean="0"/>
              <a:t>Exemple d’application </a:t>
            </a:r>
            <a:r>
              <a:rPr lang="fr-FR" dirty="0" smtClean="0"/>
              <a:t>: </a:t>
            </a:r>
          </a:p>
          <a:p>
            <a:r>
              <a:rPr lang="fr-FR" dirty="0" smtClean="0"/>
              <a:t>Un agriculteur apporte 50 Tonnes / ha de lisier de porc.</a:t>
            </a:r>
          </a:p>
          <a:p>
            <a:r>
              <a:rPr lang="fr-FR" dirty="0" smtClean="0"/>
              <a:t>Le teneur du sol pour P2O5 et K2O est comprise entre </a:t>
            </a:r>
            <a:r>
              <a:rPr lang="fr-FR" dirty="0" err="1" smtClean="0"/>
              <a:t>Timp</a:t>
            </a:r>
            <a:r>
              <a:rPr lang="fr-FR" dirty="0" smtClean="0"/>
              <a:t>. et </a:t>
            </a:r>
            <a:r>
              <a:rPr lang="fr-FR" dirty="0" err="1" smtClean="0"/>
              <a:t>Trenf</a:t>
            </a:r>
            <a:r>
              <a:rPr lang="fr-FR" dirty="0" smtClean="0"/>
              <a:t>.</a:t>
            </a:r>
          </a:p>
          <a:p>
            <a:r>
              <a:rPr lang="fr-FR" dirty="0" smtClean="0"/>
              <a:t>L’impact de cet apport l’année de réalisation du plan de fertilisation P et K sera le suivant :</a:t>
            </a:r>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a:p>
        </p:txBody>
      </p:sp>
      <p:graphicFrame>
        <p:nvGraphicFramePr>
          <p:cNvPr id="5" name="Tableau 4"/>
          <p:cNvGraphicFramePr>
            <a:graphicFrameLocks noGrp="1"/>
          </p:cNvGraphicFramePr>
          <p:nvPr>
            <p:extLst>
              <p:ext uri="{D42A27DB-BD31-4B8C-83A1-F6EECF244321}">
                <p14:modId xmlns:p14="http://schemas.microsoft.com/office/powerpoint/2010/main" val="2116675481"/>
              </p:ext>
            </p:extLst>
          </p:nvPr>
        </p:nvGraphicFramePr>
        <p:xfrm>
          <a:off x="1680104" y="1539698"/>
          <a:ext cx="7824704" cy="1656080"/>
        </p:xfrm>
        <a:graphic>
          <a:graphicData uri="http://schemas.openxmlformats.org/drawingml/2006/table">
            <a:tbl>
              <a:tblPr firstRow="1" bandRow="1">
                <a:tableStyleId>{5C22544A-7EE6-4342-B048-85BDC9FD1C3A}</a:tableStyleId>
              </a:tblPr>
              <a:tblGrid>
                <a:gridCol w="767920"/>
                <a:gridCol w="1368152"/>
                <a:gridCol w="936104"/>
                <a:gridCol w="4752528"/>
              </a:tblGrid>
              <a:tr h="370840">
                <a:tc>
                  <a:txBody>
                    <a:bodyPr/>
                    <a:lstStyle/>
                    <a:p>
                      <a:endParaRPr lang="fr-FR" dirty="0"/>
                    </a:p>
                  </a:txBody>
                  <a:tcPr/>
                </a:tc>
                <a:tc>
                  <a:txBody>
                    <a:bodyPr/>
                    <a:lstStyle/>
                    <a:p>
                      <a:r>
                        <a:rPr lang="fr-FR" dirty="0" smtClean="0"/>
                        <a:t>Valeur fertilisante (kg/t)</a:t>
                      </a:r>
                      <a:endParaRPr lang="fr-FR" dirty="0"/>
                    </a:p>
                  </a:txBody>
                  <a:tcPr/>
                </a:tc>
                <a:tc>
                  <a:txBody>
                    <a:bodyPr/>
                    <a:lstStyle/>
                    <a:p>
                      <a:r>
                        <a:rPr lang="fr-FR" dirty="0" err="1" smtClean="0"/>
                        <a:t>Keq</a:t>
                      </a:r>
                      <a:endParaRPr lang="fr-FR" dirty="0"/>
                    </a:p>
                  </a:txBody>
                  <a:tcPr/>
                </a:tc>
                <a:tc>
                  <a:txBody>
                    <a:bodyPr/>
                    <a:lstStyle/>
                    <a:p>
                      <a:r>
                        <a:rPr lang="fr-FR" dirty="0" smtClean="0"/>
                        <a:t>Quantité d’élément fertilisant pris en compte dans</a:t>
                      </a:r>
                      <a:r>
                        <a:rPr lang="fr-FR" baseline="0" dirty="0" smtClean="0"/>
                        <a:t> le plan de fertilisation année n (kg/ha)</a:t>
                      </a:r>
                      <a:endParaRPr lang="fr-FR" dirty="0"/>
                    </a:p>
                  </a:txBody>
                  <a:tcPr/>
                </a:tc>
              </a:tr>
              <a:tr h="370840">
                <a:tc>
                  <a:txBody>
                    <a:bodyPr/>
                    <a:lstStyle/>
                    <a:p>
                      <a:r>
                        <a:rPr lang="fr-FR" dirty="0" smtClean="0"/>
                        <a:t>P</a:t>
                      </a:r>
                      <a:r>
                        <a:rPr lang="fr-FR" baseline="-25000" dirty="0" smtClean="0"/>
                        <a:t>2</a:t>
                      </a:r>
                      <a:r>
                        <a:rPr lang="fr-FR" dirty="0" smtClean="0"/>
                        <a:t>O</a:t>
                      </a:r>
                      <a:r>
                        <a:rPr lang="fr-FR" baseline="-25000" dirty="0" smtClean="0"/>
                        <a:t>5</a:t>
                      </a:r>
                      <a:endParaRPr lang="fr-FR" dirty="0"/>
                    </a:p>
                  </a:txBody>
                  <a:tcPr/>
                </a:tc>
                <a:tc>
                  <a:txBody>
                    <a:bodyPr/>
                    <a:lstStyle/>
                    <a:p>
                      <a:r>
                        <a:rPr lang="fr-FR" dirty="0" smtClean="0"/>
                        <a:t>3,3</a:t>
                      </a:r>
                      <a:endParaRPr lang="fr-FR" dirty="0"/>
                    </a:p>
                  </a:txBody>
                  <a:tcPr/>
                </a:tc>
                <a:tc>
                  <a:txBody>
                    <a:bodyPr/>
                    <a:lstStyle/>
                    <a:p>
                      <a:r>
                        <a:rPr lang="fr-FR" dirty="0" smtClean="0"/>
                        <a:t>0,95</a:t>
                      </a:r>
                      <a:endParaRPr lang="fr-FR" dirty="0"/>
                    </a:p>
                  </a:txBody>
                  <a:tcPr/>
                </a:tc>
                <a:tc>
                  <a:txBody>
                    <a:bodyPr/>
                    <a:lstStyle/>
                    <a:p>
                      <a:r>
                        <a:rPr lang="fr-FR" dirty="0" smtClean="0"/>
                        <a:t>50*3,3*0,95  = 157</a:t>
                      </a:r>
                      <a:endParaRPr lang="fr-FR" dirty="0"/>
                    </a:p>
                  </a:txBody>
                  <a:tcPr/>
                </a:tc>
              </a:tr>
              <a:tr h="370840">
                <a:tc>
                  <a:txBody>
                    <a:bodyPr/>
                    <a:lstStyle/>
                    <a:p>
                      <a:r>
                        <a:rPr lang="fr-FR" dirty="0" smtClean="0"/>
                        <a:t>K</a:t>
                      </a:r>
                      <a:r>
                        <a:rPr lang="fr-FR" baseline="-25000" dirty="0" smtClean="0"/>
                        <a:t>2</a:t>
                      </a:r>
                      <a:r>
                        <a:rPr lang="fr-FR" dirty="0" smtClean="0"/>
                        <a:t>O</a:t>
                      </a:r>
                      <a:endParaRPr lang="fr-FR" dirty="0"/>
                    </a:p>
                  </a:txBody>
                  <a:tcPr/>
                </a:tc>
                <a:tc>
                  <a:txBody>
                    <a:bodyPr/>
                    <a:lstStyle/>
                    <a:p>
                      <a:r>
                        <a:rPr lang="fr-FR" dirty="0" smtClean="0"/>
                        <a:t>4,8</a:t>
                      </a:r>
                      <a:endParaRPr lang="fr-FR" dirty="0"/>
                    </a:p>
                  </a:txBody>
                  <a:tcPr/>
                </a:tc>
                <a:tc>
                  <a:txBody>
                    <a:bodyPr/>
                    <a:lstStyle/>
                    <a:p>
                      <a:r>
                        <a:rPr lang="fr-FR" dirty="0" smtClean="0"/>
                        <a:t>1</a:t>
                      </a:r>
                      <a:endParaRPr lang="fr-FR" dirty="0"/>
                    </a:p>
                  </a:txBody>
                  <a:tcPr/>
                </a:tc>
                <a:tc>
                  <a:txBody>
                    <a:bodyPr/>
                    <a:lstStyle/>
                    <a:p>
                      <a:r>
                        <a:rPr lang="fr-FR" dirty="0" smtClean="0"/>
                        <a:t>50*4,8*1 = 240</a:t>
                      </a:r>
                      <a:endParaRPr lang="fr-FR" dirty="0"/>
                    </a:p>
                  </a:txBody>
                  <a:tcPr/>
                </a:tc>
              </a:tr>
            </a:tbl>
          </a:graphicData>
        </a:graphic>
      </p:graphicFrame>
    </p:spTree>
    <p:extLst>
      <p:ext uri="{BB962C8B-B14F-4D97-AF65-F5344CB8AC3E}">
        <p14:creationId xmlns:p14="http://schemas.microsoft.com/office/powerpoint/2010/main" val="18227877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31800" y="323453"/>
            <a:ext cx="9361040" cy="3693319"/>
          </a:xfrm>
          <a:prstGeom prst="rect">
            <a:avLst/>
          </a:prstGeom>
          <a:noFill/>
        </p:spPr>
        <p:txBody>
          <a:bodyPr wrap="square" rtlCol="0">
            <a:spAutoFit/>
          </a:bodyPr>
          <a:lstStyle/>
          <a:p>
            <a:r>
              <a:rPr lang="fr-FR" b="1" dirty="0" smtClean="0"/>
              <a:t>C-5 : Les modalités d’apports </a:t>
            </a:r>
            <a:r>
              <a:rPr lang="fr-FR" b="1" dirty="0" smtClean="0"/>
              <a:t>P-K</a:t>
            </a:r>
          </a:p>
          <a:p>
            <a:r>
              <a:rPr lang="fr-FR" dirty="0" smtClean="0"/>
              <a:t>Souvent on parle pour P-K de la fumure de fond, qui vise à améliorer la qualité de sol.</a:t>
            </a:r>
          </a:p>
          <a:p>
            <a:r>
              <a:rPr lang="fr-FR" dirty="0" smtClean="0"/>
              <a:t>La fumure </a:t>
            </a:r>
            <a:r>
              <a:rPr lang="fr-FR" dirty="0" err="1" smtClean="0"/>
              <a:t>phospho</a:t>
            </a:r>
            <a:r>
              <a:rPr lang="fr-FR" dirty="0" smtClean="0"/>
              <a:t>-potassique peut être conduite de 3 manières au moins :</a:t>
            </a:r>
          </a:p>
          <a:p>
            <a:pPr marL="285750" indent="-285750">
              <a:buFontTx/>
              <a:buChar char="-"/>
            </a:pPr>
            <a:r>
              <a:rPr lang="fr-FR" dirty="0" smtClean="0"/>
              <a:t>l’apport </a:t>
            </a:r>
            <a:r>
              <a:rPr lang="fr-FR" b="1" dirty="0" smtClean="0"/>
              <a:t>en tête de rotation </a:t>
            </a:r>
            <a:r>
              <a:rPr lang="fr-FR" dirty="0" smtClean="0"/>
              <a:t>(pratique ancienne) sur la culture la plus exigeante de la rotation.</a:t>
            </a:r>
          </a:p>
          <a:p>
            <a:pPr marL="285750" indent="-285750">
              <a:buFontTx/>
              <a:buChar char="-"/>
            </a:pPr>
            <a:r>
              <a:rPr lang="fr-FR" b="1" dirty="0" smtClean="0"/>
              <a:t>L’apport par culture</a:t>
            </a:r>
            <a:r>
              <a:rPr lang="fr-FR" dirty="0" smtClean="0"/>
              <a:t>, sur chaque culture de la rotation, avec d’éventuelles impasses. Pour le phosphore, on apporte souvent une partie de la dose au plus près des racines (pour en stimuler la croissance ; phosphore peu mobile dans le sol) soit en surface soit localisé près des graines semées,  au moment du semis ou après la levée de la culture.</a:t>
            </a:r>
          </a:p>
          <a:p>
            <a:pPr marL="285750" indent="-285750">
              <a:buFontTx/>
              <a:buChar char="-"/>
            </a:pPr>
            <a:r>
              <a:rPr lang="fr-FR" b="1" dirty="0" smtClean="0"/>
              <a:t>La synthèse des deux méthodes</a:t>
            </a:r>
            <a:r>
              <a:rPr lang="fr-FR" dirty="0" smtClean="0"/>
              <a:t>.</a:t>
            </a:r>
          </a:p>
          <a:p>
            <a:pPr marL="285750" indent="-285750">
              <a:buFontTx/>
              <a:buChar char="-"/>
            </a:pPr>
            <a:endParaRPr lang="fr-FR" dirty="0"/>
          </a:p>
          <a:p>
            <a:endParaRPr lang="fr-FR" dirty="0" smtClean="0"/>
          </a:p>
          <a:p>
            <a:endParaRPr lang="fr-FR"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4" y="3167769"/>
            <a:ext cx="3460838" cy="2592288"/>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9293" y="4702175"/>
            <a:ext cx="3810000" cy="2857500"/>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8184" y="3167769"/>
            <a:ext cx="3312368" cy="2484276"/>
          </a:xfrm>
          <a:prstGeom prst="rect">
            <a:avLst/>
          </a:prstGeom>
        </p:spPr>
      </p:pic>
      <p:sp>
        <p:nvSpPr>
          <p:cNvPr id="6" name="ZoneTexte 5"/>
          <p:cNvSpPr txBox="1"/>
          <p:nvPr/>
        </p:nvSpPr>
        <p:spPr>
          <a:xfrm>
            <a:off x="24314" y="5258718"/>
            <a:ext cx="3460838" cy="369332"/>
          </a:xfrm>
          <a:prstGeom prst="rect">
            <a:avLst/>
          </a:prstGeom>
          <a:noFill/>
        </p:spPr>
        <p:txBody>
          <a:bodyPr wrap="square" rtlCol="0">
            <a:spAutoFit/>
          </a:bodyPr>
          <a:lstStyle/>
          <a:p>
            <a:r>
              <a:rPr lang="fr-FR" dirty="0" smtClean="0">
                <a:solidFill>
                  <a:schemeClr val="bg1"/>
                </a:solidFill>
              </a:rPr>
              <a:t>Apport sur labour avant semis</a:t>
            </a:r>
            <a:endParaRPr lang="fr-FR" dirty="0">
              <a:solidFill>
                <a:schemeClr val="bg1"/>
              </a:solidFill>
            </a:endParaRPr>
          </a:p>
        </p:txBody>
      </p:sp>
      <p:sp>
        <p:nvSpPr>
          <p:cNvPr id="7" name="ZoneTexte 6"/>
          <p:cNvSpPr txBox="1"/>
          <p:nvPr/>
        </p:nvSpPr>
        <p:spPr>
          <a:xfrm>
            <a:off x="3888184" y="4981719"/>
            <a:ext cx="3312368" cy="646331"/>
          </a:xfrm>
          <a:prstGeom prst="rect">
            <a:avLst/>
          </a:prstGeom>
          <a:noFill/>
        </p:spPr>
        <p:txBody>
          <a:bodyPr wrap="square" rtlCol="0">
            <a:spAutoFit/>
          </a:bodyPr>
          <a:lstStyle/>
          <a:p>
            <a:r>
              <a:rPr lang="fr-FR" dirty="0" smtClean="0">
                <a:solidFill>
                  <a:schemeClr val="bg1"/>
                </a:solidFill>
              </a:rPr>
              <a:t>Apport localisé au moment du semis</a:t>
            </a:r>
            <a:endParaRPr lang="fr-FR" dirty="0">
              <a:solidFill>
                <a:schemeClr val="bg1"/>
              </a:solidFill>
            </a:endParaRPr>
          </a:p>
        </p:txBody>
      </p:sp>
      <p:sp>
        <p:nvSpPr>
          <p:cNvPr id="8" name="ZoneTexte 7"/>
          <p:cNvSpPr txBox="1"/>
          <p:nvPr/>
        </p:nvSpPr>
        <p:spPr>
          <a:xfrm>
            <a:off x="6380097" y="6818999"/>
            <a:ext cx="3528392" cy="646331"/>
          </a:xfrm>
          <a:prstGeom prst="rect">
            <a:avLst/>
          </a:prstGeom>
          <a:noFill/>
        </p:spPr>
        <p:txBody>
          <a:bodyPr wrap="square" rtlCol="0">
            <a:spAutoFit/>
          </a:bodyPr>
          <a:lstStyle/>
          <a:p>
            <a:r>
              <a:rPr lang="fr-FR" dirty="0" smtClean="0">
                <a:solidFill>
                  <a:schemeClr val="bg1"/>
                </a:solidFill>
              </a:rPr>
              <a:t>Apport localisé après la levée de la culture</a:t>
            </a:r>
            <a:endParaRPr lang="fr-FR" dirty="0">
              <a:solidFill>
                <a:schemeClr val="bg1"/>
              </a:solidFill>
            </a:endParaRPr>
          </a:p>
        </p:txBody>
      </p:sp>
    </p:spTree>
    <p:extLst>
      <p:ext uri="{BB962C8B-B14F-4D97-AF65-F5344CB8AC3E}">
        <p14:creationId xmlns:p14="http://schemas.microsoft.com/office/powerpoint/2010/main" val="39867681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p:nvPr>
        </p:nvSpPr>
        <p:spPr>
          <a:xfrm>
            <a:off x="504000" y="323454"/>
            <a:ext cx="8870040" cy="1224136"/>
          </a:xfrm>
        </p:spPr>
        <p:txBody>
          <a:bodyPr/>
          <a:lstStyle/>
          <a:p>
            <a:r>
              <a:rPr lang="fr-FR" dirty="0" smtClean="0"/>
              <a:t>Cette augmentation est particulièrement nette en € constant à partir de 2008 :</a:t>
            </a:r>
          </a:p>
          <a:p>
            <a:endParaRPr lang="fr-FR" dirty="0" smtClean="0"/>
          </a:p>
          <a:p>
            <a:endParaRPr lang="fr-F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41945" t="33913" r="20647" b="20558"/>
          <a:stretch>
            <a:fillRect/>
          </a:stretch>
        </p:blipFill>
        <p:spPr bwMode="auto">
          <a:xfrm>
            <a:off x="863848" y="1547589"/>
            <a:ext cx="7740650" cy="5580063"/>
          </a:xfrm>
          <a:prstGeom prst="rect">
            <a:avLst/>
          </a:prstGeom>
          <a:noFill/>
          <a:ln>
            <a:noFill/>
          </a:ln>
          <a:effectLst/>
          <a:extLst>
            <a:ext uri="{909E8E84-426E-40DD-AFC4-6F175D3DCCD1}">
              <a14:hiddenFill xmlns:a14="http://schemas.microsoft.com/office/drawing/2010/main">
                <a:blipFill dpi="0" rotWithShape="0">
                  <a:blip/>
                  <a:srcRect l="41945" t="33913" r="20647" b="2055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738918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p:nvPr>
        </p:nvSpPr>
        <p:spPr>
          <a:xfrm>
            <a:off x="184712" y="179436"/>
            <a:ext cx="8870040" cy="432049"/>
          </a:xfrm>
        </p:spPr>
        <p:txBody>
          <a:bodyPr/>
          <a:lstStyle/>
          <a:p>
            <a:r>
              <a:rPr lang="fr-FR" b="1" dirty="0" smtClean="0"/>
              <a:t>Les ressources en Phosphore : </a:t>
            </a:r>
            <a:endParaRPr lang="fr-FR" b="1"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l="36880" t="23338" r="13899" b="17125"/>
          <a:stretch>
            <a:fillRect/>
          </a:stretch>
        </p:blipFill>
        <p:spPr bwMode="auto">
          <a:xfrm>
            <a:off x="2807817" y="611485"/>
            <a:ext cx="7272808" cy="4926473"/>
          </a:xfrm>
          <a:prstGeom prst="rect">
            <a:avLst/>
          </a:prstGeom>
          <a:noFill/>
          <a:ln>
            <a:noFill/>
          </a:ln>
          <a:effectLst/>
          <a:extLst>
            <a:ext uri="{909E8E84-426E-40DD-AFC4-6F175D3DCCD1}">
              <a14:hiddenFill xmlns:a14="http://schemas.microsoft.com/office/drawing/2010/main">
                <a:blipFill dpi="0" rotWithShape="0">
                  <a:blip/>
                  <a:srcRect l="36880" t="23338" r="13899" b="1712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776" y="3491805"/>
            <a:ext cx="3779838"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4248224" y="5724053"/>
            <a:ext cx="5328592" cy="923330"/>
          </a:xfrm>
          <a:prstGeom prst="rect">
            <a:avLst/>
          </a:prstGeom>
          <a:noFill/>
        </p:spPr>
        <p:txBody>
          <a:bodyPr wrap="square" rtlCol="0">
            <a:spAutoFit/>
          </a:bodyPr>
          <a:lstStyle/>
          <a:p>
            <a:r>
              <a:rPr lang="fr-FR" dirty="0" smtClean="0"/>
              <a:t>Le Maroc et la Chine les deux principaux pourvoyeurs en phosphate.</a:t>
            </a:r>
          </a:p>
          <a:p>
            <a:r>
              <a:rPr lang="fr-FR" dirty="0" smtClean="0"/>
              <a:t>Mais la ressource s’épuise.</a:t>
            </a:r>
            <a:endParaRPr lang="fr-FR" dirty="0"/>
          </a:p>
        </p:txBody>
      </p:sp>
    </p:spTree>
    <p:extLst>
      <p:ext uri="{BB962C8B-B14F-4D97-AF65-F5344CB8AC3E}">
        <p14:creationId xmlns:p14="http://schemas.microsoft.com/office/powerpoint/2010/main" val="9120211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899</TotalTime>
  <Words>4197</Words>
  <Application>Microsoft Office PowerPoint</Application>
  <PresentationFormat>Personnalisé</PresentationFormat>
  <Paragraphs>755</Paragraphs>
  <Slides>72</Slides>
  <Notes>24</Notes>
  <HiddenSlides>0</HiddenSlides>
  <MMClips>0</MMClips>
  <ScaleCrop>false</ScaleCrop>
  <HeadingPairs>
    <vt:vector size="4" baseType="variant">
      <vt:variant>
        <vt:lpstr>Thème</vt:lpstr>
      </vt:variant>
      <vt:variant>
        <vt:i4>1</vt:i4>
      </vt:variant>
      <vt:variant>
        <vt:lpstr>Titres des diapositives</vt:lpstr>
      </vt:variant>
      <vt:variant>
        <vt:i4>72</vt:i4>
      </vt:variant>
    </vt:vector>
  </HeadingPairs>
  <TitlesOfParts>
    <vt:vector size="73" baseType="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 : Le blé tendre en AB : Que l'on soit en conventionnel ou en agriculture biologique,  la fertilisation est une des principales dépenses de la culture.</vt:lpstr>
      <vt:lpstr>Ex.Le colza :</vt:lpstr>
      <vt:lpstr>Ex.Le tournesol : </vt:lpstr>
      <vt:lpstr>Ex.Maïs Grain</vt:lpstr>
      <vt:lpstr>Ex.Le Maïs en AB</vt:lpstr>
      <vt:lpstr>Ex.Le Pois Protéagineux</vt:lpstr>
      <vt:lpstr>Ex.Le pois protéagineux en AB : une exception. Du fait du rendement très faible, l’agriculteur fait souvent l’impasse sur la fertilisation de cette culture.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B-31- La méthode du bilan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règles de décision afférentes à la valeur de l’indicateur (dose complémentaire et  modalité d’apport) ont été définies par outils et par culture sur la base de réseaux  expérimentaux multi-locaux. Ces règles de décision sont parfois liées à un service payant (N-tester) ou gratuit (JUBIL).  Extrait simplifié des règles de décision JUBIL pour le blé tendre d’hiver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Patmath38</dc:creator>
  <cp:lastModifiedBy>Patmath38</cp:lastModifiedBy>
  <cp:revision>72</cp:revision>
  <dcterms:modified xsi:type="dcterms:W3CDTF">2014-01-29T19:38:41Z</dcterms:modified>
</cp:coreProperties>
</file>