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8" r:id="rId32"/>
    <p:sldId id="287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86" r:id="rId4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ortable" initials="p" lastIdx="1" clrIdx="0">
    <p:extLst>
      <p:ext uri="{19B8F6BF-5375-455C-9EA6-DF929625EA0E}">
        <p15:presenceInfo xmlns:p15="http://schemas.microsoft.com/office/powerpoint/2012/main" userId="portabl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78300" autoAdjust="0"/>
  </p:normalViewPr>
  <p:slideViewPr>
    <p:cSldViewPr>
      <p:cViewPr varScale="1">
        <p:scale>
          <a:sx n="56" d="100"/>
          <a:sy n="56" d="100"/>
        </p:scale>
        <p:origin x="7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3721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Classeur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028543307086613"/>
          <c:y val="0.1388888888888889"/>
          <c:w val="0.46388888888888891"/>
          <c:h val="0.77314814814814814"/>
        </c:manualLayout>
      </c:layout>
      <c:pieChart>
        <c:varyColors val="1"/>
        <c:ser>
          <c:idx val="0"/>
          <c:order val="0"/>
          <c:explosion val="25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Feuil1!$A$2:$A$7</c:f>
              <c:strCache>
                <c:ptCount val="6"/>
                <c:pt idx="0">
                  <c:v>Blé Tendre d'Hiver</c:v>
                </c:pt>
                <c:pt idx="1">
                  <c:v>Colza </c:v>
                </c:pt>
                <c:pt idx="2">
                  <c:v>Pomme de Terre</c:v>
                </c:pt>
                <c:pt idx="3">
                  <c:v>Escourgeon</c:v>
                </c:pt>
                <c:pt idx="4">
                  <c:v>Orge de printemps</c:v>
                </c:pt>
                <c:pt idx="5">
                  <c:v>Pois protéagineux</c:v>
                </c:pt>
              </c:strCache>
            </c:strRef>
          </c:cat>
          <c:val>
            <c:numRef>
              <c:f>Feuil1!$B$2:$B$7</c:f>
              <c:numCache>
                <c:formatCode>General</c:formatCode>
                <c:ptCount val="6"/>
                <c:pt idx="0">
                  <c:v>47</c:v>
                </c:pt>
                <c:pt idx="1">
                  <c:v>18</c:v>
                </c:pt>
                <c:pt idx="2">
                  <c:v>14</c:v>
                </c:pt>
                <c:pt idx="3">
                  <c:v>6</c:v>
                </c:pt>
                <c:pt idx="4">
                  <c:v>5</c:v>
                </c:pt>
                <c:pt idx="5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12-11T12:38:35.860" idx="1">
    <p:pos x="5089" y="318"/>
    <p:text>changer le titre</p:text>
    <p:extLst>
      <p:ext uri="{C676402C-5697-4E1C-873F-D02D1690AC5C}">
        <p15:threadingInfo xmlns:p15="http://schemas.microsoft.com/office/powerpoint/2012/main" timeZoneBias="-6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8EEC6-5347-468F-9BD3-65FDDF12997F}" type="datetimeFigureOut">
              <a:rPr lang="fr-FR" smtClean="0"/>
              <a:pPr/>
              <a:t>11/12/2015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CEB73-072A-4BFE-BB9E-E122C78A77A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8EEC6-5347-468F-9BD3-65FDDF12997F}" type="datetimeFigureOut">
              <a:rPr lang="fr-FR" smtClean="0"/>
              <a:pPr/>
              <a:t>11/12/2015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CEB73-072A-4BFE-BB9E-E122C78A77A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8EEC6-5347-468F-9BD3-65FDDF12997F}" type="datetimeFigureOut">
              <a:rPr lang="fr-FR" smtClean="0"/>
              <a:pPr/>
              <a:t>11/12/2015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CEB73-072A-4BFE-BB9E-E122C78A77A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8EEC6-5347-468F-9BD3-65FDDF12997F}" type="datetimeFigureOut">
              <a:rPr lang="fr-FR" smtClean="0"/>
              <a:pPr/>
              <a:t>11/12/2015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CEB73-072A-4BFE-BB9E-E122C78A77A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8EEC6-5347-468F-9BD3-65FDDF12997F}" type="datetimeFigureOut">
              <a:rPr lang="fr-FR" smtClean="0"/>
              <a:pPr/>
              <a:t>11/12/2015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CEB73-072A-4BFE-BB9E-E122C78A77A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8EEC6-5347-468F-9BD3-65FDDF12997F}" type="datetimeFigureOut">
              <a:rPr lang="fr-FR" smtClean="0"/>
              <a:pPr/>
              <a:t>11/12/2015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CEB73-072A-4BFE-BB9E-E122C78A77A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8EEC6-5347-468F-9BD3-65FDDF12997F}" type="datetimeFigureOut">
              <a:rPr lang="fr-FR" smtClean="0"/>
              <a:pPr/>
              <a:t>11/12/2015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CEB73-072A-4BFE-BB9E-E122C78A77A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8EEC6-5347-468F-9BD3-65FDDF12997F}" type="datetimeFigureOut">
              <a:rPr lang="fr-FR" smtClean="0"/>
              <a:pPr/>
              <a:t>11/12/2015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CEB73-072A-4BFE-BB9E-E122C78A77A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8EEC6-5347-468F-9BD3-65FDDF12997F}" type="datetimeFigureOut">
              <a:rPr lang="fr-FR" smtClean="0"/>
              <a:pPr/>
              <a:t>11/12/2015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CEB73-072A-4BFE-BB9E-E122C78A77A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8EEC6-5347-468F-9BD3-65FDDF12997F}" type="datetimeFigureOut">
              <a:rPr lang="fr-FR" smtClean="0"/>
              <a:pPr/>
              <a:t>11/12/2015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CEB73-072A-4BFE-BB9E-E122C78A77A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8EEC6-5347-468F-9BD3-65FDDF12997F}" type="datetimeFigureOut">
              <a:rPr lang="fr-FR" smtClean="0"/>
              <a:pPr/>
              <a:t>11/12/2015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CEB73-072A-4BFE-BB9E-E122C78A77A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78EEC6-5347-468F-9BD3-65FDDF12997F}" type="datetimeFigureOut">
              <a:rPr lang="fr-FR" smtClean="0"/>
              <a:pPr/>
              <a:t>11/12/2015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3CEB73-072A-4BFE-BB9E-E122C78A77A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pluiesextremes.meteo.fr/glossaire_r18.html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pluiesextremes.meteo.fr/glossaire_r18.html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pluiesextremes.meteo.fr/glossaire_r18.html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pluiesextremes.meteo.fr/glossaire_r18.html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pluiesextremes.meteo.fr/glossaire_r18.html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pluiesextremes.meteo.fr/glossaire_r18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pluiesextremes.meteo.fr/glossaire_r18.html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pluiesextremes.meteo.fr/glossaire_r18.html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pluiesextremes.meteo.fr/glossaire_r18.html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pluiesextremes.meteo.fr/glossaire_r18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pluiesextremes.meteo.fr/glossaire_r18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pluiesextremes.meteo.fr/glossaire_r18.html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pluiesextremes.meteo.fr/glossaire_r18.html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pluiesextremes.meteo.fr/glossaire_r18.html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pluiesextremes.meteo.fr/glossaire_r18.html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pluiesextremes.meteo.fr/glossaire_r18.html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pluiesextremes.meteo.fr/glossaire_r18.html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pluiesextremes.meteo.fr/glossaire_r18.html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pluiesextremes.meteo.fr/glossaire_r18.html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pluiesextremes.meteo.fr/glossaire_r18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pluiesextremes.meteo.fr/glossaire_r18.html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://pluiesextremes.meteo.fr/glossaire_r18.html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pluiesextremes.meteo.fr/glossaire_r18.html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://pluiesextremes.meteo.fr/glossaire_r18.html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://pluiesextremes.meteo.fr/glossaire_r18.html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://pluiesextremes.meteo.fr/glossaire_r18.html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://pluiesextremes.meteo.fr/glossaire_r18.html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hyperlink" Target="http://pluiesextremes.meteo.fr/glossaire_r18.html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://pluiesextremes.meteo.fr/glossaire_r18.html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://pluiesextremes.meteo.fr/glossaire_r18.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://pluiesextremes.meteo.fr/glossaire_r18.html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://pluiesextremes.meteo.fr/glossaire_r18.htm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pluiesextremes.meteo.fr/glossaire_r18.html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pluiesextremes.meteo.fr/glossaire_r18.html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sz="1800" dirty="0" smtClean="0">
                <a:latin typeface="Arial" pitchFamily="34" charset="0"/>
                <a:cs typeface="Arial" pitchFamily="34" charset="0"/>
              </a:rPr>
              <a:t>CRITERES DE CHOIX DES CULTURES DANS LES SYSTEMES DE PRODUCTION </a:t>
            </a:r>
            <a:endParaRPr lang="fr-FR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Arial" pitchFamily="34" charset="0"/>
                <a:cs typeface="Arial" pitchFamily="34" charset="0"/>
              </a:rPr>
              <a:t>A – Les facteurs abiotiques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fr-FR" sz="1800" b="1" u="sng" dirty="0" smtClean="0">
                <a:latin typeface="Arial" pitchFamily="34" charset="0"/>
                <a:cs typeface="Arial" pitchFamily="34" charset="0"/>
              </a:rPr>
              <a:t>3- La Topographie du parcellaire</a:t>
            </a:r>
            <a:r>
              <a:rPr lang="fr-FR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fr-FR" sz="1800" dirty="0" smtClean="0">
                <a:latin typeface="Arial" pitchFamily="34" charset="0"/>
                <a:cs typeface="Arial" pitchFamily="34" charset="0"/>
              </a:rPr>
            </a:br>
            <a:endParaRPr lang="fr-FR" sz="1800" dirty="0" smtClean="0">
              <a:latin typeface="Arial" pitchFamily="34" charset="0"/>
              <a:cs typeface="Arial" pitchFamily="34" charset="0"/>
            </a:endParaRPr>
          </a:p>
          <a:p>
            <a:endParaRPr lang="fr-FR" sz="1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317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0" i="0" u="none" strike="noStrike" cap="none" normalizeH="0" baseline="0" smtClean="0">
                <a:ln>
                  <a:noFill/>
                </a:ln>
                <a:solidFill>
                  <a:srgbClr val="888888"/>
                </a:solidFill>
                <a:effectLst/>
                <a:latin typeface="Arial" pitchFamily="34" charset="0"/>
              </a:rPr>
              <a:t>à l'aide de la méthode de spatialisation </a:t>
            </a:r>
            <a:r>
              <a:rPr kumimoji="0" lang="fr-FR" sz="1100" b="0" i="0" u="none" strike="noStrike" cap="none" normalizeH="0" baseline="0" smtClean="0">
                <a:ln>
                  <a:noFill/>
                </a:ln>
                <a:solidFill>
                  <a:srgbClr val="888888"/>
                </a:solidFill>
                <a:effectLst/>
                <a:latin typeface="Arial" pitchFamily="34" charset="0"/>
                <a:hlinkClick r:id="rId2"/>
              </a:rPr>
              <a:t>AURELHY</a:t>
            </a:r>
            <a:r>
              <a:rPr kumimoji="0" lang="fr-FR" sz="1100" b="0" i="0" u="none" strike="noStrike" cap="none" normalizeH="0" baseline="0" smtClean="0">
                <a:ln>
                  <a:noFill/>
                </a:ln>
                <a:solidFill>
                  <a:srgbClr val="888888"/>
                </a:solidFill>
                <a:effectLst/>
                <a:latin typeface="Arial" pitchFamily="34" charset="0"/>
              </a:rPr>
              <a:t>, à partir de séries de données pluviométriques homogènes sur la période 1981-2010.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0" i="0" u="none" strike="noStrike" cap="none" normalizeH="0" baseline="0" smtClean="0">
                <a:ln>
                  <a:noFill/>
                </a:ln>
                <a:solidFill>
                  <a:srgbClr val="888888"/>
                </a:solidFill>
                <a:effectLst/>
                <a:latin typeface="Arial" pitchFamily="34" charset="0"/>
              </a:rPr>
              <a:t>L'éventail des précipitations annuelles moyennes est très large, puisqu'il va de moins de 600 mm dans la moitié est de l'Eure-et-Loir, le delta du Rhône et la vallée de l'Aude, à plus de 2000 mm sur les monts du Cantal, au mont Aigoual et en Chartreuse.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0" i="0" u="none" strike="noStrike" cap="none" normalizeH="0" baseline="0" smtClean="0">
                <a:ln>
                  <a:noFill/>
                </a:ln>
                <a:solidFill>
                  <a:srgbClr val="888888"/>
                </a:solidFill>
                <a:effectLst/>
                <a:latin typeface="Arial" pitchFamily="34" charset="0"/>
              </a:rPr>
              <a:t>Les précipitations restent inférieures à 800 mm sur l'ensemble du Bassin parisien. La pluviométrie est plus élevée le long des côtes de la Manche de Boulogne-sur-Mer à la Bretagne où elle dépasse partout 800 mm (sauf dans l'est du Cotentin et la Côte d'Emeraude, allant de la pointe du Roc à St-Brieuc). L'augmentation des précipitations sur le relief faisant face à l'océan (collines de Normandie et massif Armoricain) est considérable eu égard à l'augmentation correspondante d'altitude, les précipitations y dépassant 1200 mm. L'Anjou et la Touraine ont une pluviométrie qui reste comprise entre 600 et  700 mm. Dans le Poitou la pluviométrie dépasse 800 mm à l'ouest de Poitiers et jusqu'aux Charentes.</a:t>
            </a: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0" i="0" u="none" strike="noStrike" cap="none" normalizeH="0" baseline="0" smtClean="0">
                <a:ln>
                  <a:noFill/>
                </a:ln>
                <a:solidFill>
                  <a:srgbClr val="888888"/>
                </a:solidFill>
                <a:effectLst/>
                <a:latin typeface="Arial" pitchFamily="34" charset="0"/>
              </a:rPr>
              <a:t>  </a:t>
            </a:r>
            <a:r>
              <a:rPr kumimoji="0" lang="fr-FR" sz="48000" b="0" i="0" u="none" strike="noStrike" cap="none" normalizeH="0" baseline="0" smtClean="0">
                <a:ln>
                  <a:noFill/>
                </a:ln>
                <a:solidFill>
                  <a:srgbClr val="888888"/>
                </a:solidFill>
                <a:effectLst/>
                <a:latin typeface="Arial" pitchFamily="34" charset="0"/>
              </a:rPr>
              <a:t> </a:t>
            </a:r>
            <a:r>
              <a:rPr kumimoji="0" lang="fr-FR" sz="1100" b="0" i="0" u="none" strike="noStrike" cap="none" normalizeH="0" baseline="0" smtClean="0">
                <a:ln>
                  <a:noFill/>
                </a:ln>
                <a:solidFill>
                  <a:srgbClr val="888888"/>
                </a:solidFill>
                <a:effectLst/>
                <a:latin typeface="Arial" pitchFamily="34" charset="0"/>
              </a:rPr>
              <a:t>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Arial" pitchFamily="34" charset="0"/>
                <a:cs typeface="Arial" pitchFamily="34" charset="0"/>
              </a:rPr>
              <a:t>A – Les facteurs abiotiques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fr-FR" sz="1800" b="1" u="sng" dirty="0" smtClean="0">
                <a:latin typeface="Arial" pitchFamily="34" charset="0"/>
                <a:cs typeface="Arial" pitchFamily="34" charset="0"/>
              </a:rPr>
              <a:t>4- Le réseau Hydrographique</a:t>
            </a:r>
            <a:r>
              <a:rPr lang="fr-FR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fr-FR" sz="1800" dirty="0" smtClean="0">
                <a:latin typeface="Arial" pitchFamily="34" charset="0"/>
                <a:cs typeface="Arial" pitchFamily="34" charset="0"/>
              </a:rPr>
            </a:br>
            <a:endParaRPr lang="fr-FR" sz="1800" dirty="0" smtClean="0">
              <a:latin typeface="Arial" pitchFamily="34" charset="0"/>
              <a:cs typeface="Arial" pitchFamily="34" charset="0"/>
            </a:endParaRPr>
          </a:p>
          <a:p>
            <a:r>
              <a:rPr lang="fr-FR" sz="1800" dirty="0" smtClean="0">
                <a:latin typeface="Arial" pitchFamily="34" charset="0"/>
                <a:cs typeface="Arial" pitchFamily="34" charset="0"/>
              </a:rPr>
              <a:t>La protection des ressources en eau, enjeu majeur s’il en est, a abouti à la prise de diverses mesures: </a:t>
            </a:r>
            <a:r>
              <a:rPr lang="fr-FR" sz="1800" b="1" dirty="0" smtClean="0">
                <a:latin typeface="Arial" pitchFamily="34" charset="0"/>
                <a:cs typeface="Arial" pitchFamily="34" charset="0"/>
              </a:rPr>
              <a:t>bandes enherbées </a:t>
            </a:r>
            <a:r>
              <a:rPr lang="fr-FR" sz="1800" dirty="0" smtClean="0">
                <a:latin typeface="Arial" pitchFamily="34" charset="0"/>
                <a:cs typeface="Arial" pitchFamily="34" charset="0"/>
              </a:rPr>
              <a:t>le long des cours d’eau, </a:t>
            </a:r>
            <a:r>
              <a:rPr lang="fr-FR" sz="1800" b="1" dirty="0" smtClean="0">
                <a:latin typeface="Arial" pitchFamily="34" charset="0"/>
                <a:cs typeface="Arial" pitchFamily="34" charset="0"/>
              </a:rPr>
              <a:t>Zones Non traitées </a:t>
            </a:r>
            <a:r>
              <a:rPr lang="fr-FR" sz="1800" dirty="0" smtClean="0">
                <a:latin typeface="Arial" pitchFamily="34" charset="0"/>
                <a:cs typeface="Arial" pitchFamily="34" charset="0"/>
              </a:rPr>
              <a:t>(de 5 à 100m)</a:t>
            </a:r>
          </a:p>
          <a:p>
            <a:endParaRPr lang="fr-FR" sz="1800" dirty="0" smtClean="0">
              <a:latin typeface="Arial" pitchFamily="34" charset="0"/>
              <a:cs typeface="Arial" pitchFamily="34" charset="0"/>
            </a:endParaRPr>
          </a:p>
          <a:p>
            <a:r>
              <a:rPr lang="fr-FR" sz="1800" dirty="0" smtClean="0">
                <a:latin typeface="Arial" pitchFamily="34" charset="0"/>
                <a:cs typeface="Arial" pitchFamily="34" charset="0"/>
              </a:rPr>
              <a:t>De facto, les ZNT incitent parfois à de nouveaux Systèmes: à Amiens, les maraîchers des Hortillonnages sont pour la plupart passés en « bio », étant cernés de fossés interdisant l’emploi de </a:t>
            </a:r>
            <a:r>
              <a:rPr lang="fr-FR" sz="1800" dirty="0" err="1" smtClean="0">
                <a:latin typeface="Arial" pitchFamily="34" charset="0"/>
                <a:cs typeface="Arial" pitchFamily="34" charset="0"/>
              </a:rPr>
              <a:t>phytos</a:t>
            </a:r>
            <a:r>
              <a:rPr lang="fr-FR" sz="1800" dirty="0" smtClean="0">
                <a:latin typeface="Arial" pitchFamily="34" charset="0"/>
                <a:cs typeface="Arial" pitchFamily="34" charset="0"/>
              </a:rPr>
              <a:t>.</a:t>
            </a:r>
            <a:br>
              <a:rPr lang="fr-FR" sz="1800" dirty="0" smtClean="0">
                <a:latin typeface="Arial" pitchFamily="34" charset="0"/>
                <a:cs typeface="Arial" pitchFamily="34" charset="0"/>
              </a:rPr>
            </a:br>
            <a:endParaRPr lang="fr-FR" sz="1800" dirty="0" smtClean="0">
              <a:latin typeface="Arial" pitchFamily="34" charset="0"/>
              <a:cs typeface="Arial" pitchFamily="34" charset="0"/>
            </a:endParaRPr>
          </a:p>
          <a:p>
            <a:endParaRPr lang="fr-FR" sz="1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317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0" i="0" u="none" strike="noStrike" cap="none" normalizeH="0" baseline="0" smtClean="0">
                <a:ln>
                  <a:noFill/>
                </a:ln>
                <a:solidFill>
                  <a:srgbClr val="888888"/>
                </a:solidFill>
                <a:effectLst/>
                <a:latin typeface="Arial" pitchFamily="34" charset="0"/>
              </a:rPr>
              <a:t>à l'aide de la méthode de spatialisation </a:t>
            </a:r>
            <a:r>
              <a:rPr kumimoji="0" lang="fr-FR" sz="1100" b="0" i="0" u="none" strike="noStrike" cap="none" normalizeH="0" baseline="0" smtClean="0">
                <a:ln>
                  <a:noFill/>
                </a:ln>
                <a:solidFill>
                  <a:srgbClr val="888888"/>
                </a:solidFill>
                <a:effectLst/>
                <a:latin typeface="Arial" pitchFamily="34" charset="0"/>
                <a:hlinkClick r:id="rId2"/>
              </a:rPr>
              <a:t>AURELHY</a:t>
            </a:r>
            <a:r>
              <a:rPr kumimoji="0" lang="fr-FR" sz="1100" b="0" i="0" u="none" strike="noStrike" cap="none" normalizeH="0" baseline="0" smtClean="0">
                <a:ln>
                  <a:noFill/>
                </a:ln>
                <a:solidFill>
                  <a:srgbClr val="888888"/>
                </a:solidFill>
                <a:effectLst/>
                <a:latin typeface="Arial" pitchFamily="34" charset="0"/>
              </a:rPr>
              <a:t>, à partir de séries de données pluviométriques homogènes sur la période 1981-2010.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0" i="0" u="none" strike="noStrike" cap="none" normalizeH="0" baseline="0" smtClean="0">
                <a:ln>
                  <a:noFill/>
                </a:ln>
                <a:solidFill>
                  <a:srgbClr val="888888"/>
                </a:solidFill>
                <a:effectLst/>
                <a:latin typeface="Arial" pitchFamily="34" charset="0"/>
              </a:rPr>
              <a:t>L'éventail des précipitations annuelles moyennes est très large, puisqu'il va de moins de 600 mm dans la moitié est de l'Eure-et-Loir, le delta du Rhône et la vallée de l'Aude, à plus de 2000 mm sur les monts du Cantal, au mont Aigoual et en Chartreuse.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0" i="0" u="none" strike="noStrike" cap="none" normalizeH="0" baseline="0" smtClean="0">
                <a:ln>
                  <a:noFill/>
                </a:ln>
                <a:solidFill>
                  <a:srgbClr val="888888"/>
                </a:solidFill>
                <a:effectLst/>
                <a:latin typeface="Arial" pitchFamily="34" charset="0"/>
              </a:rPr>
              <a:t>Les précipitations restent inférieures à 800 mm sur l'ensemble du Bassin parisien. La pluviométrie est plus élevée le long des côtes de la Manche de Boulogne-sur-Mer à la Bretagne où elle dépasse partout 800 mm (sauf dans l'est du Cotentin et la Côte d'Emeraude, allant de la pointe du Roc à St-Brieuc). L'augmentation des précipitations sur le relief faisant face à l'océan (collines de Normandie et massif Armoricain) est considérable eu égard à l'augmentation correspondante d'altitude, les précipitations y dépassant 1200 mm. L'Anjou et la Touraine ont une pluviométrie qui reste comprise entre 600 et  700 mm. Dans le Poitou la pluviométrie dépasse 800 mm à l'ouest de Poitiers et jusqu'aux Charentes.</a:t>
            </a: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0" i="0" u="none" strike="noStrike" cap="none" normalizeH="0" baseline="0" smtClean="0">
                <a:ln>
                  <a:noFill/>
                </a:ln>
                <a:solidFill>
                  <a:srgbClr val="888888"/>
                </a:solidFill>
                <a:effectLst/>
                <a:latin typeface="Arial" pitchFamily="34" charset="0"/>
              </a:rPr>
              <a:t>  </a:t>
            </a:r>
            <a:r>
              <a:rPr kumimoji="0" lang="fr-FR" sz="48000" b="0" i="0" u="none" strike="noStrike" cap="none" normalizeH="0" baseline="0" smtClean="0">
                <a:ln>
                  <a:noFill/>
                </a:ln>
                <a:solidFill>
                  <a:srgbClr val="888888"/>
                </a:solidFill>
                <a:effectLst/>
                <a:latin typeface="Arial" pitchFamily="34" charset="0"/>
              </a:rPr>
              <a:t> </a:t>
            </a:r>
            <a:r>
              <a:rPr kumimoji="0" lang="fr-FR" sz="1100" b="0" i="0" u="none" strike="noStrike" cap="none" normalizeH="0" baseline="0" smtClean="0">
                <a:ln>
                  <a:noFill/>
                </a:ln>
                <a:solidFill>
                  <a:srgbClr val="888888"/>
                </a:solidFill>
                <a:effectLst/>
                <a:latin typeface="Arial" pitchFamily="34" charset="0"/>
              </a:rPr>
              <a:t>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Arial" pitchFamily="34" charset="0"/>
                <a:cs typeface="Arial" pitchFamily="34" charset="0"/>
              </a:rPr>
              <a:t>A – Les facteurs abiotiques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fr-FR" sz="1800" b="1" u="sng" dirty="0" smtClean="0">
                <a:latin typeface="Arial" pitchFamily="34" charset="0"/>
                <a:cs typeface="Arial" pitchFamily="34" charset="0"/>
              </a:rPr>
              <a:t>5- Contraintes diverses</a:t>
            </a:r>
            <a:r>
              <a:rPr lang="fr-FR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fr-FR" sz="1800" dirty="0" smtClean="0">
                <a:latin typeface="Arial" pitchFamily="34" charset="0"/>
                <a:cs typeface="Arial" pitchFamily="34" charset="0"/>
              </a:rPr>
            </a:br>
            <a:endParaRPr lang="fr-FR" sz="1800" dirty="0" smtClean="0">
              <a:latin typeface="Arial" pitchFamily="34" charset="0"/>
              <a:cs typeface="Arial" pitchFamily="34" charset="0"/>
            </a:endParaRPr>
          </a:p>
          <a:p>
            <a:endParaRPr lang="fr-FR" sz="1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317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0" i="0" u="none" strike="noStrike" cap="none" normalizeH="0" baseline="0" smtClean="0">
                <a:ln>
                  <a:noFill/>
                </a:ln>
                <a:solidFill>
                  <a:srgbClr val="888888"/>
                </a:solidFill>
                <a:effectLst/>
                <a:latin typeface="Arial" pitchFamily="34" charset="0"/>
              </a:rPr>
              <a:t>à l'aide de la méthode de spatialisation </a:t>
            </a:r>
            <a:r>
              <a:rPr kumimoji="0" lang="fr-FR" sz="1100" b="0" i="0" u="none" strike="noStrike" cap="none" normalizeH="0" baseline="0" smtClean="0">
                <a:ln>
                  <a:noFill/>
                </a:ln>
                <a:solidFill>
                  <a:srgbClr val="888888"/>
                </a:solidFill>
                <a:effectLst/>
                <a:latin typeface="Arial" pitchFamily="34" charset="0"/>
                <a:hlinkClick r:id="rId2"/>
              </a:rPr>
              <a:t>AURELHY</a:t>
            </a:r>
            <a:r>
              <a:rPr kumimoji="0" lang="fr-FR" sz="1100" b="0" i="0" u="none" strike="noStrike" cap="none" normalizeH="0" baseline="0" smtClean="0">
                <a:ln>
                  <a:noFill/>
                </a:ln>
                <a:solidFill>
                  <a:srgbClr val="888888"/>
                </a:solidFill>
                <a:effectLst/>
                <a:latin typeface="Arial" pitchFamily="34" charset="0"/>
              </a:rPr>
              <a:t>, à partir de séries de données pluviométriques homogènes sur la période 1981-2010.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0" i="0" u="none" strike="noStrike" cap="none" normalizeH="0" baseline="0" smtClean="0">
                <a:ln>
                  <a:noFill/>
                </a:ln>
                <a:solidFill>
                  <a:srgbClr val="888888"/>
                </a:solidFill>
                <a:effectLst/>
                <a:latin typeface="Arial" pitchFamily="34" charset="0"/>
              </a:rPr>
              <a:t>L'éventail des précipitations annuelles moyennes est très large, puisqu'il va de moins de 600 mm dans la moitié est de l'Eure-et-Loir, le delta du Rhône et la vallée de l'Aude, à plus de 2000 mm sur les monts du Cantal, au mont Aigoual et en Chartreuse.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0" i="0" u="none" strike="noStrike" cap="none" normalizeH="0" baseline="0" smtClean="0">
                <a:ln>
                  <a:noFill/>
                </a:ln>
                <a:solidFill>
                  <a:srgbClr val="888888"/>
                </a:solidFill>
                <a:effectLst/>
                <a:latin typeface="Arial" pitchFamily="34" charset="0"/>
              </a:rPr>
              <a:t>Les précipitations restent inférieures à 800 mm sur l'ensemble du Bassin parisien. La pluviométrie est plus élevée le long des côtes de la Manche de Boulogne-sur-Mer à la Bretagne où elle dépasse partout 800 mm (sauf dans l'est du Cotentin et la Côte d'Emeraude, allant de la pointe du Roc à St-Brieuc). L'augmentation des précipitations sur le relief faisant face à l'océan (collines de Normandie et massif Armoricain) est considérable eu égard à l'augmentation correspondante d'altitude, les précipitations y dépassant 1200 mm. L'Anjou et la Touraine ont une pluviométrie qui reste comprise entre 600 et  700 mm. Dans le Poitou la pluviométrie dépasse 800 mm à l'ouest de Poitiers et jusqu'aux Charentes.</a:t>
            </a: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0" i="0" u="none" strike="noStrike" cap="none" normalizeH="0" baseline="0" smtClean="0">
                <a:ln>
                  <a:noFill/>
                </a:ln>
                <a:solidFill>
                  <a:srgbClr val="888888"/>
                </a:solidFill>
                <a:effectLst/>
                <a:latin typeface="Arial" pitchFamily="34" charset="0"/>
              </a:rPr>
              <a:t>  </a:t>
            </a:r>
            <a:r>
              <a:rPr kumimoji="0" lang="fr-FR" sz="48000" b="0" i="0" u="none" strike="noStrike" cap="none" normalizeH="0" baseline="0" smtClean="0">
                <a:ln>
                  <a:noFill/>
                </a:ln>
                <a:solidFill>
                  <a:srgbClr val="888888"/>
                </a:solidFill>
                <a:effectLst/>
                <a:latin typeface="Arial" pitchFamily="34" charset="0"/>
              </a:rPr>
              <a:t> </a:t>
            </a:r>
            <a:r>
              <a:rPr kumimoji="0" lang="fr-FR" sz="1100" b="0" i="0" u="none" strike="noStrike" cap="none" normalizeH="0" baseline="0" smtClean="0">
                <a:ln>
                  <a:noFill/>
                </a:ln>
                <a:solidFill>
                  <a:srgbClr val="888888"/>
                </a:solidFill>
                <a:effectLst/>
                <a:latin typeface="Arial" pitchFamily="34" charset="0"/>
              </a:rPr>
              <a:t>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Arial" pitchFamily="34" charset="0"/>
                <a:cs typeface="Arial" pitchFamily="34" charset="0"/>
              </a:rPr>
              <a:t>B – Les facteurs économiques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fr-FR" sz="1800" dirty="0" smtClean="0">
              <a:latin typeface="Arial" pitchFamily="34" charset="0"/>
              <a:cs typeface="Arial" pitchFamily="34" charset="0"/>
            </a:endParaRPr>
          </a:p>
          <a:p>
            <a:endParaRPr lang="fr-FR" sz="1800" dirty="0" smtClean="0">
              <a:latin typeface="Arial" pitchFamily="34" charset="0"/>
              <a:cs typeface="Arial" pitchFamily="34" charset="0"/>
            </a:endParaRPr>
          </a:p>
          <a:p>
            <a:r>
              <a:rPr lang="fr-FR" sz="1800" dirty="0" smtClean="0">
                <a:latin typeface="Arial" pitchFamily="34" charset="0"/>
                <a:cs typeface="Arial" pitchFamily="34" charset="0"/>
              </a:rPr>
              <a:t>Parmi les contraintes de production, il en est une incontournable: </a:t>
            </a:r>
            <a:r>
              <a:rPr lang="fr-FR" sz="1800" b="1" dirty="0" smtClean="0">
                <a:latin typeface="Arial" pitchFamily="34" charset="0"/>
                <a:cs typeface="Arial" pitchFamily="34" charset="0"/>
              </a:rPr>
              <a:t>la durabilité économique du système. </a:t>
            </a:r>
            <a:r>
              <a:rPr lang="fr-FR" sz="1800" dirty="0" smtClean="0">
                <a:latin typeface="Arial" pitchFamily="34" charset="0"/>
                <a:cs typeface="Arial" pitchFamily="34" charset="0"/>
              </a:rPr>
              <a:t>Chaque exploitant agricole, de quelque région qu’il soit, choisira donc les cultures les plus </a:t>
            </a:r>
            <a:r>
              <a:rPr lang="fr-FR" sz="1800" b="1" dirty="0" smtClean="0">
                <a:latin typeface="Arial" pitchFamily="34" charset="0"/>
                <a:cs typeface="Arial" pitchFamily="34" charset="0"/>
              </a:rPr>
              <a:t>rentables</a:t>
            </a:r>
            <a:r>
              <a:rPr lang="fr-FR" sz="1800" dirty="0" smtClean="0">
                <a:latin typeface="Arial" pitchFamily="34" charset="0"/>
                <a:cs typeface="Arial" pitchFamily="34" charset="0"/>
              </a:rPr>
              <a:t> mais aussi les plus </a:t>
            </a:r>
            <a:r>
              <a:rPr lang="fr-FR" sz="1800" b="1" dirty="0" smtClean="0">
                <a:latin typeface="Arial" pitchFamily="34" charset="0"/>
                <a:cs typeface="Arial" pitchFamily="34" charset="0"/>
              </a:rPr>
              <a:t>pérennes</a:t>
            </a:r>
            <a:r>
              <a:rPr lang="fr-FR" sz="1800" dirty="0" smtClean="0">
                <a:latin typeface="Arial" pitchFamily="34" charset="0"/>
                <a:cs typeface="Arial" pitchFamily="34" charset="0"/>
              </a:rPr>
              <a:t> pour son exploitation.</a:t>
            </a:r>
            <a:br>
              <a:rPr lang="fr-FR" sz="1800" dirty="0" smtClean="0">
                <a:latin typeface="Arial" pitchFamily="34" charset="0"/>
                <a:cs typeface="Arial" pitchFamily="34" charset="0"/>
              </a:rPr>
            </a:br>
            <a:endParaRPr lang="fr-FR" sz="1800" dirty="0" smtClean="0">
              <a:latin typeface="Arial" pitchFamily="34" charset="0"/>
              <a:cs typeface="Arial" pitchFamily="34" charset="0"/>
            </a:endParaRPr>
          </a:p>
          <a:p>
            <a:r>
              <a:rPr lang="fr-FR" sz="1800" b="1" i="1" dirty="0" smtClean="0"/>
              <a:t>« L’exploitation agricole est une unité économique dans laquelle l’agriculteur met en </a:t>
            </a:r>
            <a:r>
              <a:rPr lang="fr-FR" sz="1800" b="1" i="1" dirty="0" err="1" smtClean="0"/>
              <a:t>oeuvre</a:t>
            </a:r>
            <a:r>
              <a:rPr lang="fr-FR" sz="1800" b="1" i="1" dirty="0" smtClean="0"/>
              <a:t> un système de production en vue d’obtenir un profit » (</a:t>
            </a:r>
            <a:r>
              <a:rPr lang="fr-FR" sz="1800" b="1" i="1" dirty="0" err="1" smtClean="0"/>
              <a:t>Chombart</a:t>
            </a:r>
            <a:r>
              <a:rPr lang="fr-FR" sz="1800" b="1" i="1" dirty="0" smtClean="0"/>
              <a:t> de </a:t>
            </a:r>
            <a:r>
              <a:rPr lang="fr-FR" sz="1800" b="1" i="1" dirty="0" err="1" smtClean="0"/>
              <a:t>Lauwe</a:t>
            </a:r>
            <a:r>
              <a:rPr lang="fr-FR" sz="1800" b="1" i="1" dirty="0" smtClean="0"/>
              <a:t>)</a:t>
            </a:r>
            <a:endParaRPr lang="fr-FR" sz="1800" dirty="0" smtClean="0">
              <a:latin typeface="Arial" pitchFamily="34" charset="0"/>
              <a:cs typeface="Arial" pitchFamily="34" charset="0"/>
            </a:endParaRPr>
          </a:p>
          <a:p>
            <a:endParaRPr lang="fr-FR" sz="1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317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0" i="0" u="none" strike="noStrike" cap="none" normalizeH="0" baseline="0" smtClean="0">
                <a:ln>
                  <a:noFill/>
                </a:ln>
                <a:solidFill>
                  <a:srgbClr val="888888"/>
                </a:solidFill>
                <a:effectLst/>
                <a:latin typeface="Arial" pitchFamily="34" charset="0"/>
              </a:rPr>
              <a:t>à l'aide de la méthode de spatialisation </a:t>
            </a:r>
            <a:r>
              <a:rPr kumimoji="0" lang="fr-FR" sz="1100" b="0" i="0" u="none" strike="noStrike" cap="none" normalizeH="0" baseline="0" smtClean="0">
                <a:ln>
                  <a:noFill/>
                </a:ln>
                <a:solidFill>
                  <a:srgbClr val="888888"/>
                </a:solidFill>
                <a:effectLst/>
                <a:latin typeface="Arial" pitchFamily="34" charset="0"/>
                <a:hlinkClick r:id="rId2"/>
              </a:rPr>
              <a:t>AURELHY</a:t>
            </a:r>
            <a:r>
              <a:rPr kumimoji="0" lang="fr-FR" sz="1100" b="0" i="0" u="none" strike="noStrike" cap="none" normalizeH="0" baseline="0" smtClean="0">
                <a:ln>
                  <a:noFill/>
                </a:ln>
                <a:solidFill>
                  <a:srgbClr val="888888"/>
                </a:solidFill>
                <a:effectLst/>
                <a:latin typeface="Arial" pitchFamily="34" charset="0"/>
              </a:rPr>
              <a:t>, à partir de séries de données pluviométriques homogènes sur la période 1981-2010.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0" i="0" u="none" strike="noStrike" cap="none" normalizeH="0" baseline="0" smtClean="0">
                <a:ln>
                  <a:noFill/>
                </a:ln>
                <a:solidFill>
                  <a:srgbClr val="888888"/>
                </a:solidFill>
                <a:effectLst/>
                <a:latin typeface="Arial" pitchFamily="34" charset="0"/>
              </a:rPr>
              <a:t>L'éventail des précipitations annuelles moyennes est très large, puisqu'il va de moins de 600 mm dans la moitié est de l'Eure-et-Loir, le delta du Rhône et la vallée de l'Aude, à plus de 2000 mm sur les monts du Cantal, au mont Aigoual et en Chartreuse.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0" i="0" u="none" strike="noStrike" cap="none" normalizeH="0" baseline="0" smtClean="0">
                <a:ln>
                  <a:noFill/>
                </a:ln>
                <a:solidFill>
                  <a:srgbClr val="888888"/>
                </a:solidFill>
                <a:effectLst/>
                <a:latin typeface="Arial" pitchFamily="34" charset="0"/>
              </a:rPr>
              <a:t>Les précipitations restent inférieures à 800 mm sur l'ensemble du Bassin parisien. La pluviométrie est plus élevée le long des côtes de la Manche de Boulogne-sur-Mer à la Bretagne où elle dépasse partout 800 mm (sauf dans l'est du Cotentin et la Côte d'Emeraude, allant de la pointe du Roc à St-Brieuc). L'augmentation des précipitations sur le relief faisant face à l'océan (collines de Normandie et massif Armoricain) est considérable eu égard à l'augmentation correspondante d'altitude, les précipitations y dépassant 1200 mm. L'Anjou et la Touraine ont une pluviométrie qui reste comprise entre 600 et  700 mm. Dans le Poitou la pluviométrie dépasse 800 mm à l'ouest de Poitiers et jusqu'aux Charentes.</a:t>
            </a: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0" i="0" u="none" strike="noStrike" cap="none" normalizeH="0" baseline="0" smtClean="0">
                <a:ln>
                  <a:noFill/>
                </a:ln>
                <a:solidFill>
                  <a:srgbClr val="888888"/>
                </a:solidFill>
                <a:effectLst/>
                <a:latin typeface="Arial" pitchFamily="34" charset="0"/>
              </a:rPr>
              <a:t>  </a:t>
            </a:r>
            <a:r>
              <a:rPr kumimoji="0" lang="fr-FR" sz="48000" b="0" i="0" u="none" strike="noStrike" cap="none" normalizeH="0" baseline="0" smtClean="0">
                <a:ln>
                  <a:noFill/>
                </a:ln>
                <a:solidFill>
                  <a:srgbClr val="888888"/>
                </a:solidFill>
                <a:effectLst/>
                <a:latin typeface="Arial" pitchFamily="34" charset="0"/>
              </a:rPr>
              <a:t> </a:t>
            </a:r>
            <a:r>
              <a:rPr kumimoji="0" lang="fr-FR" sz="1100" b="0" i="0" u="none" strike="noStrike" cap="none" normalizeH="0" baseline="0" smtClean="0">
                <a:ln>
                  <a:noFill/>
                </a:ln>
                <a:solidFill>
                  <a:srgbClr val="888888"/>
                </a:solidFill>
                <a:effectLst/>
                <a:latin typeface="Arial" pitchFamily="34" charset="0"/>
              </a:rPr>
              <a:t>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Arial" pitchFamily="34" charset="0"/>
                <a:cs typeface="Arial" pitchFamily="34" charset="0"/>
              </a:rPr>
              <a:t>B – Les facteurs économiques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fr-FR" sz="1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fr-FR" sz="1800" b="1" dirty="0" smtClean="0">
                <a:latin typeface="Arial" pitchFamily="34" charset="0"/>
                <a:cs typeface="Arial" pitchFamily="34" charset="0"/>
              </a:rPr>
              <a:t>1 – Les opportunités régionales: dynamisme des Industries Agroalimentaires</a:t>
            </a:r>
          </a:p>
          <a:p>
            <a:endParaRPr lang="fr-FR" sz="1800" dirty="0" smtClean="0">
              <a:latin typeface="Arial" pitchFamily="34" charset="0"/>
              <a:cs typeface="Arial" pitchFamily="34" charset="0"/>
            </a:endParaRPr>
          </a:p>
          <a:p>
            <a:r>
              <a:rPr lang="fr-FR" sz="1800" dirty="0" smtClean="0">
                <a:latin typeface="Arial" pitchFamily="34" charset="0"/>
                <a:cs typeface="Arial" pitchFamily="34" charset="0"/>
              </a:rPr>
              <a:t>Savoir qui des IAA ou de l’agriculture a tiré ou attiré l’autre, c’est un peu l’histoire de l’œuf ou de la poule.</a:t>
            </a:r>
          </a:p>
          <a:p>
            <a:pPr>
              <a:buNone/>
            </a:pPr>
            <a:endParaRPr lang="fr-FR" sz="1800" dirty="0" smtClean="0">
              <a:latin typeface="Arial" pitchFamily="34" charset="0"/>
              <a:cs typeface="Arial" pitchFamily="34" charset="0"/>
            </a:endParaRPr>
          </a:p>
          <a:p>
            <a:r>
              <a:rPr lang="fr-FR" sz="1800" dirty="0" smtClean="0">
                <a:latin typeface="Arial" pitchFamily="34" charset="0"/>
                <a:cs typeface="Arial" pitchFamily="34" charset="0"/>
              </a:rPr>
              <a:t>Les usines de transformation se sont implantées là ou les productions étaient favorisées par le contexte, et les agriculteurs se sont spécialisés là où la demande industrielle était forte.</a:t>
            </a:r>
          </a:p>
          <a:p>
            <a:endParaRPr lang="fr-FR" sz="1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317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0" i="0" u="none" strike="noStrike" cap="none" normalizeH="0" baseline="0" smtClean="0">
                <a:ln>
                  <a:noFill/>
                </a:ln>
                <a:solidFill>
                  <a:srgbClr val="888888"/>
                </a:solidFill>
                <a:effectLst/>
                <a:latin typeface="Arial" pitchFamily="34" charset="0"/>
              </a:rPr>
              <a:t>à l'aide de la méthode de spatialisation </a:t>
            </a:r>
            <a:r>
              <a:rPr kumimoji="0" lang="fr-FR" sz="1100" b="0" i="0" u="none" strike="noStrike" cap="none" normalizeH="0" baseline="0" smtClean="0">
                <a:ln>
                  <a:noFill/>
                </a:ln>
                <a:solidFill>
                  <a:srgbClr val="888888"/>
                </a:solidFill>
                <a:effectLst/>
                <a:latin typeface="Arial" pitchFamily="34" charset="0"/>
                <a:hlinkClick r:id="rId2"/>
              </a:rPr>
              <a:t>AURELHY</a:t>
            </a:r>
            <a:r>
              <a:rPr kumimoji="0" lang="fr-FR" sz="1100" b="0" i="0" u="none" strike="noStrike" cap="none" normalizeH="0" baseline="0" smtClean="0">
                <a:ln>
                  <a:noFill/>
                </a:ln>
                <a:solidFill>
                  <a:srgbClr val="888888"/>
                </a:solidFill>
                <a:effectLst/>
                <a:latin typeface="Arial" pitchFamily="34" charset="0"/>
              </a:rPr>
              <a:t>, à partir de séries de données pluviométriques homogènes sur la période 1981-2010.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0" i="0" u="none" strike="noStrike" cap="none" normalizeH="0" baseline="0" smtClean="0">
                <a:ln>
                  <a:noFill/>
                </a:ln>
                <a:solidFill>
                  <a:srgbClr val="888888"/>
                </a:solidFill>
                <a:effectLst/>
                <a:latin typeface="Arial" pitchFamily="34" charset="0"/>
              </a:rPr>
              <a:t>L'éventail des précipitations annuelles moyennes est très large, puisqu'il va de moins de 600 mm dans la moitié est de l'Eure-et-Loir, le delta du Rhône et la vallée de l'Aude, à plus de 2000 mm sur les monts du Cantal, au mont Aigoual et en Chartreuse.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0" i="0" u="none" strike="noStrike" cap="none" normalizeH="0" baseline="0" smtClean="0">
                <a:ln>
                  <a:noFill/>
                </a:ln>
                <a:solidFill>
                  <a:srgbClr val="888888"/>
                </a:solidFill>
                <a:effectLst/>
                <a:latin typeface="Arial" pitchFamily="34" charset="0"/>
              </a:rPr>
              <a:t>Les précipitations restent inférieures à 800 mm sur l'ensemble du Bassin parisien. La pluviométrie est plus élevée le long des côtes de la Manche de Boulogne-sur-Mer à la Bretagne où elle dépasse partout 800 mm (sauf dans l'est du Cotentin et la Côte d'Emeraude, allant de la pointe du Roc à St-Brieuc). L'augmentation des précipitations sur le relief faisant face à l'océan (collines de Normandie et massif Armoricain) est considérable eu égard à l'augmentation correspondante d'altitude, les précipitations y dépassant 1200 mm. L'Anjou et la Touraine ont une pluviométrie qui reste comprise entre 600 et  700 mm. Dans le Poitou la pluviométrie dépasse 800 mm à l'ouest de Poitiers et jusqu'aux Charentes.</a:t>
            </a: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0" i="0" u="none" strike="noStrike" cap="none" normalizeH="0" baseline="0" smtClean="0">
                <a:ln>
                  <a:noFill/>
                </a:ln>
                <a:solidFill>
                  <a:srgbClr val="888888"/>
                </a:solidFill>
                <a:effectLst/>
                <a:latin typeface="Arial" pitchFamily="34" charset="0"/>
              </a:rPr>
              <a:t>  </a:t>
            </a:r>
            <a:r>
              <a:rPr kumimoji="0" lang="fr-FR" sz="48000" b="0" i="0" u="none" strike="noStrike" cap="none" normalizeH="0" baseline="0" smtClean="0">
                <a:ln>
                  <a:noFill/>
                </a:ln>
                <a:solidFill>
                  <a:srgbClr val="888888"/>
                </a:solidFill>
                <a:effectLst/>
                <a:latin typeface="Arial" pitchFamily="34" charset="0"/>
              </a:rPr>
              <a:t> </a:t>
            </a:r>
            <a:r>
              <a:rPr kumimoji="0" lang="fr-FR" sz="1100" b="0" i="0" u="none" strike="noStrike" cap="none" normalizeH="0" baseline="0" smtClean="0">
                <a:ln>
                  <a:noFill/>
                </a:ln>
                <a:solidFill>
                  <a:srgbClr val="888888"/>
                </a:solidFill>
                <a:effectLst/>
                <a:latin typeface="Arial" pitchFamily="34" charset="0"/>
              </a:rPr>
              <a:t>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Arial" pitchFamily="34" charset="0"/>
                <a:cs typeface="Arial" pitchFamily="34" charset="0"/>
              </a:rPr>
              <a:t>B – Les facteurs économiques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317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0" i="0" u="none" strike="noStrike" cap="none" normalizeH="0" baseline="0" smtClean="0">
                <a:ln>
                  <a:noFill/>
                </a:ln>
                <a:solidFill>
                  <a:srgbClr val="888888"/>
                </a:solidFill>
                <a:effectLst/>
                <a:latin typeface="Arial" pitchFamily="34" charset="0"/>
              </a:rPr>
              <a:t>à l'aide de la méthode de spatialisation </a:t>
            </a:r>
            <a:r>
              <a:rPr kumimoji="0" lang="fr-FR" sz="1100" b="0" i="0" u="none" strike="noStrike" cap="none" normalizeH="0" baseline="0" smtClean="0">
                <a:ln>
                  <a:noFill/>
                </a:ln>
                <a:solidFill>
                  <a:srgbClr val="888888"/>
                </a:solidFill>
                <a:effectLst/>
                <a:latin typeface="Arial" pitchFamily="34" charset="0"/>
                <a:hlinkClick r:id="rId2"/>
              </a:rPr>
              <a:t>AURELHY</a:t>
            </a:r>
            <a:r>
              <a:rPr kumimoji="0" lang="fr-FR" sz="1100" b="0" i="0" u="none" strike="noStrike" cap="none" normalizeH="0" baseline="0" smtClean="0">
                <a:ln>
                  <a:noFill/>
                </a:ln>
                <a:solidFill>
                  <a:srgbClr val="888888"/>
                </a:solidFill>
                <a:effectLst/>
                <a:latin typeface="Arial" pitchFamily="34" charset="0"/>
              </a:rPr>
              <a:t>, à partir de séries de données pluviométriques homogènes sur la période 1981-2010.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0" i="0" u="none" strike="noStrike" cap="none" normalizeH="0" baseline="0" smtClean="0">
                <a:ln>
                  <a:noFill/>
                </a:ln>
                <a:solidFill>
                  <a:srgbClr val="888888"/>
                </a:solidFill>
                <a:effectLst/>
                <a:latin typeface="Arial" pitchFamily="34" charset="0"/>
              </a:rPr>
              <a:t>L'éventail des précipitations annuelles moyennes est très large, puisqu'il va de moins de 600 mm dans la moitié est de l'Eure-et-Loir, le delta du Rhône et la vallée de l'Aude, à plus de 2000 mm sur les monts du Cantal, au mont Aigoual et en Chartreuse.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0" i="0" u="none" strike="noStrike" cap="none" normalizeH="0" baseline="0" smtClean="0">
                <a:ln>
                  <a:noFill/>
                </a:ln>
                <a:solidFill>
                  <a:srgbClr val="888888"/>
                </a:solidFill>
                <a:effectLst/>
                <a:latin typeface="Arial" pitchFamily="34" charset="0"/>
              </a:rPr>
              <a:t>Les précipitations restent inférieures à 800 mm sur l'ensemble du Bassin parisien. La pluviométrie est plus élevée le long des côtes de la Manche de Boulogne-sur-Mer à la Bretagne où elle dépasse partout 800 mm (sauf dans l'est du Cotentin et la Côte d'Emeraude, allant de la pointe du Roc à St-Brieuc). L'augmentation des précipitations sur le relief faisant face à l'océan (collines de Normandie et massif Armoricain) est considérable eu égard à l'augmentation correspondante d'altitude, les précipitations y dépassant 1200 mm. L'Anjou et la Touraine ont une pluviométrie qui reste comprise entre 600 et  700 mm. Dans le Poitou la pluviométrie dépasse 800 mm à l'ouest de Poitiers et jusqu'aux Charentes.</a:t>
            </a: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0" i="0" u="none" strike="noStrike" cap="none" normalizeH="0" baseline="0" smtClean="0">
                <a:ln>
                  <a:noFill/>
                </a:ln>
                <a:solidFill>
                  <a:srgbClr val="888888"/>
                </a:solidFill>
                <a:effectLst/>
                <a:latin typeface="Arial" pitchFamily="34" charset="0"/>
              </a:rPr>
              <a:t>  </a:t>
            </a:r>
            <a:r>
              <a:rPr kumimoji="0" lang="fr-FR" sz="48000" b="0" i="0" u="none" strike="noStrike" cap="none" normalizeH="0" baseline="0" smtClean="0">
                <a:ln>
                  <a:noFill/>
                </a:ln>
                <a:solidFill>
                  <a:srgbClr val="888888"/>
                </a:solidFill>
                <a:effectLst/>
                <a:latin typeface="Arial" pitchFamily="34" charset="0"/>
              </a:rPr>
              <a:t> </a:t>
            </a:r>
            <a:r>
              <a:rPr kumimoji="0" lang="fr-FR" sz="1100" b="0" i="0" u="none" strike="noStrike" cap="none" normalizeH="0" baseline="0" smtClean="0">
                <a:ln>
                  <a:noFill/>
                </a:ln>
                <a:solidFill>
                  <a:srgbClr val="888888"/>
                </a:solidFill>
                <a:effectLst/>
                <a:latin typeface="Arial" pitchFamily="34" charset="0"/>
              </a:rPr>
              <a:t>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</a:t>
            </a:r>
          </a:p>
        </p:txBody>
      </p:sp>
      <p:pic>
        <p:nvPicPr>
          <p:cNvPr id="22530" name="Picture 2" descr="G:\INFOMA\atlas-c03-p06b-collecte-transformation-lait-france-l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071538" y="1275794"/>
            <a:ext cx="3071834" cy="3504683"/>
          </a:xfrm>
          <a:prstGeom prst="rect">
            <a:avLst/>
          </a:prstGeom>
          <a:noFill/>
        </p:spPr>
      </p:pic>
      <p:pic>
        <p:nvPicPr>
          <p:cNvPr id="22531" name="Picture 3" descr="G:\INFOMA\effectif-des-producteurs-de-lait-de-vache-par-region-elec-201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1071546"/>
            <a:ext cx="3071834" cy="3537728"/>
          </a:xfrm>
          <a:prstGeom prst="rect">
            <a:avLst/>
          </a:prstGeom>
          <a:noFill/>
        </p:spPr>
      </p:pic>
      <p:sp>
        <p:nvSpPr>
          <p:cNvPr id="7" name="ZoneTexte 6"/>
          <p:cNvSpPr txBox="1"/>
          <p:nvPr/>
        </p:nvSpPr>
        <p:spPr>
          <a:xfrm>
            <a:off x="785786" y="4929198"/>
            <a:ext cx="75724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Arial" pitchFamily="34" charset="0"/>
                <a:cs typeface="Arial" pitchFamily="34" charset="0"/>
              </a:rPr>
              <a:t>Ces 2 cartes présentant la production et la transformation du lait en France se superposent parfaitement. Dans les régions à forte densité laitière, on trouvera donc une majorité de cultures à destination des vaches: Maïs, prairie, </a:t>
            </a:r>
            <a:r>
              <a:rPr lang="fr-FR" dirty="0" err="1" smtClean="0">
                <a:latin typeface="Arial" pitchFamily="34" charset="0"/>
                <a:cs typeface="Arial" pitchFamily="34" charset="0"/>
              </a:rPr>
              <a:t>etc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…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Arial" pitchFamily="34" charset="0"/>
                <a:cs typeface="Arial" pitchFamily="34" charset="0"/>
              </a:rPr>
              <a:t>B – Les facteurs économiques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317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0" i="0" u="none" strike="noStrike" cap="none" normalizeH="0" baseline="0" smtClean="0">
                <a:ln>
                  <a:noFill/>
                </a:ln>
                <a:solidFill>
                  <a:srgbClr val="888888"/>
                </a:solidFill>
                <a:effectLst/>
                <a:latin typeface="Arial" pitchFamily="34" charset="0"/>
              </a:rPr>
              <a:t>à l'aide de la méthode de spatialisation </a:t>
            </a:r>
            <a:r>
              <a:rPr kumimoji="0" lang="fr-FR" sz="1100" b="0" i="0" u="none" strike="noStrike" cap="none" normalizeH="0" baseline="0" smtClean="0">
                <a:ln>
                  <a:noFill/>
                </a:ln>
                <a:solidFill>
                  <a:srgbClr val="888888"/>
                </a:solidFill>
                <a:effectLst/>
                <a:latin typeface="Arial" pitchFamily="34" charset="0"/>
                <a:hlinkClick r:id="rId2"/>
              </a:rPr>
              <a:t>AURELHY</a:t>
            </a:r>
            <a:r>
              <a:rPr kumimoji="0" lang="fr-FR" sz="1100" b="0" i="0" u="none" strike="noStrike" cap="none" normalizeH="0" baseline="0" smtClean="0">
                <a:ln>
                  <a:noFill/>
                </a:ln>
                <a:solidFill>
                  <a:srgbClr val="888888"/>
                </a:solidFill>
                <a:effectLst/>
                <a:latin typeface="Arial" pitchFamily="34" charset="0"/>
              </a:rPr>
              <a:t>, à partir de séries de données pluviométriques homogènes sur la période 1981-2010.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0" i="0" u="none" strike="noStrike" cap="none" normalizeH="0" baseline="0" smtClean="0">
                <a:ln>
                  <a:noFill/>
                </a:ln>
                <a:solidFill>
                  <a:srgbClr val="888888"/>
                </a:solidFill>
                <a:effectLst/>
                <a:latin typeface="Arial" pitchFamily="34" charset="0"/>
              </a:rPr>
              <a:t>L'éventail des précipitations annuelles moyennes est très large, puisqu'il va de moins de 600 mm dans la moitié est de l'Eure-et-Loir, le delta du Rhône et la vallée de l'Aude, à plus de 2000 mm sur les monts du Cantal, au mont Aigoual et en Chartreuse.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0" i="0" u="none" strike="noStrike" cap="none" normalizeH="0" baseline="0" smtClean="0">
                <a:ln>
                  <a:noFill/>
                </a:ln>
                <a:solidFill>
                  <a:srgbClr val="888888"/>
                </a:solidFill>
                <a:effectLst/>
                <a:latin typeface="Arial" pitchFamily="34" charset="0"/>
              </a:rPr>
              <a:t>Les précipitations restent inférieures à 800 mm sur l'ensemble du Bassin parisien. La pluviométrie est plus élevée le long des côtes de la Manche de Boulogne-sur-Mer à la Bretagne où elle dépasse partout 800 mm (sauf dans l'est du Cotentin et la Côte d'Emeraude, allant de la pointe du Roc à St-Brieuc). L'augmentation des précipitations sur le relief faisant face à l'océan (collines de Normandie et massif Armoricain) est considérable eu égard à l'augmentation correspondante d'altitude, les précipitations y dépassant 1200 mm. L'Anjou et la Touraine ont une pluviométrie qui reste comprise entre 600 et  700 mm. Dans le Poitou la pluviométrie dépasse 800 mm à l'ouest de Poitiers et jusqu'aux Charentes.</a:t>
            </a: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0" i="0" u="none" strike="noStrike" cap="none" normalizeH="0" baseline="0" smtClean="0">
                <a:ln>
                  <a:noFill/>
                </a:ln>
                <a:solidFill>
                  <a:srgbClr val="888888"/>
                </a:solidFill>
                <a:effectLst/>
                <a:latin typeface="Arial" pitchFamily="34" charset="0"/>
              </a:rPr>
              <a:t>  </a:t>
            </a:r>
            <a:r>
              <a:rPr kumimoji="0" lang="fr-FR" sz="48000" b="0" i="0" u="none" strike="noStrike" cap="none" normalizeH="0" baseline="0" smtClean="0">
                <a:ln>
                  <a:noFill/>
                </a:ln>
                <a:solidFill>
                  <a:srgbClr val="888888"/>
                </a:solidFill>
                <a:effectLst/>
                <a:latin typeface="Arial" pitchFamily="34" charset="0"/>
              </a:rPr>
              <a:t> </a:t>
            </a:r>
            <a:r>
              <a:rPr kumimoji="0" lang="fr-FR" sz="1100" b="0" i="0" u="none" strike="noStrike" cap="none" normalizeH="0" baseline="0" smtClean="0">
                <a:ln>
                  <a:noFill/>
                </a:ln>
                <a:solidFill>
                  <a:srgbClr val="888888"/>
                </a:solidFill>
                <a:effectLst/>
                <a:latin typeface="Arial" pitchFamily="34" charset="0"/>
              </a:rPr>
              <a:t>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</a:t>
            </a:r>
          </a:p>
        </p:txBody>
      </p:sp>
      <p:pic>
        <p:nvPicPr>
          <p:cNvPr id="23554" name="Picture 2" descr="G:\INFOMA\iaa bretagne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1" y="1214422"/>
            <a:ext cx="6197959" cy="4286279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928662" y="5715016"/>
            <a:ext cx="71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Arial" pitchFamily="34" charset="0"/>
                <a:cs typeface="Arial" pitchFamily="34" charset="0"/>
              </a:rPr>
              <a:t>La Bretagne est réputée pour sa production de légumes, de porcs et de lait.  L’implantation des IAA explique cette spécialisation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Arial" pitchFamily="34" charset="0"/>
                <a:cs typeface="Arial" pitchFamily="34" charset="0"/>
              </a:rPr>
              <a:t>B – Les facteurs économiques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fr-FR" sz="1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fr-FR" sz="1800" b="1" u="sng" dirty="0" smtClean="0">
                <a:latin typeface="Arial" pitchFamily="34" charset="0"/>
                <a:cs typeface="Arial" pitchFamily="34" charset="0"/>
              </a:rPr>
              <a:t>2 – Les opportunités locales: le développement des circuits courts</a:t>
            </a:r>
          </a:p>
          <a:p>
            <a:pPr>
              <a:buNone/>
            </a:pPr>
            <a:endParaRPr lang="fr-FR" sz="1800" dirty="0" smtClean="0">
              <a:latin typeface="Arial" pitchFamily="34" charset="0"/>
              <a:cs typeface="Arial" pitchFamily="34" charset="0"/>
            </a:endParaRPr>
          </a:p>
          <a:p>
            <a:r>
              <a:rPr lang="fr-FR" sz="1800" dirty="0" smtClean="0">
                <a:latin typeface="Arial" pitchFamily="34" charset="0"/>
                <a:cs typeface="Arial" pitchFamily="34" charset="0"/>
              </a:rPr>
              <a:t>La vente en circuits courts, qu’elle ait lieu par le biais d’AMAP, en points de vente collectifs ou directement à la ferme, peut revêtir différentes motivations pour le consommateur: acte citoyen, retour au terroir, prix, achat local….</a:t>
            </a:r>
          </a:p>
          <a:p>
            <a:pPr>
              <a:buNone/>
            </a:pPr>
            <a:endParaRPr lang="fr-FR" sz="1800" dirty="0" smtClean="0">
              <a:latin typeface="Arial" pitchFamily="34" charset="0"/>
              <a:cs typeface="Arial" pitchFamily="34" charset="0"/>
            </a:endParaRPr>
          </a:p>
          <a:p>
            <a:r>
              <a:rPr lang="fr-FR" sz="1800" dirty="0" smtClean="0">
                <a:latin typeface="Arial" pitchFamily="34" charset="0"/>
                <a:cs typeface="Arial" pitchFamily="34" charset="0"/>
              </a:rPr>
              <a:t>Dans tous les cas, le client exige une </a:t>
            </a:r>
            <a:r>
              <a:rPr lang="fr-FR" sz="1800" b="1" dirty="0" smtClean="0">
                <a:latin typeface="Arial" pitchFamily="34" charset="0"/>
                <a:cs typeface="Arial" pitchFamily="34" charset="0"/>
              </a:rPr>
              <a:t>diversité de produits </a:t>
            </a:r>
            <a:r>
              <a:rPr lang="fr-FR" sz="1800" dirty="0" smtClean="0">
                <a:latin typeface="Arial" pitchFamily="34" charset="0"/>
                <a:cs typeface="Arial" pitchFamily="34" charset="0"/>
              </a:rPr>
              <a:t>ainsi qu’une </a:t>
            </a:r>
            <a:r>
              <a:rPr lang="fr-FR" sz="1800" b="1" dirty="0" smtClean="0">
                <a:latin typeface="Arial" pitchFamily="34" charset="0"/>
                <a:cs typeface="Arial" pitchFamily="34" charset="0"/>
              </a:rPr>
              <a:t>qualité sanitaire irréprochable</a:t>
            </a:r>
            <a:r>
              <a:rPr lang="fr-FR" sz="1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fr-FR" sz="1800" dirty="0" smtClean="0">
              <a:latin typeface="Arial" pitchFamily="34" charset="0"/>
              <a:cs typeface="Arial" pitchFamily="34" charset="0"/>
            </a:endParaRPr>
          </a:p>
          <a:p>
            <a:r>
              <a:rPr lang="fr-FR" sz="1800" dirty="0" smtClean="0">
                <a:latin typeface="Arial" pitchFamily="34" charset="0"/>
                <a:cs typeface="Arial" pitchFamily="34" charset="0"/>
              </a:rPr>
              <a:t>On trouvera donc chez les producteurs en vente directe un </a:t>
            </a:r>
            <a:r>
              <a:rPr lang="fr-FR" sz="1800" b="1" dirty="0" smtClean="0">
                <a:latin typeface="Arial" pitchFamily="34" charset="0"/>
                <a:cs typeface="Arial" pitchFamily="34" charset="0"/>
              </a:rPr>
              <a:t>assolement beaucoup plus varié </a:t>
            </a:r>
            <a:r>
              <a:rPr lang="fr-FR" sz="1800" dirty="0" smtClean="0">
                <a:latin typeface="Arial" pitchFamily="34" charset="0"/>
                <a:cs typeface="Arial" pitchFamily="34" charset="0"/>
              </a:rPr>
              <a:t>ainsi que des </a:t>
            </a:r>
            <a:r>
              <a:rPr lang="fr-FR" sz="1800" b="1" dirty="0" smtClean="0">
                <a:latin typeface="Arial" pitchFamily="34" charset="0"/>
                <a:cs typeface="Arial" pitchFamily="34" charset="0"/>
              </a:rPr>
              <a:t>espèces et variétés plus rustiques </a:t>
            </a:r>
            <a:r>
              <a:rPr lang="fr-FR" sz="1800" dirty="0" smtClean="0">
                <a:latin typeface="Arial" pitchFamily="34" charset="0"/>
                <a:cs typeface="Arial" pitchFamily="34" charset="0"/>
              </a:rPr>
              <a:t>permettant une charge phytosanitaire moindre</a:t>
            </a:r>
          </a:p>
          <a:p>
            <a:endParaRPr lang="fr-FR" sz="1800" dirty="0" smtClean="0">
              <a:latin typeface="Arial" pitchFamily="34" charset="0"/>
              <a:cs typeface="Arial" pitchFamily="34" charset="0"/>
            </a:endParaRPr>
          </a:p>
          <a:p>
            <a:endParaRPr lang="fr-FR" sz="1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317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0" i="0" u="none" strike="noStrike" cap="none" normalizeH="0" baseline="0" smtClean="0">
                <a:ln>
                  <a:noFill/>
                </a:ln>
                <a:solidFill>
                  <a:srgbClr val="888888"/>
                </a:solidFill>
                <a:effectLst/>
                <a:latin typeface="Arial" pitchFamily="34" charset="0"/>
              </a:rPr>
              <a:t>à l'aide de la méthode de spatialisation </a:t>
            </a:r>
            <a:r>
              <a:rPr kumimoji="0" lang="fr-FR" sz="1100" b="0" i="0" u="none" strike="noStrike" cap="none" normalizeH="0" baseline="0" smtClean="0">
                <a:ln>
                  <a:noFill/>
                </a:ln>
                <a:solidFill>
                  <a:srgbClr val="888888"/>
                </a:solidFill>
                <a:effectLst/>
                <a:latin typeface="Arial" pitchFamily="34" charset="0"/>
                <a:hlinkClick r:id="rId2"/>
              </a:rPr>
              <a:t>AURELHY</a:t>
            </a:r>
            <a:r>
              <a:rPr kumimoji="0" lang="fr-FR" sz="1100" b="0" i="0" u="none" strike="noStrike" cap="none" normalizeH="0" baseline="0" smtClean="0">
                <a:ln>
                  <a:noFill/>
                </a:ln>
                <a:solidFill>
                  <a:srgbClr val="888888"/>
                </a:solidFill>
                <a:effectLst/>
                <a:latin typeface="Arial" pitchFamily="34" charset="0"/>
              </a:rPr>
              <a:t>, à partir de séries de données pluviométriques homogènes sur la période 1981-2010.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0" i="0" u="none" strike="noStrike" cap="none" normalizeH="0" baseline="0" smtClean="0">
                <a:ln>
                  <a:noFill/>
                </a:ln>
                <a:solidFill>
                  <a:srgbClr val="888888"/>
                </a:solidFill>
                <a:effectLst/>
                <a:latin typeface="Arial" pitchFamily="34" charset="0"/>
              </a:rPr>
              <a:t>L'éventail des précipitations annuelles moyennes est très large, puisqu'il va de moins de 600 mm dans la moitié est de l'Eure-et-Loir, le delta du Rhône et la vallée de l'Aude, à plus de 2000 mm sur les monts du Cantal, au mont Aigoual et en Chartreuse.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0" i="0" u="none" strike="noStrike" cap="none" normalizeH="0" baseline="0" smtClean="0">
                <a:ln>
                  <a:noFill/>
                </a:ln>
                <a:solidFill>
                  <a:srgbClr val="888888"/>
                </a:solidFill>
                <a:effectLst/>
                <a:latin typeface="Arial" pitchFamily="34" charset="0"/>
              </a:rPr>
              <a:t>Les précipitations restent inférieures à 800 mm sur l'ensemble du Bassin parisien. La pluviométrie est plus élevée le long des côtes de la Manche de Boulogne-sur-Mer à la Bretagne où elle dépasse partout 800 mm (sauf dans l'est du Cotentin et la Côte d'Emeraude, allant de la pointe du Roc à St-Brieuc). L'augmentation des précipitations sur le relief faisant face à l'océan (collines de Normandie et massif Armoricain) est considérable eu égard à l'augmentation correspondante d'altitude, les précipitations y dépassant 1200 mm. L'Anjou et la Touraine ont une pluviométrie qui reste comprise entre 600 et  700 mm. Dans le Poitou la pluviométrie dépasse 800 mm à l'ouest de Poitiers et jusqu'aux Charentes.</a:t>
            </a: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0" i="0" u="none" strike="noStrike" cap="none" normalizeH="0" baseline="0" smtClean="0">
                <a:ln>
                  <a:noFill/>
                </a:ln>
                <a:solidFill>
                  <a:srgbClr val="888888"/>
                </a:solidFill>
                <a:effectLst/>
                <a:latin typeface="Arial" pitchFamily="34" charset="0"/>
              </a:rPr>
              <a:t>  </a:t>
            </a:r>
            <a:r>
              <a:rPr kumimoji="0" lang="fr-FR" sz="48000" b="0" i="0" u="none" strike="noStrike" cap="none" normalizeH="0" baseline="0" smtClean="0">
                <a:ln>
                  <a:noFill/>
                </a:ln>
                <a:solidFill>
                  <a:srgbClr val="888888"/>
                </a:solidFill>
                <a:effectLst/>
                <a:latin typeface="Arial" pitchFamily="34" charset="0"/>
              </a:rPr>
              <a:t> </a:t>
            </a:r>
            <a:r>
              <a:rPr kumimoji="0" lang="fr-FR" sz="1100" b="0" i="0" u="none" strike="noStrike" cap="none" normalizeH="0" baseline="0" smtClean="0">
                <a:ln>
                  <a:noFill/>
                </a:ln>
                <a:solidFill>
                  <a:srgbClr val="888888"/>
                </a:solidFill>
                <a:effectLst/>
                <a:latin typeface="Arial" pitchFamily="34" charset="0"/>
              </a:rPr>
              <a:t>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Arial" pitchFamily="34" charset="0"/>
                <a:cs typeface="Arial" pitchFamily="34" charset="0"/>
              </a:rPr>
              <a:t>B – Les facteurs économiques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fr-FR" sz="1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fr-FR" sz="1800" b="1" u="sng" dirty="0" smtClean="0">
                <a:latin typeface="Arial" pitchFamily="34" charset="0"/>
                <a:cs typeface="Arial" pitchFamily="34" charset="0"/>
              </a:rPr>
              <a:t>2 – Les opportunités locales: le développement des circuits courts</a:t>
            </a:r>
          </a:p>
          <a:p>
            <a:endParaRPr lang="fr-FR" sz="1800" dirty="0" smtClean="0">
              <a:latin typeface="Arial" pitchFamily="34" charset="0"/>
              <a:cs typeface="Arial" pitchFamily="34" charset="0"/>
            </a:endParaRPr>
          </a:p>
          <a:p>
            <a:r>
              <a:rPr lang="fr-FR" sz="1800" b="1" dirty="0" smtClean="0">
                <a:latin typeface="Arial" pitchFamily="34" charset="0"/>
                <a:cs typeface="Arial" pitchFamily="34" charset="0"/>
              </a:rPr>
              <a:t>16 % des exploitations agricoles </a:t>
            </a:r>
            <a:r>
              <a:rPr lang="fr-FR" sz="1800" dirty="0" smtClean="0">
                <a:latin typeface="Arial" pitchFamily="34" charset="0"/>
                <a:cs typeface="Arial" pitchFamily="34" charset="0"/>
              </a:rPr>
              <a:t>vendent tout ou partie de leur production en circuit court</a:t>
            </a:r>
          </a:p>
          <a:p>
            <a:endParaRPr lang="fr-FR" sz="1800" dirty="0" smtClean="0">
              <a:latin typeface="Arial" pitchFamily="34" charset="0"/>
              <a:cs typeface="Arial" pitchFamily="34" charset="0"/>
            </a:endParaRPr>
          </a:p>
          <a:p>
            <a:r>
              <a:rPr lang="fr-FR" sz="1800" dirty="0" smtClean="0">
                <a:latin typeface="Arial" pitchFamily="34" charset="0"/>
                <a:cs typeface="Arial" pitchFamily="34" charset="0"/>
              </a:rPr>
              <a:t>38% des producteurs de fruits, 59 % des producteurs de légumes, 25 % des aviculteurs écoulent une partie de leur production en vente directe (AGRESTE 2010)</a:t>
            </a:r>
          </a:p>
          <a:p>
            <a:endParaRPr lang="fr-FR" sz="1800" dirty="0" smtClean="0">
              <a:latin typeface="Arial" pitchFamily="34" charset="0"/>
              <a:cs typeface="Arial" pitchFamily="34" charset="0"/>
            </a:endParaRPr>
          </a:p>
          <a:p>
            <a:endParaRPr lang="fr-FR" sz="1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317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0" i="0" u="none" strike="noStrike" cap="none" normalizeH="0" baseline="0" smtClean="0">
                <a:ln>
                  <a:noFill/>
                </a:ln>
                <a:solidFill>
                  <a:srgbClr val="888888"/>
                </a:solidFill>
                <a:effectLst/>
                <a:latin typeface="Arial" pitchFamily="34" charset="0"/>
              </a:rPr>
              <a:t>à l'aide de la méthode de spatialisation </a:t>
            </a:r>
            <a:r>
              <a:rPr kumimoji="0" lang="fr-FR" sz="1100" b="0" i="0" u="none" strike="noStrike" cap="none" normalizeH="0" baseline="0" smtClean="0">
                <a:ln>
                  <a:noFill/>
                </a:ln>
                <a:solidFill>
                  <a:srgbClr val="888888"/>
                </a:solidFill>
                <a:effectLst/>
                <a:latin typeface="Arial" pitchFamily="34" charset="0"/>
                <a:hlinkClick r:id="rId2"/>
              </a:rPr>
              <a:t>AURELHY</a:t>
            </a:r>
            <a:r>
              <a:rPr kumimoji="0" lang="fr-FR" sz="1100" b="0" i="0" u="none" strike="noStrike" cap="none" normalizeH="0" baseline="0" smtClean="0">
                <a:ln>
                  <a:noFill/>
                </a:ln>
                <a:solidFill>
                  <a:srgbClr val="888888"/>
                </a:solidFill>
                <a:effectLst/>
                <a:latin typeface="Arial" pitchFamily="34" charset="0"/>
              </a:rPr>
              <a:t>, à partir de séries de données pluviométriques homogènes sur la période 1981-2010.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0" i="0" u="none" strike="noStrike" cap="none" normalizeH="0" baseline="0" smtClean="0">
                <a:ln>
                  <a:noFill/>
                </a:ln>
                <a:solidFill>
                  <a:srgbClr val="888888"/>
                </a:solidFill>
                <a:effectLst/>
                <a:latin typeface="Arial" pitchFamily="34" charset="0"/>
              </a:rPr>
              <a:t>L'éventail des précipitations annuelles moyennes est très large, puisqu'il va de moins de 600 mm dans la moitié est de l'Eure-et-Loir, le delta du Rhône et la vallée de l'Aude, à plus de 2000 mm sur les monts du Cantal, au mont Aigoual et en Chartreuse.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0" i="0" u="none" strike="noStrike" cap="none" normalizeH="0" baseline="0" smtClean="0">
                <a:ln>
                  <a:noFill/>
                </a:ln>
                <a:solidFill>
                  <a:srgbClr val="888888"/>
                </a:solidFill>
                <a:effectLst/>
                <a:latin typeface="Arial" pitchFamily="34" charset="0"/>
              </a:rPr>
              <a:t>Les précipitations restent inférieures à 800 mm sur l'ensemble du Bassin parisien. La pluviométrie est plus élevée le long des côtes de la Manche de Boulogne-sur-Mer à la Bretagne où elle dépasse partout 800 mm (sauf dans l'est du Cotentin et la Côte d'Emeraude, allant de la pointe du Roc à St-Brieuc). L'augmentation des précipitations sur le relief faisant face à l'océan (collines de Normandie et massif Armoricain) est considérable eu égard à l'augmentation correspondante d'altitude, les précipitations y dépassant 1200 mm. L'Anjou et la Touraine ont une pluviométrie qui reste comprise entre 600 et  700 mm. Dans le Poitou la pluviométrie dépasse 800 mm à l'ouest de Poitiers et jusqu'aux Charentes.</a:t>
            </a: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0" i="0" u="none" strike="noStrike" cap="none" normalizeH="0" baseline="0" smtClean="0">
                <a:ln>
                  <a:noFill/>
                </a:ln>
                <a:solidFill>
                  <a:srgbClr val="888888"/>
                </a:solidFill>
                <a:effectLst/>
                <a:latin typeface="Arial" pitchFamily="34" charset="0"/>
              </a:rPr>
              <a:t>  </a:t>
            </a:r>
            <a:r>
              <a:rPr kumimoji="0" lang="fr-FR" sz="48000" b="0" i="0" u="none" strike="noStrike" cap="none" normalizeH="0" baseline="0" smtClean="0">
                <a:ln>
                  <a:noFill/>
                </a:ln>
                <a:solidFill>
                  <a:srgbClr val="888888"/>
                </a:solidFill>
                <a:effectLst/>
                <a:latin typeface="Arial" pitchFamily="34" charset="0"/>
              </a:rPr>
              <a:t> </a:t>
            </a:r>
            <a:r>
              <a:rPr kumimoji="0" lang="fr-FR" sz="1100" b="0" i="0" u="none" strike="noStrike" cap="none" normalizeH="0" baseline="0" smtClean="0">
                <a:ln>
                  <a:noFill/>
                </a:ln>
                <a:solidFill>
                  <a:srgbClr val="888888"/>
                </a:solidFill>
                <a:effectLst/>
                <a:latin typeface="Arial" pitchFamily="34" charset="0"/>
              </a:rPr>
              <a:t>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Arial" pitchFamily="34" charset="0"/>
                <a:cs typeface="Arial" pitchFamily="34" charset="0"/>
              </a:rPr>
              <a:t>B – Les facteurs économiques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fr-FR" sz="1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fr-FR" sz="1800" b="1" u="sng" dirty="0" smtClean="0">
                <a:latin typeface="Arial" pitchFamily="34" charset="0"/>
                <a:cs typeface="Arial" pitchFamily="34" charset="0"/>
              </a:rPr>
              <a:t>3 – Les marchés de matière première agricole et leurs évolutions</a:t>
            </a:r>
          </a:p>
          <a:p>
            <a:endParaRPr lang="fr-FR" sz="1800" dirty="0" smtClean="0">
              <a:latin typeface="Arial" pitchFamily="34" charset="0"/>
              <a:cs typeface="Arial" pitchFamily="34" charset="0"/>
            </a:endParaRPr>
          </a:p>
          <a:p>
            <a:r>
              <a:rPr lang="fr-FR" sz="1800" dirty="0" smtClean="0">
                <a:latin typeface="Arial" pitchFamily="34" charset="0"/>
                <a:cs typeface="Arial" pitchFamily="34" charset="0"/>
              </a:rPr>
              <a:t>Certaines cultures présentent des cours </a:t>
            </a:r>
            <a:r>
              <a:rPr lang="fr-FR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particulièrement volatiles</a:t>
            </a:r>
            <a:r>
              <a:rPr lang="fr-FR" sz="1800" dirty="0" smtClean="0">
                <a:latin typeface="Arial" pitchFamily="34" charset="0"/>
                <a:cs typeface="Arial" pitchFamily="34" charset="0"/>
              </a:rPr>
              <a:t>. C’est le cas notamment des </a:t>
            </a:r>
            <a:r>
              <a:rPr lang="fr-FR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fruits et légumes</a:t>
            </a:r>
            <a:r>
              <a:rPr lang="fr-FR" sz="18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endParaRPr lang="fr-FR" sz="1800" dirty="0" smtClean="0">
              <a:latin typeface="Arial" pitchFamily="34" charset="0"/>
              <a:cs typeface="Arial" pitchFamily="34" charset="0"/>
            </a:endParaRPr>
          </a:p>
          <a:p>
            <a:r>
              <a:rPr lang="fr-FR" sz="1800" dirty="0" smtClean="0">
                <a:latin typeface="Arial" pitchFamily="34" charset="0"/>
                <a:cs typeface="Arial" pitchFamily="34" charset="0"/>
              </a:rPr>
              <a:t>D’autres cultures, comme les </a:t>
            </a:r>
            <a:r>
              <a:rPr lang="fr-FR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céréales</a:t>
            </a:r>
            <a:r>
              <a:rPr lang="fr-FR" sz="1800" dirty="0" smtClean="0">
                <a:latin typeface="Arial" pitchFamily="34" charset="0"/>
                <a:cs typeface="Arial" pitchFamily="34" charset="0"/>
              </a:rPr>
              <a:t> et les </a:t>
            </a:r>
            <a:r>
              <a:rPr lang="fr-FR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oléagineux</a:t>
            </a:r>
            <a:r>
              <a:rPr lang="fr-FR" sz="1800" dirty="0" smtClean="0">
                <a:latin typeface="Arial" pitchFamily="34" charset="0"/>
                <a:cs typeface="Arial" pitchFamily="34" charset="0"/>
              </a:rPr>
              <a:t>, sont </a:t>
            </a:r>
            <a:r>
              <a:rPr lang="fr-FR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directement indexés sur des contextes mondiaux </a:t>
            </a:r>
            <a:r>
              <a:rPr lang="fr-FR" sz="1800" dirty="0" smtClean="0">
                <a:latin typeface="Arial" pitchFamily="34" charset="0"/>
                <a:cs typeface="Arial" pitchFamily="34" charset="0"/>
              </a:rPr>
              <a:t>( cours des cultures concurrentes, du pétrole, politiques de nos concurrents…). Les tendances, qu’elles soient haussières ou baissières, permettent des ajustements a posteriori: elles expliquent les hausses de surfaces d’une année sur l’autre. </a:t>
            </a:r>
          </a:p>
          <a:p>
            <a:endParaRPr lang="fr-FR" sz="1800" dirty="0" smtClean="0">
              <a:latin typeface="Arial" pitchFamily="34" charset="0"/>
              <a:cs typeface="Arial" pitchFamily="34" charset="0"/>
            </a:endParaRPr>
          </a:p>
          <a:p>
            <a:r>
              <a:rPr lang="fr-FR" sz="1800" dirty="0" smtClean="0">
                <a:latin typeface="Arial" pitchFamily="34" charset="0"/>
                <a:cs typeface="Arial" pitchFamily="34" charset="0"/>
              </a:rPr>
              <a:t>Ainsi, le cours du poireau s’est effondré en 2014 et 2015 en raison de l’absence d’hivers froids. Le cours du Colza est directement influencé par l’offre en soja américain.</a:t>
            </a: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317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0" i="0" u="none" strike="noStrike" cap="none" normalizeH="0" baseline="0" smtClean="0">
                <a:ln>
                  <a:noFill/>
                </a:ln>
                <a:solidFill>
                  <a:srgbClr val="888888"/>
                </a:solidFill>
                <a:effectLst/>
                <a:latin typeface="Arial" pitchFamily="34" charset="0"/>
              </a:rPr>
              <a:t>à l'aide de la méthode de spatialisation </a:t>
            </a:r>
            <a:r>
              <a:rPr kumimoji="0" lang="fr-FR" sz="1100" b="0" i="0" u="none" strike="noStrike" cap="none" normalizeH="0" baseline="0" smtClean="0">
                <a:ln>
                  <a:noFill/>
                </a:ln>
                <a:solidFill>
                  <a:srgbClr val="888888"/>
                </a:solidFill>
                <a:effectLst/>
                <a:latin typeface="Arial" pitchFamily="34" charset="0"/>
                <a:hlinkClick r:id="rId2"/>
              </a:rPr>
              <a:t>AURELHY</a:t>
            </a:r>
            <a:r>
              <a:rPr kumimoji="0" lang="fr-FR" sz="1100" b="0" i="0" u="none" strike="noStrike" cap="none" normalizeH="0" baseline="0" smtClean="0">
                <a:ln>
                  <a:noFill/>
                </a:ln>
                <a:solidFill>
                  <a:srgbClr val="888888"/>
                </a:solidFill>
                <a:effectLst/>
                <a:latin typeface="Arial" pitchFamily="34" charset="0"/>
              </a:rPr>
              <a:t>, à partir de séries de données pluviométriques homogènes sur la période 1981-2010.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0" i="0" u="none" strike="noStrike" cap="none" normalizeH="0" baseline="0" smtClean="0">
                <a:ln>
                  <a:noFill/>
                </a:ln>
                <a:solidFill>
                  <a:srgbClr val="888888"/>
                </a:solidFill>
                <a:effectLst/>
                <a:latin typeface="Arial" pitchFamily="34" charset="0"/>
              </a:rPr>
              <a:t>L'éventail des précipitations annuelles moyennes est très large, puisqu'il va de moins de 600 mm dans la moitié est de l'Eure-et-Loir, le delta du Rhône et la vallée de l'Aude, à plus de 2000 mm sur les monts du Cantal, au mont Aigoual et en Chartreuse.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0" i="0" u="none" strike="noStrike" cap="none" normalizeH="0" baseline="0" smtClean="0">
                <a:ln>
                  <a:noFill/>
                </a:ln>
                <a:solidFill>
                  <a:srgbClr val="888888"/>
                </a:solidFill>
                <a:effectLst/>
                <a:latin typeface="Arial" pitchFamily="34" charset="0"/>
              </a:rPr>
              <a:t>Les précipitations restent inférieures à 800 mm sur l'ensemble du Bassin parisien. La pluviométrie est plus élevée le long des côtes de la Manche de Boulogne-sur-Mer à la Bretagne où elle dépasse partout 800 mm (sauf dans l'est du Cotentin et la Côte d'Emeraude, allant de la pointe du Roc à St-Brieuc). L'augmentation des précipitations sur le relief faisant face à l'océan (collines de Normandie et massif Armoricain) est considérable eu égard à l'augmentation correspondante d'altitude, les précipitations y dépassant 1200 mm. L'Anjou et la Touraine ont une pluviométrie qui reste comprise entre 600 et  700 mm. Dans le Poitou la pluviométrie dépasse 800 mm à l'ouest de Poitiers et jusqu'aux Charentes.</a:t>
            </a: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0" i="0" u="none" strike="noStrike" cap="none" normalizeH="0" baseline="0" smtClean="0">
                <a:ln>
                  <a:noFill/>
                </a:ln>
                <a:solidFill>
                  <a:srgbClr val="888888"/>
                </a:solidFill>
                <a:effectLst/>
                <a:latin typeface="Arial" pitchFamily="34" charset="0"/>
              </a:rPr>
              <a:t>  </a:t>
            </a:r>
            <a:r>
              <a:rPr kumimoji="0" lang="fr-FR" sz="48000" b="0" i="0" u="none" strike="noStrike" cap="none" normalizeH="0" baseline="0" smtClean="0">
                <a:ln>
                  <a:noFill/>
                </a:ln>
                <a:solidFill>
                  <a:srgbClr val="888888"/>
                </a:solidFill>
                <a:effectLst/>
                <a:latin typeface="Arial" pitchFamily="34" charset="0"/>
              </a:rPr>
              <a:t> </a:t>
            </a:r>
            <a:r>
              <a:rPr kumimoji="0" lang="fr-FR" sz="1100" b="0" i="0" u="none" strike="noStrike" cap="none" normalizeH="0" baseline="0" smtClean="0">
                <a:ln>
                  <a:noFill/>
                </a:ln>
                <a:solidFill>
                  <a:srgbClr val="888888"/>
                </a:solidFill>
                <a:effectLst/>
                <a:latin typeface="Arial" pitchFamily="34" charset="0"/>
              </a:rPr>
              <a:t>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1800" dirty="0" smtClean="0">
                <a:latin typeface="Arial" pitchFamily="34" charset="0"/>
                <a:cs typeface="Arial" pitchFamily="34" charset="0"/>
              </a:rPr>
              <a:t>Préambule: Rappels techniques</a:t>
            </a:r>
            <a:endParaRPr lang="fr-FR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fr-FR" sz="1800" dirty="0">
                <a:latin typeface="Arial" pitchFamily="34" charset="0"/>
                <a:cs typeface="Arial" pitchFamily="34" charset="0"/>
              </a:rPr>
              <a:t>Un </a:t>
            </a:r>
            <a:r>
              <a:rPr lang="fr-FR" sz="1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système de production </a:t>
            </a:r>
            <a:r>
              <a:rPr lang="fr-FR" sz="1800" dirty="0">
                <a:latin typeface="Arial" pitchFamily="34" charset="0"/>
                <a:cs typeface="Arial" pitchFamily="34" charset="0"/>
              </a:rPr>
              <a:t>se caractérise par la combinaison de productions (végétales et animales), de techniques et de moyens : capital foncier, main d’œuvre disponible, capital d’exploitation (matériels et bâtiments) et capital « intellectuel » (technicité du décideur).</a:t>
            </a:r>
          </a:p>
          <a:p>
            <a:pPr>
              <a:buNone/>
            </a:pPr>
            <a:endParaRPr lang="fr-FR" sz="1800" dirty="0">
              <a:latin typeface="Arial" pitchFamily="34" charset="0"/>
              <a:cs typeface="Arial" pitchFamily="34" charset="0"/>
            </a:endParaRPr>
          </a:p>
          <a:p>
            <a:r>
              <a:rPr lang="fr-FR" sz="1800" dirty="0">
                <a:latin typeface="Arial" pitchFamily="34" charset="0"/>
                <a:cs typeface="Arial" pitchFamily="34" charset="0"/>
              </a:rPr>
              <a:t>D’une exploitation à l’autre, les </a:t>
            </a:r>
            <a:r>
              <a:rPr lang="fr-FR" sz="1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systèmes de productions </a:t>
            </a:r>
            <a:r>
              <a:rPr lang="fr-FR" sz="1800" dirty="0">
                <a:latin typeface="Arial" pitchFamily="34" charset="0"/>
                <a:cs typeface="Arial" pitchFamily="34" charset="0"/>
              </a:rPr>
              <a:t>diffèrent selon la </a:t>
            </a:r>
            <a:r>
              <a:rPr lang="fr-FR" sz="1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nature des cultures </a:t>
            </a:r>
            <a:r>
              <a:rPr lang="fr-FR" sz="1800" dirty="0">
                <a:latin typeface="Arial" pitchFamily="34" charset="0"/>
                <a:cs typeface="Arial" pitchFamily="34" charset="0"/>
              </a:rPr>
              <a:t>(cultures céréalières, cultures fourragères, horticulture, arboriculture, etc.) et le </a:t>
            </a:r>
            <a:r>
              <a:rPr lang="fr-FR" sz="1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niveau d’intensification</a:t>
            </a:r>
            <a:r>
              <a:rPr lang="fr-FR" sz="1800" dirty="0">
                <a:latin typeface="Arial" pitchFamily="34" charset="0"/>
                <a:cs typeface="Arial" pitchFamily="34" charset="0"/>
              </a:rPr>
              <a:t> : système intensif, système extensif.</a:t>
            </a:r>
          </a:p>
          <a:p>
            <a:endParaRPr lang="fr-FR" sz="18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fr-FR" sz="1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Arial" pitchFamily="34" charset="0"/>
                <a:cs typeface="Arial" pitchFamily="34" charset="0"/>
              </a:rPr>
              <a:t>B – Les facteurs économiques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317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0" i="0" u="none" strike="noStrike" cap="none" normalizeH="0" baseline="0" smtClean="0">
                <a:ln>
                  <a:noFill/>
                </a:ln>
                <a:solidFill>
                  <a:srgbClr val="888888"/>
                </a:solidFill>
                <a:effectLst/>
                <a:latin typeface="Arial" pitchFamily="34" charset="0"/>
              </a:rPr>
              <a:t>à l'aide de la méthode de spatialisation </a:t>
            </a:r>
            <a:r>
              <a:rPr kumimoji="0" lang="fr-FR" sz="1100" b="0" i="0" u="none" strike="noStrike" cap="none" normalizeH="0" baseline="0" smtClean="0">
                <a:ln>
                  <a:noFill/>
                </a:ln>
                <a:solidFill>
                  <a:srgbClr val="888888"/>
                </a:solidFill>
                <a:effectLst/>
                <a:latin typeface="Arial" pitchFamily="34" charset="0"/>
                <a:hlinkClick r:id="rId2"/>
              </a:rPr>
              <a:t>AURELHY</a:t>
            </a:r>
            <a:r>
              <a:rPr kumimoji="0" lang="fr-FR" sz="1100" b="0" i="0" u="none" strike="noStrike" cap="none" normalizeH="0" baseline="0" smtClean="0">
                <a:ln>
                  <a:noFill/>
                </a:ln>
                <a:solidFill>
                  <a:srgbClr val="888888"/>
                </a:solidFill>
                <a:effectLst/>
                <a:latin typeface="Arial" pitchFamily="34" charset="0"/>
              </a:rPr>
              <a:t>, à partir de séries de données pluviométriques homogènes sur la période 1981-2010.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0" i="0" u="none" strike="noStrike" cap="none" normalizeH="0" baseline="0" smtClean="0">
                <a:ln>
                  <a:noFill/>
                </a:ln>
                <a:solidFill>
                  <a:srgbClr val="888888"/>
                </a:solidFill>
                <a:effectLst/>
                <a:latin typeface="Arial" pitchFamily="34" charset="0"/>
              </a:rPr>
              <a:t>L'éventail des précipitations annuelles moyennes est très large, puisqu'il va de moins de 600 mm dans la moitié est de l'Eure-et-Loir, le delta du Rhône et la vallée de l'Aude, à plus de 2000 mm sur les monts du Cantal, au mont Aigoual et en Chartreuse.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0" i="0" u="none" strike="noStrike" cap="none" normalizeH="0" baseline="0" smtClean="0">
                <a:ln>
                  <a:noFill/>
                </a:ln>
                <a:solidFill>
                  <a:srgbClr val="888888"/>
                </a:solidFill>
                <a:effectLst/>
                <a:latin typeface="Arial" pitchFamily="34" charset="0"/>
              </a:rPr>
              <a:t>Les précipitations restent inférieures à 800 mm sur l'ensemble du Bassin parisien. La pluviométrie est plus élevée le long des côtes de la Manche de Boulogne-sur-Mer à la Bretagne où elle dépasse partout 800 mm (sauf dans l'est du Cotentin et la Côte d'Emeraude, allant de la pointe du Roc à St-Brieuc). L'augmentation des précipitations sur le relief faisant face à l'océan (collines de Normandie et massif Armoricain) est considérable eu égard à l'augmentation correspondante d'altitude, les précipitations y dépassant 1200 mm. L'Anjou et la Touraine ont une pluviométrie qui reste comprise entre 600 et  700 mm. Dans le Poitou la pluviométrie dépasse 800 mm à l'ouest de Poitiers et jusqu'aux Charentes.</a:t>
            </a: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0" i="0" u="none" strike="noStrike" cap="none" normalizeH="0" baseline="0" smtClean="0">
                <a:ln>
                  <a:noFill/>
                </a:ln>
                <a:solidFill>
                  <a:srgbClr val="888888"/>
                </a:solidFill>
                <a:effectLst/>
                <a:latin typeface="Arial" pitchFamily="34" charset="0"/>
              </a:rPr>
              <a:t>  </a:t>
            </a:r>
            <a:r>
              <a:rPr kumimoji="0" lang="fr-FR" sz="48000" b="0" i="0" u="none" strike="noStrike" cap="none" normalizeH="0" baseline="0" smtClean="0">
                <a:ln>
                  <a:noFill/>
                </a:ln>
                <a:solidFill>
                  <a:srgbClr val="888888"/>
                </a:solidFill>
                <a:effectLst/>
                <a:latin typeface="Arial" pitchFamily="34" charset="0"/>
              </a:rPr>
              <a:t> </a:t>
            </a:r>
            <a:r>
              <a:rPr kumimoji="0" lang="fr-FR" sz="1100" b="0" i="0" u="none" strike="noStrike" cap="none" normalizeH="0" baseline="0" smtClean="0">
                <a:ln>
                  <a:noFill/>
                </a:ln>
                <a:solidFill>
                  <a:srgbClr val="888888"/>
                </a:solidFill>
                <a:effectLst/>
                <a:latin typeface="Arial" pitchFamily="34" charset="0"/>
              </a:rPr>
              <a:t>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</a:t>
            </a:r>
          </a:p>
        </p:txBody>
      </p:sp>
      <p:pic>
        <p:nvPicPr>
          <p:cNvPr id="1026" name="Picture 2" descr="G:\INFOMA\cours céréales.pn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14282" y="1357298"/>
            <a:ext cx="3567369" cy="2268535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214282" y="3643314"/>
            <a:ext cx="34290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>
                <a:latin typeface="Arial" pitchFamily="34" charset="0"/>
                <a:cs typeface="Arial" pitchFamily="34" charset="0"/>
              </a:rPr>
              <a:t>Evolution des cours du blé. Source: INSEE</a:t>
            </a:r>
            <a:endParaRPr lang="fr-FR" sz="1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 descr="G:\INFOMA\marché tournesol terresinovia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4357694"/>
            <a:ext cx="3714750" cy="2028825"/>
          </a:xfrm>
          <a:prstGeom prst="rect">
            <a:avLst/>
          </a:prstGeom>
          <a:noFill/>
        </p:spPr>
      </p:pic>
      <p:sp>
        <p:nvSpPr>
          <p:cNvPr id="8" name="ZoneTexte 7"/>
          <p:cNvSpPr txBox="1"/>
          <p:nvPr/>
        </p:nvSpPr>
        <p:spPr>
          <a:xfrm>
            <a:off x="571472" y="6429396"/>
            <a:ext cx="36433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>
                <a:latin typeface="Arial" pitchFamily="34" charset="0"/>
                <a:cs typeface="Arial" pitchFamily="34" charset="0"/>
              </a:rPr>
              <a:t>Evolution du cours du Tournesol – Source: </a:t>
            </a:r>
            <a:r>
              <a:rPr lang="fr-FR" sz="1100" dirty="0" err="1" smtClean="0">
                <a:latin typeface="Arial" pitchFamily="34" charset="0"/>
                <a:cs typeface="Arial" pitchFamily="34" charset="0"/>
              </a:rPr>
              <a:t>Terresinovia</a:t>
            </a:r>
            <a:endParaRPr lang="fr-FR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4143372" y="1500174"/>
            <a:ext cx="47149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La tendance haussière des cours encouragera les agriculteurs à augmenter leur surface emblavée.</a:t>
            </a:r>
          </a:p>
          <a:p>
            <a:r>
              <a:rPr lang="fr-FR" dirty="0" smtClean="0"/>
              <a:t>Ainsi, les </a:t>
            </a:r>
            <a:r>
              <a:rPr lang="fr-FR" b="1" dirty="0" smtClean="0"/>
              <a:t>surfaces en Colza </a:t>
            </a:r>
            <a:r>
              <a:rPr lang="fr-FR" dirty="0" smtClean="0"/>
              <a:t>d’hiver ont </a:t>
            </a:r>
            <a:r>
              <a:rPr lang="fr-FR" b="1" dirty="0" smtClean="0"/>
              <a:t>augmenté de 60% </a:t>
            </a:r>
            <a:r>
              <a:rPr lang="fr-FR" dirty="0" smtClean="0"/>
              <a:t>ces quinze dernières années.</a:t>
            </a:r>
          </a:p>
          <a:p>
            <a:endParaRPr lang="fr-FR" dirty="0"/>
          </a:p>
        </p:txBody>
      </p:sp>
      <p:pic>
        <p:nvPicPr>
          <p:cNvPr id="1028" name="Picture 4" descr="G:\INFOMA\marché colza terresinovia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0562" y="4429132"/>
            <a:ext cx="3714750" cy="1981200"/>
          </a:xfrm>
          <a:prstGeom prst="rect">
            <a:avLst/>
          </a:prstGeom>
          <a:noFill/>
        </p:spPr>
      </p:pic>
      <p:sp>
        <p:nvSpPr>
          <p:cNvPr id="11" name="ZoneTexte 10"/>
          <p:cNvSpPr txBox="1"/>
          <p:nvPr/>
        </p:nvSpPr>
        <p:spPr>
          <a:xfrm>
            <a:off x="4643438" y="6429396"/>
            <a:ext cx="40719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>
                <a:latin typeface="Arial" pitchFamily="34" charset="0"/>
                <a:cs typeface="Arial" pitchFamily="34" charset="0"/>
              </a:rPr>
              <a:t>Evolution du cours du Colza – Source: </a:t>
            </a:r>
            <a:r>
              <a:rPr lang="fr-FR" sz="1100" dirty="0" err="1" smtClean="0">
                <a:latin typeface="Arial" pitchFamily="34" charset="0"/>
                <a:cs typeface="Arial" pitchFamily="34" charset="0"/>
              </a:rPr>
              <a:t>Terresinovia</a:t>
            </a:r>
            <a:endParaRPr lang="fr-FR" sz="11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Arial" pitchFamily="34" charset="0"/>
                <a:cs typeface="Arial" pitchFamily="34" charset="0"/>
              </a:rPr>
              <a:t>B – Les facteurs économiques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fr-FR" sz="1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fr-FR" sz="1800" b="1" u="sng" dirty="0" smtClean="0">
                <a:latin typeface="Arial" pitchFamily="34" charset="0"/>
                <a:cs typeface="Arial" pitchFamily="34" charset="0"/>
              </a:rPr>
              <a:t>4 – Les marges et coûts de production</a:t>
            </a:r>
          </a:p>
          <a:p>
            <a:endParaRPr lang="fr-FR" sz="1800" dirty="0" smtClean="0">
              <a:latin typeface="Arial" pitchFamily="34" charset="0"/>
              <a:cs typeface="Arial" pitchFamily="34" charset="0"/>
            </a:endParaRPr>
          </a:p>
          <a:p>
            <a:r>
              <a:rPr lang="fr-FR" sz="1800" dirty="0" smtClean="0">
                <a:latin typeface="Arial" pitchFamily="34" charset="0"/>
                <a:cs typeface="Arial" pitchFamily="34" charset="0"/>
              </a:rPr>
              <a:t>Ne pas confondre </a:t>
            </a:r>
            <a:r>
              <a:rPr lang="fr-FR" sz="1800" b="1" dirty="0" smtClean="0">
                <a:latin typeface="Arial" pitchFamily="34" charset="0"/>
                <a:cs typeface="Arial" pitchFamily="34" charset="0"/>
              </a:rPr>
              <a:t>Marge Brute </a:t>
            </a:r>
            <a:r>
              <a:rPr lang="fr-FR" sz="1800" dirty="0" smtClean="0">
                <a:latin typeface="Arial" pitchFamily="34" charset="0"/>
                <a:cs typeface="Arial" pitchFamily="34" charset="0"/>
              </a:rPr>
              <a:t>( Produit Brut – Charges proportionnelles: semences, engrais et </a:t>
            </a:r>
            <a:r>
              <a:rPr lang="fr-FR" sz="1800" dirty="0" err="1" smtClean="0">
                <a:latin typeface="Arial" pitchFamily="34" charset="0"/>
                <a:cs typeface="Arial" pitchFamily="34" charset="0"/>
              </a:rPr>
              <a:t>Phytos</a:t>
            </a:r>
            <a:r>
              <a:rPr lang="fr-FR" sz="1800" dirty="0" smtClean="0">
                <a:latin typeface="Arial" pitchFamily="34" charset="0"/>
                <a:cs typeface="Arial" pitchFamily="34" charset="0"/>
              </a:rPr>
              <a:t>) et </a:t>
            </a:r>
            <a:r>
              <a:rPr lang="fr-FR" sz="1800" b="1" dirty="0" smtClean="0">
                <a:latin typeface="Arial" pitchFamily="34" charset="0"/>
                <a:cs typeface="Arial" pitchFamily="34" charset="0"/>
              </a:rPr>
              <a:t>Prix d’Intérêt </a:t>
            </a:r>
            <a:r>
              <a:rPr lang="fr-FR" sz="1800" dirty="0" smtClean="0">
                <a:latin typeface="Arial" pitchFamily="34" charset="0"/>
                <a:cs typeface="Arial" pitchFamily="34" charset="0"/>
              </a:rPr>
              <a:t>(coût de production réel d’une tonne) .</a:t>
            </a:r>
          </a:p>
          <a:p>
            <a:endParaRPr lang="fr-FR" sz="1800" dirty="0" smtClean="0">
              <a:latin typeface="Arial" pitchFamily="34" charset="0"/>
              <a:cs typeface="Arial" pitchFamily="34" charset="0"/>
            </a:endParaRPr>
          </a:p>
          <a:p>
            <a:r>
              <a:rPr lang="fr-FR" sz="1800" dirty="0" smtClean="0">
                <a:latin typeface="Arial" pitchFamily="34" charset="0"/>
                <a:cs typeface="Arial" pitchFamily="34" charset="0"/>
              </a:rPr>
              <a:t>D’après </a:t>
            </a:r>
            <a:r>
              <a:rPr lang="fr-FR" sz="1800" dirty="0" err="1" smtClean="0">
                <a:latin typeface="Arial" pitchFamily="34" charset="0"/>
                <a:cs typeface="Arial" pitchFamily="34" charset="0"/>
              </a:rPr>
              <a:t>Arvalis</a:t>
            </a:r>
            <a:r>
              <a:rPr lang="fr-FR" sz="1800" dirty="0" smtClean="0">
                <a:latin typeface="Arial" pitchFamily="34" charset="0"/>
                <a:cs typeface="Arial" pitchFamily="34" charset="0"/>
              </a:rPr>
              <a:t>, le coût de production d’une tonne de Blé est passé de </a:t>
            </a:r>
            <a:r>
              <a:rPr lang="fr-FR" sz="1800" b="1" dirty="0" smtClean="0">
                <a:latin typeface="Arial" pitchFamily="34" charset="0"/>
                <a:cs typeface="Arial" pitchFamily="34" charset="0"/>
              </a:rPr>
              <a:t>185€</a:t>
            </a:r>
            <a:r>
              <a:rPr lang="fr-FR" sz="1800" dirty="0" smtClean="0">
                <a:latin typeface="Arial" pitchFamily="34" charset="0"/>
                <a:cs typeface="Arial" pitchFamily="34" charset="0"/>
              </a:rPr>
              <a:t> en 2008 à </a:t>
            </a:r>
            <a:r>
              <a:rPr lang="fr-FR" sz="1800" b="1" dirty="0" smtClean="0">
                <a:latin typeface="Arial" pitchFamily="34" charset="0"/>
                <a:cs typeface="Arial" pitchFamily="34" charset="0"/>
              </a:rPr>
              <a:t>200€</a:t>
            </a:r>
            <a:r>
              <a:rPr lang="fr-FR" sz="1800" dirty="0" smtClean="0">
                <a:latin typeface="Arial" pitchFamily="34" charset="0"/>
                <a:cs typeface="Arial" pitchFamily="34" charset="0"/>
              </a:rPr>
              <a:t> en 2014</a:t>
            </a:r>
          </a:p>
          <a:p>
            <a:endParaRPr lang="fr-FR" sz="1800" dirty="0" smtClean="0">
              <a:latin typeface="Arial" pitchFamily="34" charset="0"/>
              <a:cs typeface="Arial" pitchFamily="34" charset="0"/>
            </a:endParaRPr>
          </a:p>
          <a:p>
            <a:r>
              <a:rPr lang="fr-FR" sz="1800" dirty="0" smtClean="0">
                <a:latin typeface="Arial" pitchFamily="34" charset="0"/>
                <a:cs typeface="Arial" pitchFamily="34" charset="0"/>
              </a:rPr>
              <a:t>La marge brute de la </a:t>
            </a:r>
            <a:r>
              <a:rPr lang="fr-FR" sz="1800" b="1" dirty="0" smtClean="0">
                <a:latin typeface="Arial" pitchFamily="34" charset="0"/>
                <a:cs typeface="Arial" pitchFamily="34" charset="0"/>
              </a:rPr>
              <a:t>Pomme de Terre </a:t>
            </a:r>
            <a:r>
              <a:rPr lang="fr-FR" sz="1800" dirty="0" smtClean="0">
                <a:latin typeface="Arial" pitchFamily="34" charset="0"/>
                <a:cs typeface="Arial" pitchFamily="34" charset="0"/>
              </a:rPr>
              <a:t>peut varier de </a:t>
            </a:r>
            <a:r>
              <a:rPr lang="fr-FR" sz="1800" b="1" dirty="0" smtClean="0">
                <a:latin typeface="Arial" pitchFamily="34" charset="0"/>
                <a:cs typeface="Arial" pitchFamily="34" charset="0"/>
              </a:rPr>
              <a:t>0 à plus de 8000€/Ha</a:t>
            </a:r>
          </a:p>
          <a:p>
            <a:endParaRPr lang="fr-FR" sz="1800" dirty="0" smtClean="0">
              <a:latin typeface="Arial" pitchFamily="34" charset="0"/>
              <a:cs typeface="Arial" pitchFamily="34" charset="0"/>
            </a:endParaRPr>
          </a:p>
          <a:p>
            <a:endParaRPr lang="fr-FR" sz="1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317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0" i="0" u="none" strike="noStrike" cap="none" normalizeH="0" baseline="0" smtClean="0">
                <a:ln>
                  <a:noFill/>
                </a:ln>
                <a:solidFill>
                  <a:srgbClr val="888888"/>
                </a:solidFill>
                <a:effectLst/>
                <a:latin typeface="Arial" pitchFamily="34" charset="0"/>
              </a:rPr>
              <a:t>à l'aide de la méthode de spatialisation </a:t>
            </a:r>
            <a:r>
              <a:rPr kumimoji="0" lang="fr-FR" sz="1100" b="0" i="0" u="none" strike="noStrike" cap="none" normalizeH="0" baseline="0" smtClean="0">
                <a:ln>
                  <a:noFill/>
                </a:ln>
                <a:solidFill>
                  <a:srgbClr val="888888"/>
                </a:solidFill>
                <a:effectLst/>
                <a:latin typeface="Arial" pitchFamily="34" charset="0"/>
                <a:hlinkClick r:id="rId2"/>
              </a:rPr>
              <a:t>AURELHY</a:t>
            </a:r>
            <a:r>
              <a:rPr kumimoji="0" lang="fr-FR" sz="1100" b="0" i="0" u="none" strike="noStrike" cap="none" normalizeH="0" baseline="0" smtClean="0">
                <a:ln>
                  <a:noFill/>
                </a:ln>
                <a:solidFill>
                  <a:srgbClr val="888888"/>
                </a:solidFill>
                <a:effectLst/>
                <a:latin typeface="Arial" pitchFamily="34" charset="0"/>
              </a:rPr>
              <a:t>, à partir de séries de données pluviométriques homogènes sur la période 1981-2010.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0" i="0" u="none" strike="noStrike" cap="none" normalizeH="0" baseline="0" smtClean="0">
                <a:ln>
                  <a:noFill/>
                </a:ln>
                <a:solidFill>
                  <a:srgbClr val="888888"/>
                </a:solidFill>
                <a:effectLst/>
                <a:latin typeface="Arial" pitchFamily="34" charset="0"/>
              </a:rPr>
              <a:t>L'éventail des précipitations annuelles moyennes est très large, puisqu'il va de moins de 600 mm dans la moitié est de l'Eure-et-Loir, le delta du Rhône et la vallée de l'Aude, à plus de 2000 mm sur les monts du Cantal, au mont Aigoual et en Chartreuse.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0" i="0" u="none" strike="noStrike" cap="none" normalizeH="0" baseline="0" smtClean="0">
                <a:ln>
                  <a:noFill/>
                </a:ln>
                <a:solidFill>
                  <a:srgbClr val="888888"/>
                </a:solidFill>
                <a:effectLst/>
                <a:latin typeface="Arial" pitchFamily="34" charset="0"/>
              </a:rPr>
              <a:t>Les précipitations restent inférieures à 800 mm sur l'ensemble du Bassin parisien. La pluviométrie est plus élevée le long des côtes de la Manche de Boulogne-sur-Mer à la Bretagne où elle dépasse partout 800 mm (sauf dans l'est du Cotentin et la Côte d'Emeraude, allant de la pointe du Roc à St-Brieuc). L'augmentation des précipitations sur le relief faisant face à l'océan (collines de Normandie et massif Armoricain) est considérable eu égard à l'augmentation correspondante d'altitude, les précipitations y dépassant 1200 mm. L'Anjou et la Touraine ont une pluviométrie qui reste comprise entre 600 et  700 mm. Dans le Poitou la pluviométrie dépasse 800 mm à l'ouest de Poitiers et jusqu'aux Charentes.</a:t>
            </a: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0" i="0" u="none" strike="noStrike" cap="none" normalizeH="0" baseline="0" smtClean="0">
                <a:ln>
                  <a:noFill/>
                </a:ln>
                <a:solidFill>
                  <a:srgbClr val="888888"/>
                </a:solidFill>
                <a:effectLst/>
                <a:latin typeface="Arial" pitchFamily="34" charset="0"/>
              </a:rPr>
              <a:t>  </a:t>
            </a:r>
            <a:r>
              <a:rPr kumimoji="0" lang="fr-FR" sz="48000" b="0" i="0" u="none" strike="noStrike" cap="none" normalizeH="0" baseline="0" smtClean="0">
                <a:ln>
                  <a:noFill/>
                </a:ln>
                <a:solidFill>
                  <a:srgbClr val="888888"/>
                </a:solidFill>
                <a:effectLst/>
                <a:latin typeface="Arial" pitchFamily="34" charset="0"/>
              </a:rPr>
              <a:t> </a:t>
            </a:r>
            <a:r>
              <a:rPr kumimoji="0" lang="fr-FR" sz="1100" b="0" i="0" u="none" strike="noStrike" cap="none" normalizeH="0" baseline="0" smtClean="0">
                <a:ln>
                  <a:noFill/>
                </a:ln>
                <a:solidFill>
                  <a:srgbClr val="888888"/>
                </a:solidFill>
                <a:effectLst/>
                <a:latin typeface="Arial" pitchFamily="34" charset="0"/>
              </a:rPr>
              <a:t>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Arial" pitchFamily="34" charset="0"/>
                <a:cs typeface="Arial" pitchFamily="34" charset="0"/>
              </a:rPr>
              <a:t>B – Les facteurs économiques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noFill/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endParaRPr lang="fr-FR" sz="1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fr-FR" sz="1800" b="1" u="sng" dirty="0" smtClean="0">
                <a:latin typeface="Arial" pitchFamily="34" charset="0"/>
                <a:cs typeface="Arial" pitchFamily="34" charset="0"/>
              </a:rPr>
              <a:t>4 – Les marges et coûts de production</a:t>
            </a:r>
          </a:p>
          <a:p>
            <a:endParaRPr lang="fr-FR" sz="1800" dirty="0" smtClean="0">
              <a:latin typeface="Arial" pitchFamily="34" charset="0"/>
              <a:cs typeface="Arial" pitchFamily="34" charset="0"/>
            </a:endParaRPr>
          </a:p>
          <a:p>
            <a:endParaRPr lang="fr-FR" sz="1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317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0" i="0" u="none" strike="noStrike" cap="none" normalizeH="0" baseline="0" smtClean="0">
                <a:ln>
                  <a:noFill/>
                </a:ln>
                <a:solidFill>
                  <a:srgbClr val="888888"/>
                </a:solidFill>
                <a:effectLst/>
                <a:latin typeface="Arial" pitchFamily="34" charset="0"/>
              </a:rPr>
              <a:t>à l'aide de la méthode de spatialisation </a:t>
            </a:r>
            <a:r>
              <a:rPr kumimoji="0" lang="fr-FR" sz="1100" b="0" i="0" u="none" strike="noStrike" cap="none" normalizeH="0" baseline="0" smtClean="0">
                <a:ln>
                  <a:noFill/>
                </a:ln>
                <a:solidFill>
                  <a:srgbClr val="888888"/>
                </a:solidFill>
                <a:effectLst/>
                <a:latin typeface="Arial" pitchFamily="34" charset="0"/>
                <a:hlinkClick r:id="rId2"/>
              </a:rPr>
              <a:t>AURELHY</a:t>
            </a:r>
            <a:r>
              <a:rPr kumimoji="0" lang="fr-FR" sz="1100" b="0" i="0" u="none" strike="noStrike" cap="none" normalizeH="0" baseline="0" smtClean="0">
                <a:ln>
                  <a:noFill/>
                </a:ln>
                <a:solidFill>
                  <a:srgbClr val="888888"/>
                </a:solidFill>
                <a:effectLst/>
                <a:latin typeface="Arial" pitchFamily="34" charset="0"/>
              </a:rPr>
              <a:t>, à partir de séries de données pluviométriques homogènes sur la période 1981-2010.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0" i="0" u="none" strike="noStrike" cap="none" normalizeH="0" baseline="0" smtClean="0">
                <a:ln>
                  <a:noFill/>
                </a:ln>
                <a:solidFill>
                  <a:srgbClr val="888888"/>
                </a:solidFill>
                <a:effectLst/>
                <a:latin typeface="Arial" pitchFamily="34" charset="0"/>
              </a:rPr>
              <a:t>L'éventail des précipitations annuelles moyennes est très large, puisqu'il va de moins de 600 mm dans la moitié est de l'Eure-et-Loir, le delta du Rhône et la vallée de l'Aude, à plus de 2000 mm sur les monts du Cantal, au mont Aigoual et en Chartreuse.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0" i="0" u="none" strike="noStrike" cap="none" normalizeH="0" baseline="0" smtClean="0">
                <a:ln>
                  <a:noFill/>
                </a:ln>
                <a:solidFill>
                  <a:srgbClr val="888888"/>
                </a:solidFill>
                <a:effectLst/>
                <a:latin typeface="Arial" pitchFamily="34" charset="0"/>
              </a:rPr>
              <a:t>Les précipitations restent inférieures à 800 mm sur l'ensemble du Bassin parisien. La pluviométrie est plus élevée le long des côtes de la Manche de Boulogne-sur-Mer à la Bretagne où elle dépasse partout 800 mm (sauf dans l'est du Cotentin et la Côte d'Emeraude, allant de la pointe du Roc à St-Brieuc). L'augmentation des précipitations sur le relief faisant face à l'océan (collines de Normandie et massif Armoricain) est considérable eu égard à l'augmentation correspondante d'altitude, les précipitations y dépassant 1200 mm. L'Anjou et la Touraine ont une pluviométrie qui reste comprise entre 600 et  700 mm. Dans le Poitou la pluviométrie dépasse 800 mm à l'ouest de Poitiers et jusqu'aux Charentes.</a:t>
            </a: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0" i="0" u="none" strike="noStrike" cap="none" normalizeH="0" baseline="0" smtClean="0">
                <a:ln>
                  <a:noFill/>
                </a:ln>
                <a:solidFill>
                  <a:srgbClr val="888888"/>
                </a:solidFill>
                <a:effectLst/>
                <a:latin typeface="Arial" pitchFamily="34" charset="0"/>
              </a:rPr>
              <a:t>  </a:t>
            </a:r>
            <a:r>
              <a:rPr kumimoji="0" lang="fr-FR" sz="48000" b="0" i="0" u="none" strike="noStrike" cap="none" normalizeH="0" baseline="0" smtClean="0">
                <a:ln>
                  <a:noFill/>
                </a:ln>
                <a:solidFill>
                  <a:srgbClr val="888888"/>
                </a:solidFill>
                <a:effectLst/>
                <a:latin typeface="Arial" pitchFamily="34" charset="0"/>
              </a:rPr>
              <a:t> </a:t>
            </a:r>
            <a:r>
              <a:rPr kumimoji="0" lang="fr-FR" sz="1100" b="0" i="0" u="none" strike="noStrike" cap="none" normalizeH="0" baseline="0" smtClean="0">
                <a:ln>
                  <a:noFill/>
                </a:ln>
                <a:solidFill>
                  <a:srgbClr val="888888"/>
                </a:solidFill>
                <a:effectLst/>
                <a:latin typeface="Arial" pitchFamily="34" charset="0"/>
              </a:rPr>
              <a:t>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</a:t>
            </a:r>
          </a:p>
        </p:txBody>
      </p:sp>
      <p:pic>
        <p:nvPicPr>
          <p:cNvPr id="2050" name="Picture 2" descr="G:\INFOMA\marge_colza_2014 agridecon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2428868"/>
            <a:ext cx="5543510" cy="3816083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642910" y="6429396"/>
            <a:ext cx="55721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latin typeface="Arial" pitchFamily="34" charset="0"/>
                <a:cs typeface="Arial" pitchFamily="34" charset="0"/>
              </a:rPr>
              <a:t>Source: agriculture-de-conservation.com</a:t>
            </a:r>
            <a:endParaRPr lang="fr-FR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6215074" y="2285992"/>
            <a:ext cx="278608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Arial" pitchFamily="34" charset="0"/>
                <a:cs typeface="Arial" pitchFamily="34" charset="0"/>
              </a:rPr>
              <a:t>Avec un cours moyen supérieur à 350€/T depuis 2010, la marge est assurée presque systématiquement même pour des rendements faibles: c’est la raison pour laquelle les surfaces ont fortement augmenté.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Ellipse 8"/>
          <p:cNvSpPr/>
          <p:nvPr/>
        </p:nvSpPr>
        <p:spPr>
          <a:xfrm>
            <a:off x="4143372" y="3714752"/>
            <a:ext cx="857256" cy="7143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1" name="Connecteur droit avec flèche 10"/>
          <p:cNvCxnSpPr/>
          <p:nvPr/>
        </p:nvCxnSpPr>
        <p:spPr>
          <a:xfrm flipV="1">
            <a:off x="5000628" y="2928934"/>
            <a:ext cx="1285884" cy="100013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Arial" pitchFamily="34" charset="0"/>
                <a:cs typeface="Arial" pitchFamily="34" charset="0"/>
              </a:rPr>
              <a:t>B – Les facteurs économiques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fr-FR" sz="1800" dirty="0" smtClean="0">
              <a:latin typeface="Arial" pitchFamily="34" charset="0"/>
              <a:cs typeface="Arial" pitchFamily="34" charset="0"/>
            </a:endParaRPr>
          </a:p>
          <a:p>
            <a:r>
              <a:rPr lang="fr-FR" sz="1800" b="1" u="sng" dirty="0" smtClean="0">
                <a:latin typeface="Arial" pitchFamily="34" charset="0"/>
                <a:cs typeface="Arial" pitchFamily="34" charset="0"/>
              </a:rPr>
              <a:t>4 – Les marges et coûts de production</a:t>
            </a:r>
          </a:p>
          <a:p>
            <a:endParaRPr lang="fr-FR" sz="1800" dirty="0" smtClean="0">
              <a:latin typeface="Arial" pitchFamily="34" charset="0"/>
              <a:cs typeface="Arial" pitchFamily="34" charset="0"/>
            </a:endParaRPr>
          </a:p>
          <a:p>
            <a:endParaRPr lang="fr-FR" sz="1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317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0" i="0" u="none" strike="noStrike" cap="none" normalizeH="0" baseline="0" smtClean="0">
                <a:ln>
                  <a:noFill/>
                </a:ln>
                <a:solidFill>
                  <a:srgbClr val="888888"/>
                </a:solidFill>
                <a:effectLst/>
                <a:latin typeface="Arial" pitchFamily="34" charset="0"/>
              </a:rPr>
              <a:t>à l'aide de la méthode de spatialisation </a:t>
            </a:r>
            <a:r>
              <a:rPr kumimoji="0" lang="fr-FR" sz="1100" b="0" i="0" u="none" strike="noStrike" cap="none" normalizeH="0" baseline="0" smtClean="0">
                <a:ln>
                  <a:noFill/>
                </a:ln>
                <a:solidFill>
                  <a:srgbClr val="888888"/>
                </a:solidFill>
                <a:effectLst/>
                <a:latin typeface="Arial" pitchFamily="34" charset="0"/>
                <a:hlinkClick r:id="rId2"/>
              </a:rPr>
              <a:t>AURELHY</a:t>
            </a:r>
            <a:r>
              <a:rPr kumimoji="0" lang="fr-FR" sz="1100" b="0" i="0" u="none" strike="noStrike" cap="none" normalizeH="0" baseline="0" smtClean="0">
                <a:ln>
                  <a:noFill/>
                </a:ln>
                <a:solidFill>
                  <a:srgbClr val="888888"/>
                </a:solidFill>
                <a:effectLst/>
                <a:latin typeface="Arial" pitchFamily="34" charset="0"/>
              </a:rPr>
              <a:t>, à partir de séries de données pluviométriques homogènes sur la période 1981-2010.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0" i="0" u="none" strike="noStrike" cap="none" normalizeH="0" baseline="0" smtClean="0">
                <a:ln>
                  <a:noFill/>
                </a:ln>
                <a:solidFill>
                  <a:srgbClr val="888888"/>
                </a:solidFill>
                <a:effectLst/>
                <a:latin typeface="Arial" pitchFamily="34" charset="0"/>
              </a:rPr>
              <a:t>L'éventail des précipitations annuelles moyennes est très large, puisqu'il va de moins de 600 mm dans la moitié est de l'Eure-et-Loir, le delta du Rhône et la vallée de l'Aude, à plus de 2000 mm sur les monts du Cantal, au mont Aigoual et en Chartreuse.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0" i="0" u="none" strike="noStrike" cap="none" normalizeH="0" baseline="0" smtClean="0">
                <a:ln>
                  <a:noFill/>
                </a:ln>
                <a:solidFill>
                  <a:srgbClr val="888888"/>
                </a:solidFill>
                <a:effectLst/>
                <a:latin typeface="Arial" pitchFamily="34" charset="0"/>
              </a:rPr>
              <a:t>Les précipitations restent inférieures à 800 mm sur l'ensemble du Bassin parisien. La pluviométrie est plus élevée le long des côtes de la Manche de Boulogne-sur-Mer à la Bretagne où elle dépasse partout 800 mm (sauf dans l'est du Cotentin et la Côte d'Emeraude, allant de la pointe du Roc à St-Brieuc). L'augmentation des précipitations sur le relief faisant face à l'océan (collines de Normandie et massif Armoricain) est considérable eu égard à l'augmentation correspondante d'altitude, les précipitations y dépassant 1200 mm. L'Anjou et la Touraine ont une pluviométrie qui reste comprise entre 600 et  700 mm. Dans le Poitou la pluviométrie dépasse 800 mm à l'ouest de Poitiers et jusqu'aux Charentes.</a:t>
            </a: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0" i="0" u="none" strike="noStrike" cap="none" normalizeH="0" baseline="0" smtClean="0">
                <a:ln>
                  <a:noFill/>
                </a:ln>
                <a:solidFill>
                  <a:srgbClr val="888888"/>
                </a:solidFill>
                <a:effectLst/>
                <a:latin typeface="Arial" pitchFamily="34" charset="0"/>
              </a:rPr>
              <a:t>  </a:t>
            </a:r>
            <a:r>
              <a:rPr kumimoji="0" lang="fr-FR" sz="48000" b="0" i="0" u="none" strike="noStrike" cap="none" normalizeH="0" baseline="0" smtClean="0">
                <a:ln>
                  <a:noFill/>
                </a:ln>
                <a:solidFill>
                  <a:srgbClr val="888888"/>
                </a:solidFill>
                <a:effectLst/>
                <a:latin typeface="Arial" pitchFamily="34" charset="0"/>
              </a:rPr>
              <a:t> </a:t>
            </a:r>
            <a:r>
              <a:rPr kumimoji="0" lang="fr-FR" sz="1100" b="0" i="0" u="none" strike="noStrike" cap="none" normalizeH="0" baseline="0" smtClean="0">
                <a:ln>
                  <a:noFill/>
                </a:ln>
                <a:solidFill>
                  <a:srgbClr val="888888"/>
                </a:solidFill>
                <a:effectLst/>
                <a:latin typeface="Arial" pitchFamily="34" charset="0"/>
              </a:rPr>
              <a:t>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214282" y="6143644"/>
            <a:ext cx="55721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latin typeface="Arial" pitchFamily="34" charset="0"/>
                <a:cs typeface="Arial" pitchFamily="34" charset="0"/>
              </a:rPr>
              <a:t>Source: agriculture-de-conservation.com</a:t>
            </a:r>
            <a:endParaRPr lang="fr-FR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6215074" y="2285992"/>
            <a:ext cx="278608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Arial" pitchFamily="34" charset="0"/>
                <a:cs typeface="Arial" pitchFamily="34" charset="0"/>
              </a:rPr>
              <a:t>La situation est moins nette pour le Blé: les cours, relativement volatiles de surcroît, exigent un rendement minimum parfois compliqué à atteindre. C’est d’ailleurs l’une des raisons de la pression phytosanitaire qui sécurise le rendement.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G:\INFOMA\marge_ble_2014 agridecon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786058"/>
            <a:ext cx="5792300" cy="33575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Arial" pitchFamily="34" charset="0"/>
                <a:cs typeface="Arial" pitchFamily="34" charset="0"/>
              </a:rPr>
              <a:t>B – Les facteurs économiques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fr-FR" sz="1800" dirty="0" smtClean="0">
              <a:latin typeface="Arial" pitchFamily="34" charset="0"/>
              <a:cs typeface="Arial" pitchFamily="34" charset="0"/>
            </a:endParaRPr>
          </a:p>
          <a:p>
            <a:r>
              <a:rPr lang="fr-FR" sz="1800" b="1" u="sng" dirty="0" smtClean="0">
                <a:latin typeface="Arial" pitchFamily="34" charset="0"/>
                <a:cs typeface="Arial" pitchFamily="34" charset="0"/>
              </a:rPr>
              <a:t>4 – Sécurisation des revenus: cultures à marge stable et contractualisation</a:t>
            </a:r>
          </a:p>
          <a:p>
            <a:endParaRPr lang="fr-FR" sz="1800" dirty="0" smtClean="0">
              <a:latin typeface="Arial" pitchFamily="34" charset="0"/>
              <a:cs typeface="Arial" pitchFamily="34" charset="0"/>
            </a:endParaRPr>
          </a:p>
          <a:p>
            <a:r>
              <a:rPr lang="fr-FR" sz="1800" dirty="0" smtClean="0">
                <a:latin typeface="Arial" pitchFamily="34" charset="0"/>
                <a:cs typeface="Arial" pitchFamily="34" charset="0"/>
              </a:rPr>
              <a:t>Un assolement doit être bâti de manière </a:t>
            </a:r>
            <a:r>
              <a:rPr lang="fr-FR" sz="1800" b="1" dirty="0" smtClean="0">
                <a:latin typeface="Arial" pitchFamily="34" charset="0"/>
                <a:cs typeface="Arial" pitchFamily="34" charset="0"/>
              </a:rPr>
              <a:t>raisonnée et équilibrée</a:t>
            </a:r>
            <a:r>
              <a:rPr lang="fr-FR" sz="1800" dirty="0" smtClean="0">
                <a:latin typeface="Arial" pitchFamily="34" charset="0"/>
                <a:cs typeface="Arial" pitchFamily="34" charset="0"/>
              </a:rPr>
              <a:t>, avec une part de cultures à revenu stable permettant de </a:t>
            </a:r>
            <a:r>
              <a:rPr lang="fr-FR" sz="1800" b="1" dirty="0" smtClean="0">
                <a:latin typeface="Arial" pitchFamily="34" charset="0"/>
                <a:cs typeface="Arial" pitchFamily="34" charset="0"/>
              </a:rPr>
              <a:t>sécuriser le revenu</a:t>
            </a:r>
          </a:p>
          <a:p>
            <a:endParaRPr lang="fr-FR" sz="1800" b="1" dirty="0" smtClean="0">
              <a:latin typeface="Arial" pitchFamily="34" charset="0"/>
              <a:cs typeface="Arial" pitchFamily="34" charset="0"/>
            </a:endParaRPr>
          </a:p>
          <a:p>
            <a:r>
              <a:rPr lang="fr-FR" sz="1800" dirty="0" smtClean="0">
                <a:latin typeface="Arial" pitchFamily="34" charset="0"/>
                <a:cs typeface="Arial" pitchFamily="34" charset="0"/>
              </a:rPr>
              <a:t>Certaines cultures présentent un facteur de risque non négligeable. Citons le </a:t>
            </a:r>
            <a:r>
              <a:rPr lang="fr-FR" sz="1800" b="1" dirty="0" smtClean="0">
                <a:latin typeface="Arial" pitchFamily="34" charset="0"/>
                <a:cs typeface="Arial" pitchFamily="34" charset="0"/>
              </a:rPr>
              <a:t>Lin textile </a:t>
            </a:r>
            <a:r>
              <a:rPr lang="fr-FR" sz="1800" dirty="0" smtClean="0">
                <a:latin typeface="Arial" pitchFamily="34" charset="0"/>
                <a:cs typeface="Arial" pitchFamily="34" charset="0"/>
              </a:rPr>
              <a:t>dont le rendement peut chuter certaines années à presque </a:t>
            </a:r>
            <a:r>
              <a:rPr lang="fr-FR" sz="1800" b="1" dirty="0" smtClean="0">
                <a:latin typeface="Arial" pitchFamily="34" charset="0"/>
                <a:cs typeface="Arial" pitchFamily="34" charset="0"/>
              </a:rPr>
              <a:t>0 tonne/Ha</a:t>
            </a:r>
            <a:r>
              <a:rPr lang="fr-FR" sz="1800" dirty="0" smtClean="0">
                <a:latin typeface="Arial" pitchFamily="34" charset="0"/>
                <a:cs typeface="Arial" pitchFamily="34" charset="0"/>
              </a:rPr>
              <a:t> ou la </a:t>
            </a:r>
            <a:r>
              <a:rPr lang="fr-FR" sz="1800" b="1" dirty="0" smtClean="0">
                <a:latin typeface="Arial" pitchFamily="34" charset="0"/>
                <a:cs typeface="Arial" pitchFamily="34" charset="0"/>
              </a:rPr>
              <a:t>Pomme de Terre </a:t>
            </a:r>
            <a:r>
              <a:rPr lang="fr-FR" sz="1800" dirty="0" smtClean="0">
                <a:latin typeface="Arial" pitchFamily="34" charset="0"/>
                <a:cs typeface="Arial" pitchFamily="34" charset="0"/>
              </a:rPr>
              <a:t>donc le prix de vente peut varier de </a:t>
            </a:r>
            <a:r>
              <a:rPr lang="fr-FR" sz="1800" b="1" dirty="0" smtClean="0">
                <a:latin typeface="Arial" pitchFamily="34" charset="0"/>
                <a:cs typeface="Arial" pitchFamily="34" charset="0"/>
              </a:rPr>
              <a:t>5 à 300 €/T</a:t>
            </a:r>
          </a:p>
          <a:p>
            <a:endParaRPr lang="fr-FR" sz="1800" dirty="0" smtClean="0">
              <a:latin typeface="Arial" pitchFamily="34" charset="0"/>
              <a:cs typeface="Arial" pitchFamily="34" charset="0"/>
            </a:endParaRPr>
          </a:p>
          <a:p>
            <a:r>
              <a:rPr lang="fr-FR" sz="1800" dirty="0" smtClean="0">
                <a:latin typeface="Arial" pitchFamily="34" charset="0"/>
                <a:cs typeface="Arial" pitchFamily="34" charset="0"/>
              </a:rPr>
              <a:t>Les industriels ont souvent tendance à contractualiser leurs approvisionnements: cela sécurise leur système tout en garantissant à l’agriculteur un débouché certain</a:t>
            </a: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317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0" i="0" u="none" strike="noStrike" cap="none" normalizeH="0" baseline="0" smtClean="0">
                <a:ln>
                  <a:noFill/>
                </a:ln>
                <a:solidFill>
                  <a:srgbClr val="888888"/>
                </a:solidFill>
                <a:effectLst/>
                <a:latin typeface="Arial" pitchFamily="34" charset="0"/>
              </a:rPr>
              <a:t>à l'aide de la méthode de spatialisation </a:t>
            </a:r>
            <a:r>
              <a:rPr kumimoji="0" lang="fr-FR" sz="1100" b="0" i="0" u="none" strike="noStrike" cap="none" normalizeH="0" baseline="0" smtClean="0">
                <a:ln>
                  <a:noFill/>
                </a:ln>
                <a:solidFill>
                  <a:srgbClr val="888888"/>
                </a:solidFill>
                <a:effectLst/>
                <a:latin typeface="Arial" pitchFamily="34" charset="0"/>
                <a:hlinkClick r:id="rId2"/>
              </a:rPr>
              <a:t>AURELHY</a:t>
            </a:r>
            <a:r>
              <a:rPr kumimoji="0" lang="fr-FR" sz="1100" b="0" i="0" u="none" strike="noStrike" cap="none" normalizeH="0" baseline="0" smtClean="0">
                <a:ln>
                  <a:noFill/>
                </a:ln>
                <a:solidFill>
                  <a:srgbClr val="888888"/>
                </a:solidFill>
                <a:effectLst/>
                <a:latin typeface="Arial" pitchFamily="34" charset="0"/>
              </a:rPr>
              <a:t>, à partir de séries de données pluviométriques homogènes sur la période 1981-2010.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0" i="0" u="none" strike="noStrike" cap="none" normalizeH="0" baseline="0" smtClean="0">
                <a:ln>
                  <a:noFill/>
                </a:ln>
                <a:solidFill>
                  <a:srgbClr val="888888"/>
                </a:solidFill>
                <a:effectLst/>
                <a:latin typeface="Arial" pitchFamily="34" charset="0"/>
              </a:rPr>
              <a:t>L'éventail des précipitations annuelles moyennes est très large, puisqu'il va de moins de 600 mm dans la moitié est de l'Eure-et-Loir, le delta du Rhône et la vallée de l'Aude, à plus de 2000 mm sur les monts du Cantal, au mont Aigoual et en Chartreuse.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0" i="0" u="none" strike="noStrike" cap="none" normalizeH="0" baseline="0" smtClean="0">
                <a:ln>
                  <a:noFill/>
                </a:ln>
                <a:solidFill>
                  <a:srgbClr val="888888"/>
                </a:solidFill>
                <a:effectLst/>
                <a:latin typeface="Arial" pitchFamily="34" charset="0"/>
              </a:rPr>
              <a:t>Les précipitations restent inférieures à 800 mm sur l'ensemble du Bassin parisien. La pluviométrie est plus élevée le long des côtes de la Manche de Boulogne-sur-Mer à la Bretagne où elle dépasse partout 800 mm (sauf dans l'est du Cotentin et la Côte d'Emeraude, allant de la pointe du Roc à St-Brieuc). L'augmentation des précipitations sur le relief faisant face à l'océan (collines de Normandie et massif Armoricain) est considérable eu égard à l'augmentation correspondante d'altitude, les précipitations y dépassant 1200 mm. L'Anjou et la Touraine ont une pluviométrie qui reste comprise entre 600 et  700 mm. Dans le Poitou la pluviométrie dépasse 800 mm à l'ouest de Poitiers et jusqu'aux Charentes.</a:t>
            </a: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0" i="0" u="none" strike="noStrike" cap="none" normalizeH="0" baseline="0" smtClean="0">
                <a:ln>
                  <a:noFill/>
                </a:ln>
                <a:solidFill>
                  <a:srgbClr val="888888"/>
                </a:solidFill>
                <a:effectLst/>
                <a:latin typeface="Arial" pitchFamily="34" charset="0"/>
              </a:rPr>
              <a:t>  </a:t>
            </a:r>
            <a:r>
              <a:rPr kumimoji="0" lang="fr-FR" sz="48000" b="0" i="0" u="none" strike="noStrike" cap="none" normalizeH="0" baseline="0" smtClean="0">
                <a:ln>
                  <a:noFill/>
                </a:ln>
                <a:solidFill>
                  <a:srgbClr val="888888"/>
                </a:solidFill>
                <a:effectLst/>
                <a:latin typeface="Arial" pitchFamily="34" charset="0"/>
              </a:rPr>
              <a:t> </a:t>
            </a:r>
            <a:r>
              <a:rPr kumimoji="0" lang="fr-FR" sz="1100" b="0" i="0" u="none" strike="noStrike" cap="none" normalizeH="0" baseline="0" smtClean="0">
                <a:ln>
                  <a:noFill/>
                </a:ln>
                <a:solidFill>
                  <a:srgbClr val="888888"/>
                </a:solidFill>
                <a:effectLst/>
                <a:latin typeface="Arial" pitchFamily="34" charset="0"/>
              </a:rPr>
              <a:t>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Arial" pitchFamily="34" charset="0"/>
                <a:cs typeface="Arial" pitchFamily="34" charset="0"/>
              </a:rPr>
              <a:t>B – Les facteurs économiques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fr-FR" sz="1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fr-FR" sz="1800" dirty="0" smtClean="0">
                <a:latin typeface="Arial" pitchFamily="34" charset="0"/>
                <a:cs typeface="Arial" pitchFamily="34" charset="0"/>
              </a:rPr>
              <a:t>4 – Sécurisation des revenus: cultures à marge stable et contractualisation</a:t>
            </a:r>
          </a:p>
          <a:p>
            <a:endParaRPr lang="fr-FR" sz="1800" dirty="0" smtClean="0">
              <a:latin typeface="Arial" pitchFamily="34" charset="0"/>
              <a:cs typeface="Arial" pitchFamily="34" charset="0"/>
            </a:endParaRPr>
          </a:p>
          <a:p>
            <a:r>
              <a:rPr lang="fr-FR" sz="1800" dirty="0" smtClean="0">
                <a:latin typeface="Arial" pitchFamily="34" charset="0"/>
                <a:cs typeface="Arial" pitchFamily="34" charset="0"/>
              </a:rPr>
              <a:t>La </a:t>
            </a:r>
            <a:r>
              <a:rPr lang="fr-FR" sz="1800" b="1" dirty="0" smtClean="0">
                <a:latin typeface="Arial" pitchFamily="34" charset="0"/>
                <a:cs typeface="Arial" pitchFamily="34" charset="0"/>
              </a:rPr>
              <a:t>Betterave Sucrière </a:t>
            </a:r>
            <a:r>
              <a:rPr lang="fr-FR" sz="1800" dirty="0" smtClean="0">
                <a:latin typeface="Arial" pitchFamily="34" charset="0"/>
                <a:cs typeface="Arial" pitchFamily="34" charset="0"/>
              </a:rPr>
              <a:t>( </a:t>
            </a:r>
            <a:r>
              <a:rPr lang="fr-FR" sz="1800" b="1" dirty="0" smtClean="0">
                <a:latin typeface="Arial" pitchFamily="34" charset="0"/>
                <a:cs typeface="Arial" pitchFamily="34" charset="0"/>
              </a:rPr>
              <a:t>370 000 Ha</a:t>
            </a:r>
            <a:r>
              <a:rPr lang="fr-FR" sz="1800" dirty="0" smtClean="0">
                <a:latin typeface="Arial" pitchFamily="34" charset="0"/>
                <a:cs typeface="Arial" pitchFamily="34" charset="0"/>
              </a:rPr>
              <a:t>, 34 Millions de T) est soumise à quota jusqu’en 2017 et sera contractualisée par la suite. Elle constitue un revenu sûr et quasi-constant pour </a:t>
            </a:r>
            <a:r>
              <a:rPr lang="fr-FR" sz="1800" b="1" dirty="0" smtClean="0">
                <a:latin typeface="Arial" pitchFamily="34" charset="0"/>
                <a:cs typeface="Arial" pitchFamily="34" charset="0"/>
              </a:rPr>
              <a:t>26 000 agriculteurs</a:t>
            </a:r>
          </a:p>
          <a:p>
            <a:endParaRPr lang="fr-FR" sz="1800" dirty="0" smtClean="0">
              <a:latin typeface="Arial" pitchFamily="34" charset="0"/>
              <a:cs typeface="Arial" pitchFamily="34" charset="0"/>
            </a:endParaRPr>
          </a:p>
          <a:p>
            <a:r>
              <a:rPr lang="fr-FR" sz="1800" dirty="0" smtClean="0">
                <a:latin typeface="Arial" pitchFamily="34" charset="0"/>
                <a:cs typeface="Arial" pitchFamily="34" charset="0"/>
              </a:rPr>
              <a:t>La </a:t>
            </a:r>
            <a:r>
              <a:rPr lang="fr-FR" sz="1800" b="1" dirty="0" smtClean="0">
                <a:latin typeface="Arial" pitchFamily="34" charset="0"/>
                <a:cs typeface="Arial" pitchFamily="34" charset="0"/>
              </a:rPr>
              <a:t>Pomme de Terre féculière </a:t>
            </a:r>
            <a:r>
              <a:rPr lang="fr-FR" sz="1800" dirty="0" smtClean="0">
                <a:latin typeface="Arial" pitchFamily="34" charset="0"/>
                <a:cs typeface="Arial" pitchFamily="34" charset="0"/>
              </a:rPr>
              <a:t>( </a:t>
            </a:r>
            <a:r>
              <a:rPr lang="fr-FR" sz="1800" b="1" dirty="0" smtClean="0">
                <a:latin typeface="Arial" pitchFamily="34" charset="0"/>
                <a:cs typeface="Arial" pitchFamily="34" charset="0"/>
              </a:rPr>
              <a:t>1 Million de tonnes</a:t>
            </a:r>
            <a:r>
              <a:rPr lang="fr-FR" sz="1800" dirty="0" smtClean="0">
                <a:latin typeface="Arial" pitchFamily="34" charset="0"/>
                <a:cs typeface="Arial" pitchFamily="34" charset="0"/>
              </a:rPr>
              <a:t>, représentant 1 pomme de terre sur 5 en France) se produit en général sur la base de contrats triennaux. Le prix de vente est fixé par avance aux alentours de </a:t>
            </a:r>
            <a:r>
              <a:rPr lang="fr-FR" sz="1800" b="1" dirty="0" smtClean="0">
                <a:latin typeface="Arial" pitchFamily="34" charset="0"/>
                <a:cs typeface="Arial" pitchFamily="34" charset="0"/>
              </a:rPr>
              <a:t>45€/T</a:t>
            </a:r>
            <a:r>
              <a:rPr lang="fr-FR" sz="1800" dirty="0" smtClean="0">
                <a:latin typeface="Arial" pitchFamily="34" charset="0"/>
                <a:cs typeface="Arial" pitchFamily="34" charset="0"/>
              </a:rPr>
              <a:t> hors primes. C’est un revenu </a:t>
            </a:r>
            <a:r>
              <a:rPr lang="fr-FR" sz="1800" b="1" dirty="0" smtClean="0">
                <a:latin typeface="Arial" pitchFamily="34" charset="0"/>
                <a:cs typeface="Arial" pitchFamily="34" charset="0"/>
              </a:rPr>
              <a:t>moyen mais sûr</a:t>
            </a:r>
            <a:r>
              <a:rPr lang="fr-FR" sz="1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fr-FR" sz="1800" dirty="0" smtClean="0">
              <a:latin typeface="Arial" pitchFamily="34" charset="0"/>
              <a:cs typeface="Arial" pitchFamily="34" charset="0"/>
            </a:endParaRPr>
          </a:p>
          <a:p>
            <a:r>
              <a:rPr lang="fr-FR" sz="1800" dirty="0" smtClean="0">
                <a:latin typeface="Arial" pitchFamily="34" charset="0"/>
                <a:cs typeface="Arial" pitchFamily="34" charset="0"/>
              </a:rPr>
              <a:t>Les Marchés à Terme attirent de plus en plus les agriculteurs. Ils permettent d’assurer un prix égal voire supérieur au prix d’objectif avant même d’avoir semé. Cependant ils demandent une bonne maîtrise technique.</a:t>
            </a: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317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0" i="0" u="none" strike="noStrike" cap="none" normalizeH="0" baseline="0" smtClean="0">
                <a:ln>
                  <a:noFill/>
                </a:ln>
                <a:solidFill>
                  <a:srgbClr val="888888"/>
                </a:solidFill>
                <a:effectLst/>
                <a:latin typeface="Arial" pitchFamily="34" charset="0"/>
              </a:rPr>
              <a:t>à l'aide de la méthode de spatialisation </a:t>
            </a:r>
            <a:r>
              <a:rPr kumimoji="0" lang="fr-FR" sz="1100" b="0" i="0" u="none" strike="noStrike" cap="none" normalizeH="0" baseline="0" smtClean="0">
                <a:ln>
                  <a:noFill/>
                </a:ln>
                <a:solidFill>
                  <a:srgbClr val="888888"/>
                </a:solidFill>
                <a:effectLst/>
                <a:latin typeface="Arial" pitchFamily="34" charset="0"/>
                <a:hlinkClick r:id="rId2"/>
              </a:rPr>
              <a:t>AURELHY</a:t>
            </a:r>
            <a:r>
              <a:rPr kumimoji="0" lang="fr-FR" sz="1100" b="0" i="0" u="none" strike="noStrike" cap="none" normalizeH="0" baseline="0" smtClean="0">
                <a:ln>
                  <a:noFill/>
                </a:ln>
                <a:solidFill>
                  <a:srgbClr val="888888"/>
                </a:solidFill>
                <a:effectLst/>
                <a:latin typeface="Arial" pitchFamily="34" charset="0"/>
              </a:rPr>
              <a:t>, à partir de séries de données pluviométriques homogènes sur la période 1981-2010.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0" i="0" u="none" strike="noStrike" cap="none" normalizeH="0" baseline="0" smtClean="0">
                <a:ln>
                  <a:noFill/>
                </a:ln>
                <a:solidFill>
                  <a:srgbClr val="888888"/>
                </a:solidFill>
                <a:effectLst/>
                <a:latin typeface="Arial" pitchFamily="34" charset="0"/>
              </a:rPr>
              <a:t>L'éventail des précipitations annuelles moyennes est très large, puisqu'il va de moins de 600 mm dans la moitié est de l'Eure-et-Loir, le delta du Rhône et la vallée de l'Aude, à plus de 2000 mm sur les monts du Cantal, au mont Aigoual et en Chartreuse.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0" i="0" u="none" strike="noStrike" cap="none" normalizeH="0" baseline="0" smtClean="0">
                <a:ln>
                  <a:noFill/>
                </a:ln>
                <a:solidFill>
                  <a:srgbClr val="888888"/>
                </a:solidFill>
                <a:effectLst/>
                <a:latin typeface="Arial" pitchFamily="34" charset="0"/>
              </a:rPr>
              <a:t>Les précipitations restent inférieures à 800 mm sur l'ensemble du Bassin parisien. La pluviométrie est plus élevée le long des côtes de la Manche de Boulogne-sur-Mer à la Bretagne où elle dépasse partout 800 mm (sauf dans l'est du Cotentin et la Côte d'Emeraude, allant de la pointe du Roc à St-Brieuc). L'augmentation des précipitations sur le relief faisant face à l'océan (collines de Normandie et massif Armoricain) est considérable eu égard à l'augmentation correspondante d'altitude, les précipitations y dépassant 1200 mm. L'Anjou et la Touraine ont une pluviométrie qui reste comprise entre 600 et  700 mm. Dans le Poitou la pluviométrie dépasse 800 mm à l'ouest de Poitiers et jusqu'aux Charentes.</a:t>
            </a: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0" i="0" u="none" strike="noStrike" cap="none" normalizeH="0" baseline="0" smtClean="0">
                <a:ln>
                  <a:noFill/>
                </a:ln>
                <a:solidFill>
                  <a:srgbClr val="888888"/>
                </a:solidFill>
                <a:effectLst/>
                <a:latin typeface="Arial" pitchFamily="34" charset="0"/>
              </a:rPr>
              <a:t>  </a:t>
            </a:r>
            <a:r>
              <a:rPr kumimoji="0" lang="fr-FR" sz="48000" b="0" i="0" u="none" strike="noStrike" cap="none" normalizeH="0" baseline="0" smtClean="0">
                <a:ln>
                  <a:noFill/>
                </a:ln>
                <a:solidFill>
                  <a:srgbClr val="888888"/>
                </a:solidFill>
                <a:effectLst/>
                <a:latin typeface="Arial" pitchFamily="34" charset="0"/>
              </a:rPr>
              <a:t> </a:t>
            </a:r>
            <a:r>
              <a:rPr kumimoji="0" lang="fr-FR" sz="1100" b="0" i="0" u="none" strike="noStrike" cap="none" normalizeH="0" baseline="0" smtClean="0">
                <a:ln>
                  <a:noFill/>
                </a:ln>
                <a:solidFill>
                  <a:srgbClr val="888888"/>
                </a:solidFill>
                <a:effectLst/>
                <a:latin typeface="Arial" pitchFamily="34" charset="0"/>
              </a:rPr>
              <a:t>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Arial" pitchFamily="34" charset="0"/>
                <a:cs typeface="Arial" pitchFamily="34" charset="0"/>
              </a:rPr>
              <a:t>B – Les facteurs économiques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fr-FR" sz="1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fr-FR" sz="1800" dirty="0" smtClean="0">
                <a:latin typeface="Arial" pitchFamily="34" charset="0"/>
                <a:cs typeface="Arial" pitchFamily="34" charset="0"/>
              </a:rPr>
              <a:t>5 – Matériel et investissements nécessaires</a:t>
            </a:r>
          </a:p>
          <a:p>
            <a:endParaRPr lang="fr-FR" sz="1800" dirty="0" smtClean="0">
              <a:latin typeface="Arial" pitchFamily="34" charset="0"/>
              <a:cs typeface="Arial" pitchFamily="34" charset="0"/>
            </a:endParaRPr>
          </a:p>
          <a:p>
            <a:r>
              <a:rPr lang="fr-FR" sz="1800" dirty="0" smtClean="0">
                <a:latin typeface="Arial" pitchFamily="34" charset="0"/>
                <a:cs typeface="Arial" pitchFamily="34" charset="0"/>
              </a:rPr>
              <a:t>Les besoins en matériel et leur coût peuvent parfois être conséquents en fonction des cultures: le </a:t>
            </a:r>
            <a:r>
              <a:rPr lang="fr-FR" sz="1800" b="1" dirty="0" smtClean="0">
                <a:latin typeface="Arial" pitchFamily="34" charset="0"/>
                <a:cs typeface="Arial" pitchFamily="34" charset="0"/>
              </a:rPr>
              <a:t>labour</a:t>
            </a:r>
            <a:r>
              <a:rPr lang="fr-FR" sz="1800" dirty="0" smtClean="0">
                <a:latin typeface="Arial" pitchFamily="34" charset="0"/>
                <a:cs typeface="Arial" pitchFamily="34" charset="0"/>
              </a:rPr>
              <a:t> présente un coût moyen de </a:t>
            </a:r>
            <a:r>
              <a:rPr lang="fr-FR" sz="1800" b="1" dirty="0" smtClean="0">
                <a:latin typeface="Arial" pitchFamily="34" charset="0"/>
                <a:cs typeface="Arial" pitchFamily="34" charset="0"/>
              </a:rPr>
              <a:t>70 €/Ha</a:t>
            </a:r>
            <a:r>
              <a:rPr lang="fr-FR" sz="1800" dirty="0" smtClean="0">
                <a:latin typeface="Arial" pitchFamily="34" charset="0"/>
                <a:cs typeface="Arial" pitchFamily="34" charset="0"/>
              </a:rPr>
              <a:t>, une </a:t>
            </a:r>
            <a:r>
              <a:rPr lang="fr-FR" sz="1800" b="1" dirty="0" smtClean="0">
                <a:latin typeface="Arial" pitchFamily="34" charset="0"/>
                <a:cs typeface="Arial" pitchFamily="34" charset="0"/>
              </a:rPr>
              <a:t>moissonneuse-batteuse</a:t>
            </a:r>
            <a:r>
              <a:rPr lang="fr-FR" sz="1800" dirty="0" smtClean="0">
                <a:latin typeface="Arial" pitchFamily="34" charset="0"/>
                <a:cs typeface="Arial" pitchFamily="34" charset="0"/>
              </a:rPr>
              <a:t> coûte aux alentours de </a:t>
            </a:r>
            <a:r>
              <a:rPr lang="fr-FR" sz="1800" b="1" dirty="0" smtClean="0">
                <a:latin typeface="Arial" pitchFamily="34" charset="0"/>
                <a:cs typeface="Arial" pitchFamily="34" charset="0"/>
              </a:rPr>
              <a:t>100€/ha </a:t>
            </a:r>
            <a:r>
              <a:rPr lang="fr-FR" sz="1800" dirty="0" smtClean="0">
                <a:latin typeface="Arial" pitchFamily="34" charset="0"/>
                <a:cs typeface="Arial" pitchFamily="34" charset="0"/>
              </a:rPr>
              <a:t>tandis qu’une </a:t>
            </a:r>
            <a:r>
              <a:rPr lang="fr-FR" sz="1800" b="1" dirty="0" smtClean="0">
                <a:latin typeface="Arial" pitchFamily="34" charset="0"/>
                <a:cs typeface="Arial" pitchFamily="34" charset="0"/>
              </a:rPr>
              <a:t>arracheuse à pommes de terre </a:t>
            </a:r>
            <a:r>
              <a:rPr lang="fr-FR" sz="1800" dirty="0" smtClean="0">
                <a:latin typeface="Arial" pitchFamily="34" charset="0"/>
                <a:cs typeface="Arial" pitchFamily="34" charset="0"/>
              </a:rPr>
              <a:t>peut monter à </a:t>
            </a:r>
            <a:r>
              <a:rPr lang="fr-FR" sz="1800" b="1" dirty="0" smtClean="0">
                <a:latin typeface="Arial" pitchFamily="34" charset="0"/>
                <a:cs typeface="Arial" pitchFamily="34" charset="0"/>
              </a:rPr>
              <a:t>450€/Ha</a:t>
            </a:r>
            <a:r>
              <a:rPr lang="fr-FR" sz="1800" dirty="0" smtClean="0">
                <a:latin typeface="Arial" pitchFamily="34" charset="0"/>
                <a:cs typeface="Arial" pitchFamily="34" charset="0"/>
              </a:rPr>
              <a:t>.	</a:t>
            </a:r>
          </a:p>
          <a:p>
            <a:endParaRPr lang="fr-FR" sz="1800" dirty="0" smtClean="0">
              <a:latin typeface="Arial" pitchFamily="34" charset="0"/>
              <a:cs typeface="Arial" pitchFamily="34" charset="0"/>
            </a:endParaRPr>
          </a:p>
          <a:p>
            <a:r>
              <a:rPr lang="fr-FR" sz="1800" dirty="0" smtClean="0">
                <a:latin typeface="Arial" pitchFamily="34" charset="0"/>
                <a:cs typeface="Arial" pitchFamily="34" charset="0"/>
              </a:rPr>
              <a:t>La capacité d’investissement est également un facteur limitant: le coût d’un matériel peut varier de </a:t>
            </a:r>
            <a:r>
              <a:rPr lang="fr-FR" sz="1800" b="1" dirty="0" smtClean="0">
                <a:latin typeface="Arial" pitchFamily="34" charset="0"/>
                <a:cs typeface="Arial" pitchFamily="34" charset="0"/>
              </a:rPr>
              <a:t>quelques milliers d’euros pour une herse étrille </a:t>
            </a:r>
            <a:r>
              <a:rPr lang="fr-FR" sz="1800" dirty="0" smtClean="0">
                <a:latin typeface="Arial" pitchFamily="34" charset="0"/>
                <a:cs typeface="Arial" pitchFamily="34" charset="0"/>
              </a:rPr>
              <a:t>à </a:t>
            </a:r>
            <a:r>
              <a:rPr lang="fr-FR" sz="1800" b="1" dirty="0" smtClean="0">
                <a:latin typeface="Arial" pitchFamily="34" charset="0"/>
                <a:cs typeface="Arial" pitchFamily="34" charset="0"/>
              </a:rPr>
              <a:t>plusieurs centaines de milliers d’euros pour une moissonneuse batteuse</a:t>
            </a: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317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0" i="0" u="none" strike="noStrike" cap="none" normalizeH="0" baseline="0" smtClean="0">
                <a:ln>
                  <a:noFill/>
                </a:ln>
                <a:solidFill>
                  <a:srgbClr val="888888"/>
                </a:solidFill>
                <a:effectLst/>
                <a:latin typeface="Arial" pitchFamily="34" charset="0"/>
              </a:rPr>
              <a:t>à l'aide de la méthode de spatialisation </a:t>
            </a:r>
            <a:r>
              <a:rPr kumimoji="0" lang="fr-FR" sz="1100" b="0" i="0" u="none" strike="noStrike" cap="none" normalizeH="0" baseline="0" smtClean="0">
                <a:ln>
                  <a:noFill/>
                </a:ln>
                <a:solidFill>
                  <a:srgbClr val="888888"/>
                </a:solidFill>
                <a:effectLst/>
                <a:latin typeface="Arial" pitchFamily="34" charset="0"/>
                <a:hlinkClick r:id="rId2"/>
              </a:rPr>
              <a:t>AURELHY</a:t>
            </a:r>
            <a:r>
              <a:rPr kumimoji="0" lang="fr-FR" sz="1100" b="0" i="0" u="none" strike="noStrike" cap="none" normalizeH="0" baseline="0" smtClean="0">
                <a:ln>
                  <a:noFill/>
                </a:ln>
                <a:solidFill>
                  <a:srgbClr val="888888"/>
                </a:solidFill>
                <a:effectLst/>
                <a:latin typeface="Arial" pitchFamily="34" charset="0"/>
              </a:rPr>
              <a:t>, à partir de séries de données pluviométriques homogènes sur la période 1981-2010.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0" i="0" u="none" strike="noStrike" cap="none" normalizeH="0" baseline="0" smtClean="0">
                <a:ln>
                  <a:noFill/>
                </a:ln>
                <a:solidFill>
                  <a:srgbClr val="888888"/>
                </a:solidFill>
                <a:effectLst/>
                <a:latin typeface="Arial" pitchFamily="34" charset="0"/>
              </a:rPr>
              <a:t>L'éventail des précipitations annuelles moyennes est très large, puisqu'il va de moins de 600 mm dans la moitié est de l'Eure-et-Loir, le delta du Rhône et la vallée de l'Aude, à plus de 2000 mm sur les monts du Cantal, au mont Aigoual et en Chartreuse.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0" i="0" u="none" strike="noStrike" cap="none" normalizeH="0" baseline="0" smtClean="0">
                <a:ln>
                  <a:noFill/>
                </a:ln>
                <a:solidFill>
                  <a:srgbClr val="888888"/>
                </a:solidFill>
                <a:effectLst/>
                <a:latin typeface="Arial" pitchFamily="34" charset="0"/>
              </a:rPr>
              <a:t>Les précipitations restent inférieures à 800 mm sur l'ensemble du Bassin parisien. La pluviométrie est plus élevée le long des côtes de la Manche de Boulogne-sur-Mer à la Bretagne où elle dépasse partout 800 mm (sauf dans l'est du Cotentin et la Côte d'Emeraude, allant de la pointe du Roc à St-Brieuc). L'augmentation des précipitations sur le relief faisant face à l'océan (collines de Normandie et massif Armoricain) est considérable eu égard à l'augmentation correspondante d'altitude, les précipitations y dépassant 1200 mm. L'Anjou et la Touraine ont une pluviométrie qui reste comprise entre 600 et  700 mm. Dans le Poitou la pluviométrie dépasse 800 mm à l'ouest de Poitiers et jusqu'aux Charentes.</a:t>
            </a: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0" i="0" u="none" strike="noStrike" cap="none" normalizeH="0" baseline="0" smtClean="0">
                <a:ln>
                  <a:noFill/>
                </a:ln>
                <a:solidFill>
                  <a:srgbClr val="888888"/>
                </a:solidFill>
                <a:effectLst/>
                <a:latin typeface="Arial" pitchFamily="34" charset="0"/>
              </a:rPr>
              <a:t>  </a:t>
            </a:r>
            <a:r>
              <a:rPr kumimoji="0" lang="fr-FR" sz="48000" b="0" i="0" u="none" strike="noStrike" cap="none" normalizeH="0" baseline="0" smtClean="0">
                <a:ln>
                  <a:noFill/>
                </a:ln>
                <a:solidFill>
                  <a:srgbClr val="888888"/>
                </a:solidFill>
                <a:effectLst/>
                <a:latin typeface="Arial" pitchFamily="34" charset="0"/>
              </a:rPr>
              <a:t> </a:t>
            </a:r>
            <a:r>
              <a:rPr kumimoji="0" lang="fr-FR" sz="1100" b="0" i="0" u="none" strike="noStrike" cap="none" normalizeH="0" baseline="0" smtClean="0">
                <a:ln>
                  <a:noFill/>
                </a:ln>
                <a:solidFill>
                  <a:srgbClr val="888888"/>
                </a:solidFill>
                <a:effectLst/>
                <a:latin typeface="Arial" pitchFamily="34" charset="0"/>
              </a:rPr>
              <a:t>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Arial" pitchFamily="34" charset="0"/>
                <a:cs typeface="Arial" pitchFamily="34" charset="0"/>
              </a:rPr>
              <a:t>B – Les facteurs économiques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fr-FR" sz="1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fr-FR" sz="1800" b="1" u="sng" dirty="0" smtClean="0">
                <a:latin typeface="Arial" pitchFamily="34" charset="0"/>
                <a:cs typeface="Arial" pitchFamily="34" charset="0"/>
              </a:rPr>
              <a:t>5 – Matériel et investissements nécessaires</a:t>
            </a:r>
          </a:p>
          <a:p>
            <a:r>
              <a:rPr lang="fr-FR" sz="1800" dirty="0" smtClean="0">
                <a:latin typeface="Arial" pitchFamily="34" charset="0"/>
                <a:cs typeface="Arial" pitchFamily="34" charset="0"/>
              </a:rPr>
              <a:t>En cas de capacité de financement </a:t>
            </a:r>
            <a:r>
              <a:rPr lang="fr-FR" sz="1800" dirty="0" err="1" smtClean="0">
                <a:latin typeface="Arial" pitchFamily="34" charset="0"/>
                <a:cs typeface="Arial" pitchFamily="34" charset="0"/>
              </a:rPr>
              <a:t>limitante</a:t>
            </a:r>
            <a:r>
              <a:rPr lang="fr-FR" sz="1800" dirty="0" smtClean="0">
                <a:latin typeface="Arial" pitchFamily="34" charset="0"/>
                <a:cs typeface="Arial" pitchFamily="34" charset="0"/>
              </a:rPr>
              <a:t>, l’agriculteur peut recourir à d’autres systèmes:</a:t>
            </a:r>
          </a:p>
          <a:p>
            <a:pPr lvl="1"/>
            <a:r>
              <a:rPr lang="fr-FR" sz="1400" b="1" dirty="0" smtClean="0">
                <a:latin typeface="Arial" pitchFamily="34" charset="0"/>
                <a:cs typeface="Arial" pitchFamily="34" charset="0"/>
              </a:rPr>
              <a:t>L’</a:t>
            </a:r>
            <a:r>
              <a:rPr lang="fr-FR" sz="1400" b="1" dirty="0" err="1" smtClean="0">
                <a:latin typeface="Arial" pitchFamily="34" charset="0"/>
                <a:cs typeface="Arial" pitchFamily="34" charset="0"/>
              </a:rPr>
              <a:t>Entr’aide</a:t>
            </a:r>
            <a:r>
              <a:rPr lang="fr-FR" sz="1400" dirty="0" smtClean="0">
                <a:latin typeface="Arial" pitchFamily="34" charset="0"/>
                <a:cs typeface="Arial" pitchFamily="34" charset="0"/>
              </a:rPr>
              <a:t>: permet de bénéficier du matériel d’un voisin en rendant le service avec un de ses propres matériels, c’est un « échange de bons procédés ».</a:t>
            </a:r>
          </a:p>
          <a:p>
            <a:pPr lvl="1">
              <a:buNone/>
            </a:pPr>
            <a:endParaRPr lang="fr-FR" sz="1400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fr-FR" sz="1400" b="1" dirty="0" smtClean="0">
                <a:latin typeface="Arial" pitchFamily="34" charset="0"/>
                <a:cs typeface="Arial" pitchFamily="34" charset="0"/>
              </a:rPr>
              <a:t>La CUMA</a:t>
            </a:r>
            <a:r>
              <a:rPr lang="fr-FR" sz="1400" dirty="0" smtClean="0">
                <a:latin typeface="Arial" pitchFamily="34" charset="0"/>
                <a:cs typeface="Arial" pitchFamily="34" charset="0"/>
              </a:rPr>
              <a:t>: ce système coopératif permet de mutualiser l’achat de matériel et d’accéder à des outils performants à moindre coût.</a:t>
            </a:r>
          </a:p>
          <a:p>
            <a:pPr lvl="1">
              <a:buNone/>
            </a:pPr>
            <a:endParaRPr lang="fr-FR" sz="1400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fr-FR" sz="1400" b="1" dirty="0" smtClean="0">
                <a:latin typeface="Arial" pitchFamily="34" charset="0"/>
                <a:cs typeface="Arial" pitchFamily="34" charset="0"/>
              </a:rPr>
              <a:t>La </a:t>
            </a:r>
            <a:r>
              <a:rPr lang="fr-FR" sz="1400" b="1" dirty="0" err="1" smtClean="0">
                <a:latin typeface="Arial" pitchFamily="34" charset="0"/>
                <a:cs typeface="Arial" pitchFamily="34" charset="0"/>
              </a:rPr>
              <a:t>Co-propriété</a:t>
            </a:r>
            <a:r>
              <a:rPr lang="fr-FR" sz="1400" dirty="0" smtClean="0">
                <a:latin typeface="Arial" pitchFamily="34" charset="0"/>
                <a:cs typeface="Arial" pitchFamily="34" charset="0"/>
              </a:rPr>
              <a:t>: permet d’augmenter la surface sur laquelle le matériel sera amorti et par conséquent le coût à l’hectare.</a:t>
            </a:r>
          </a:p>
          <a:p>
            <a:pPr lvl="1">
              <a:buNone/>
            </a:pPr>
            <a:endParaRPr lang="fr-FR" sz="1400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fr-FR" sz="1400" b="1" dirty="0" smtClean="0">
                <a:latin typeface="Arial" pitchFamily="34" charset="0"/>
                <a:cs typeface="Arial" pitchFamily="34" charset="0"/>
              </a:rPr>
              <a:t>L’Entreprise de Travaux Agricoles</a:t>
            </a:r>
            <a:r>
              <a:rPr lang="fr-FR" sz="1400" dirty="0" smtClean="0">
                <a:latin typeface="Arial" pitchFamily="34" charset="0"/>
                <a:cs typeface="Arial" pitchFamily="34" charset="0"/>
              </a:rPr>
              <a:t>: cette prestation de service réalisée par un tiers permet à l’agriculteur d’accéder à un débit de chantier élevé sans se soucier des problèmes connexes (pannes, ..)</a:t>
            </a: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317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0" i="0" u="none" strike="noStrike" cap="none" normalizeH="0" baseline="0" smtClean="0">
                <a:ln>
                  <a:noFill/>
                </a:ln>
                <a:solidFill>
                  <a:srgbClr val="888888"/>
                </a:solidFill>
                <a:effectLst/>
                <a:latin typeface="Arial" pitchFamily="34" charset="0"/>
              </a:rPr>
              <a:t>à l'aide de la méthode de spatialisation </a:t>
            </a:r>
            <a:r>
              <a:rPr kumimoji="0" lang="fr-FR" sz="1100" b="0" i="0" u="none" strike="noStrike" cap="none" normalizeH="0" baseline="0" smtClean="0">
                <a:ln>
                  <a:noFill/>
                </a:ln>
                <a:solidFill>
                  <a:srgbClr val="888888"/>
                </a:solidFill>
                <a:effectLst/>
                <a:latin typeface="Arial" pitchFamily="34" charset="0"/>
                <a:hlinkClick r:id="rId2"/>
              </a:rPr>
              <a:t>AURELHY</a:t>
            </a:r>
            <a:r>
              <a:rPr kumimoji="0" lang="fr-FR" sz="1100" b="0" i="0" u="none" strike="noStrike" cap="none" normalizeH="0" baseline="0" smtClean="0">
                <a:ln>
                  <a:noFill/>
                </a:ln>
                <a:solidFill>
                  <a:srgbClr val="888888"/>
                </a:solidFill>
                <a:effectLst/>
                <a:latin typeface="Arial" pitchFamily="34" charset="0"/>
              </a:rPr>
              <a:t>, à partir de séries de données pluviométriques homogènes sur la période 1981-2010.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0" i="0" u="none" strike="noStrike" cap="none" normalizeH="0" baseline="0" smtClean="0">
                <a:ln>
                  <a:noFill/>
                </a:ln>
                <a:solidFill>
                  <a:srgbClr val="888888"/>
                </a:solidFill>
                <a:effectLst/>
                <a:latin typeface="Arial" pitchFamily="34" charset="0"/>
              </a:rPr>
              <a:t>L'éventail des précipitations annuelles moyennes est très large, puisqu'il va de moins de 600 mm dans la moitié est de l'Eure-et-Loir, le delta du Rhône et la vallée de l'Aude, à plus de 2000 mm sur les monts du Cantal, au mont Aigoual et en Chartreuse.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0" i="0" u="none" strike="noStrike" cap="none" normalizeH="0" baseline="0" smtClean="0">
                <a:ln>
                  <a:noFill/>
                </a:ln>
                <a:solidFill>
                  <a:srgbClr val="888888"/>
                </a:solidFill>
                <a:effectLst/>
                <a:latin typeface="Arial" pitchFamily="34" charset="0"/>
              </a:rPr>
              <a:t>Les précipitations restent inférieures à 800 mm sur l'ensemble du Bassin parisien. La pluviométrie est plus élevée le long des côtes de la Manche de Boulogne-sur-Mer à la Bretagne où elle dépasse partout 800 mm (sauf dans l'est du Cotentin et la Côte d'Emeraude, allant de la pointe du Roc à St-Brieuc). L'augmentation des précipitations sur le relief faisant face à l'océan (collines de Normandie et massif Armoricain) est considérable eu égard à l'augmentation correspondante d'altitude, les précipitations y dépassant 1200 mm. L'Anjou et la Touraine ont une pluviométrie qui reste comprise entre 600 et  700 mm. Dans le Poitou la pluviométrie dépasse 800 mm à l'ouest de Poitiers et jusqu'aux Charentes.</a:t>
            </a: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0" i="0" u="none" strike="noStrike" cap="none" normalizeH="0" baseline="0" smtClean="0">
                <a:ln>
                  <a:noFill/>
                </a:ln>
                <a:solidFill>
                  <a:srgbClr val="888888"/>
                </a:solidFill>
                <a:effectLst/>
                <a:latin typeface="Arial" pitchFamily="34" charset="0"/>
              </a:rPr>
              <a:t>  </a:t>
            </a:r>
            <a:r>
              <a:rPr kumimoji="0" lang="fr-FR" sz="48000" b="0" i="0" u="none" strike="noStrike" cap="none" normalizeH="0" baseline="0" smtClean="0">
                <a:ln>
                  <a:noFill/>
                </a:ln>
                <a:solidFill>
                  <a:srgbClr val="888888"/>
                </a:solidFill>
                <a:effectLst/>
                <a:latin typeface="Arial" pitchFamily="34" charset="0"/>
              </a:rPr>
              <a:t> </a:t>
            </a:r>
            <a:r>
              <a:rPr kumimoji="0" lang="fr-FR" sz="1100" b="0" i="0" u="none" strike="noStrike" cap="none" normalizeH="0" baseline="0" smtClean="0">
                <a:ln>
                  <a:noFill/>
                </a:ln>
                <a:solidFill>
                  <a:srgbClr val="888888"/>
                </a:solidFill>
                <a:effectLst/>
                <a:latin typeface="Arial" pitchFamily="34" charset="0"/>
              </a:rPr>
              <a:t>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4900" dirty="0" smtClean="0">
                <a:latin typeface="Arial" pitchFamily="34" charset="0"/>
                <a:cs typeface="Arial" pitchFamily="34" charset="0"/>
              </a:rPr>
              <a:t>C – Les facteurs humains et techniques</a:t>
            </a:r>
            <a:endParaRPr lang="fr-FR" sz="4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fr-FR" sz="1800" b="1" u="sng" dirty="0" smtClean="0">
                <a:latin typeface="Arial" pitchFamily="34" charset="0"/>
                <a:cs typeface="Arial" pitchFamily="34" charset="0"/>
              </a:rPr>
              <a:t>1 - Objectifs et finalités de l’exploitant</a:t>
            </a:r>
          </a:p>
          <a:p>
            <a:endParaRPr lang="fr-FR" sz="1800" dirty="0" smtClean="0">
              <a:latin typeface="Arial" pitchFamily="34" charset="0"/>
              <a:cs typeface="Arial" pitchFamily="34" charset="0"/>
            </a:endParaRPr>
          </a:p>
          <a:p>
            <a:r>
              <a:rPr lang="fr-FR" sz="1800" dirty="0" smtClean="0">
                <a:latin typeface="Arial" pitchFamily="34" charset="0"/>
                <a:cs typeface="Arial" pitchFamily="34" charset="0"/>
              </a:rPr>
              <a:t>Ce facteur est souvent occulté et pourtant il est l’un des premiers à pendre en compte: les cultures présentes ou au contraire évitées répondent généralement à des finalités et objectifs clairs déclinables presque à l’infini/</a:t>
            </a:r>
          </a:p>
          <a:p>
            <a:endParaRPr lang="fr-FR" sz="1800" dirty="0" smtClean="0">
              <a:latin typeface="Arial" pitchFamily="34" charset="0"/>
              <a:cs typeface="Arial" pitchFamily="34" charset="0"/>
            </a:endParaRPr>
          </a:p>
          <a:p>
            <a:r>
              <a:rPr lang="fr-FR" sz="1800" dirty="0" smtClean="0">
                <a:latin typeface="Arial" pitchFamily="34" charset="0"/>
                <a:cs typeface="Arial" pitchFamily="34" charset="0"/>
              </a:rPr>
              <a:t>Si le but est de </a:t>
            </a:r>
            <a:r>
              <a:rPr lang="fr-FR" sz="1800" b="1" dirty="0" smtClean="0">
                <a:latin typeface="Arial" pitchFamily="34" charset="0"/>
                <a:cs typeface="Arial" pitchFamily="34" charset="0"/>
              </a:rPr>
              <a:t>dégager du temps</a:t>
            </a:r>
            <a:r>
              <a:rPr lang="fr-FR" sz="1800" dirty="0" smtClean="0">
                <a:latin typeface="Arial" pitchFamily="34" charset="0"/>
                <a:cs typeface="Arial" pitchFamily="34" charset="0"/>
              </a:rPr>
              <a:t>, le système sera généralement </a:t>
            </a:r>
            <a:r>
              <a:rPr lang="fr-FR" sz="1800" b="1" dirty="0" smtClean="0">
                <a:latin typeface="Arial" pitchFamily="34" charset="0"/>
                <a:cs typeface="Arial" pitchFamily="34" charset="0"/>
              </a:rPr>
              <a:t>simplifié</a:t>
            </a:r>
            <a:r>
              <a:rPr lang="fr-FR" sz="1800" dirty="0" smtClean="0">
                <a:latin typeface="Arial" pitchFamily="34" charset="0"/>
                <a:cs typeface="Arial" pitchFamily="34" charset="0"/>
              </a:rPr>
              <a:t>: céréales, cultures pérennes (luzerne, biomasse, …) prendront une large part dans l’assolement.</a:t>
            </a:r>
          </a:p>
          <a:p>
            <a:endParaRPr lang="fr-FR" sz="1800" dirty="0" smtClean="0">
              <a:latin typeface="Arial" pitchFamily="34" charset="0"/>
              <a:cs typeface="Arial" pitchFamily="34" charset="0"/>
            </a:endParaRPr>
          </a:p>
          <a:p>
            <a:r>
              <a:rPr lang="fr-FR" sz="1800" dirty="0" smtClean="0">
                <a:latin typeface="Arial" pitchFamily="34" charset="0"/>
                <a:cs typeface="Arial" pitchFamily="34" charset="0"/>
              </a:rPr>
              <a:t>Certains agriculteurs choisiront les cultures en fonction de leur </a:t>
            </a:r>
            <a:r>
              <a:rPr lang="fr-FR" sz="1800" b="1" dirty="0" smtClean="0">
                <a:latin typeface="Arial" pitchFamily="34" charset="0"/>
                <a:cs typeface="Arial" pitchFamily="34" charset="0"/>
              </a:rPr>
              <a:t>date de récolte</a:t>
            </a:r>
            <a:r>
              <a:rPr lang="fr-FR" sz="1800" dirty="0" smtClean="0">
                <a:latin typeface="Arial" pitchFamily="34" charset="0"/>
                <a:cs typeface="Arial" pitchFamily="34" charset="0"/>
              </a:rPr>
              <a:t>. Ainsi, les orges de printemps sont parfois évitées afin de ne pas entraver les </a:t>
            </a:r>
            <a:r>
              <a:rPr lang="fr-FR" sz="1800" b="1" dirty="0" smtClean="0">
                <a:latin typeface="Arial" pitchFamily="34" charset="0"/>
                <a:cs typeface="Arial" pitchFamily="34" charset="0"/>
              </a:rPr>
              <a:t>vacances familiales</a:t>
            </a:r>
          </a:p>
          <a:p>
            <a:endParaRPr lang="fr-FR" sz="1800" dirty="0" smtClean="0">
              <a:latin typeface="Arial" pitchFamily="34" charset="0"/>
              <a:cs typeface="Arial" pitchFamily="34" charset="0"/>
            </a:endParaRPr>
          </a:p>
          <a:p>
            <a:r>
              <a:rPr lang="fr-FR" sz="1800" dirty="0" smtClean="0">
                <a:latin typeface="Arial" pitchFamily="34" charset="0"/>
                <a:cs typeface="Arial" pitchFamily="34" charset="0"/>
              </a:rPr>
              <a:t>Si la finalité est </a:t>
            </a:r>
            <a:r>
              <a:rPr lang="fr-FR" sz="1800" b="1" dirty="0" smtClean="0">
                <a:latin typeface="Arial" pitchFamily="34" charset="0"/>
                <a:cs typeface="Arial" pitchFamily="34" charset="0"/>
              </a:rPr>
              <a:t>d’optimiser le revenu</a:t>
            </a:r>
            <a:r>
              <a:rPr lang="fr-FR" sz="1800" dirty="0" smtClean="0">
                <a:latin typeface="Arial" pitchFamily="34" charset="0"/>
                <a:cs typeface="Arial" pitchFamily="34" charset="0"/>
              </a:rPr>
              <a:t>, on trouvera des productions à </a:t>
            </a:r>
            <a:r>
              <a:rPr lang="fr-FR" sz="1800" b="1" dirty="0" smtClean="0">
                <a:latin typeface="Arial" pitchFamily="34" charset="0"/>
                <a:cs typeface="Arial" pitchFamily="34" charset="0"/>
              </a:rPr>
              <a:t>haute valeur ajoutée</a:t>
            </a:r>
            <a:r>
              <a:rPr lang="fr-FR" sz="1800" dirty="0" smtClean="0">
                <a:latin typeface="Arial" pitchFamily="34" charset="0"/>
                <a:cs typeface="Arial" pitchFamily="34" charset="0"/>
              </a:rPr>
              <a:t>: fruits et légumes, pomme de terre ou encore horticulture</a:t>
            </a: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317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0" i="0" u="none" strike="noStrike" cap="none" normalizeH="0" baseline="0" smtClean="0">
                <a:ln>
                  <a:noFill/>
                </a:ln>
                <a:solidFill>
                  <a:srgbClr val="888888"/>
                </a:solidFill>
                <a:effectLst/>
                <a:latin typeface="Arial" pitchFamily="34" charset="0"/>
              </a:rPr>
              <a:t>à l'aide de la méthode de spatialisation </a:t>
            </a:r>
            <a:r>
              <a:rPr kumimoji="0" lang="fr-FR" sz="1100" b="0" i="0" u="none" strike="noStrike" cap="none" normalizeH="0" baseline="0" smtClean="0">
                <a:ln>
                  <a:noFill/>
                </a:ln>
                <a:solidFill>
                  <a:srgbClr val="888888"/>
                </a:solidFill>
                <a:effectLst/>
                <a:latin typeface="Arial" pitchFamily="34" charset="0"/>
                <a:hlinkClick r:id="rId2"/>
              </a:rPr>
              <a:t>AURELHY</a:t>
            </a:r>
            <a:r>
              <a:rPr kumimoji="0" lang="fr-FR" sz="1100" b="0" i="0" u="none" strike="noStrike" cap="none" normalizeH="0" baseline="0" smtClean="0">
                <a:ln>
                  <a:noFill/>
                </a:ln>
                <a:solidFill>
                  <a:srgbClr val="888888"/>
                </a:solidFill>
                <a:effectLst/>
                <a:latin typeface="Arial" pitchFamily="34" charset="0"/>
              </a:rPr>
              <a:t>, à partir de séries de données pluviométriques homogènes sur la période 1981-2010.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0" i="0" u="none" strike="noStrike" cap="none" normalizeH="0" baseline="0" smtClean="0">
                <a:ln>
                  <a:noFill/>
                </a:ln>
                <a:solidFill>
                  <a:srgbClr val="888888"/>
                </a:solidFill>
                <a:effectLst/>
                <a:latin typeface="Arial" pitchFamily="34" charset="0"/>
              </a:rPr>
              <a:t>L'éventail des précipitations annuelles moyennes est très large, puisqu'il va de moins de 600 mm dans la moitié est de l'Eure-et-Loir, le delta du Rhône et la vallée de l'Aude, à plus de 2000 mm sur les monts du Cantal, au mont Aigoual et en Chartreuse.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0" i="0" u="none" strike="noStrike" cap="none" normalizeH="0" baseline="0" smtClean="0">
                <a:ln>
                  <a:noFill/>
                </a:ln>
                <a:solidFill>
                  <a:srgbClr val="888888"/>
                </a:solidFill>
                <a:effectLst/>
                <a:latin typeface="Arial" pitchFamily="34" charset="0"/>
              </a:rPr>
              <a:t>Les précipitations restent inférieures à 800 mm sur l'ensemble du Bassin parisien. La pluviométrie est plus élevée le long des côtes de la Manche de Boulogne-sur-Mer à la Bretagne où elle dépasse partout 800 mm (sauf dans l'est du Cotentin et la Côte d'Emeraude, allant de la pointe du Roc à St-Brieuc). L'augmentation des précipitations sur le relief faisant face à l'océan (collines de Normandie et massif Armoricain) est considérable eu égard à l'augmentation correspondante d'altitude, les précipitations y dépassant 1200 mm. L'Anjou et la Touraine ont une pluviométrie qui reste comprise entre 600 et  700 mm. Dans le Poitou la pluviométrie dépasse 800 mm à l'ouest de Poitiers et jusqu'aux Charentes.</a:t>
            </a: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0" i="0" u="none" strike="noStrike" cap="none" normalizeH="0" baseline="0" smtClean="0">
                <a:ln>
                  <a:noFill/>
                </a:ln>
                <a:solidFill>
                  <a:srgbClr val="888888"/>
                </a:solidFill>
                <a:effectLst/>
                <a:latin typeface="Arial" pitchFamily="34" charset="0"/>
              </a:rPr>
              <a:t>  </a:t>
            </a:r>
            <a:r>
              <a:rPr kumimoji="0" lang="fr-FR" sz="48000" b="0" i="0" u="none" strike="noStrike" cap="none" normalizeH="0" baseline="0" smtClean="0">
                <a:ln>
                  <a:noFill/>
                </a:ln>
                <a:solidFill>
                  <a:srgbClr val="888888"/>
                </a:solidFill>
                <a:effectLst/>
                <a:latin typeface="Arial" pitchFamily="34" charset="0"/>
              </a:rPr>
              <a:t> </a:t>
            </a:r>
            <a:r>
              <a:rPr kumimoji="0" lang="fr-FR" sz="1100" b="0" i="0" u="none" strike="noStrike" cap="none" normalizeH="0" baseline="0" smtClean="0">
                <a:ln>
                  <a:noFill/>
                </a:ln>
                <a:solidFill>
                  <a:srgbClr val="888888"/>
                </a:solidFill>
                <a:effectLst/>
                <a:latin typeface="Arial" pitchFamily="34" charset="0"/>
              </a:rPr>
              <a:t>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4900" dirty="0" smtClean="0">
                <a:latin typeface="Arial" pitchFamily="34" charset="0"/>
                <a:cs typeface="Arial" pitchFamily="34" charset="0"/>
              </a:rPr>
              <a:t>C – Les facteurs humains et techniques</a:t>
            </a:r>
            <a:endParaRPr lang="fr-FR" sz="4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sz="1800" b="1" u="sng" dirty="0" smtClean="0">
                <a:latin typeface="Arial" pitchFamily="34" charset="0"/>
                <a:cs typeface="Arial" pitchFamily="34" charset="0"/>
              </a:rPr>
              <a:t>2 – Savoir faire et technicité</a:t>
            </a:r>
          </a:p>
          <a:p>
            <a:endParaRPr lang="fr-FR" sz="1800" dirty="0" smtClean="0">
              <a:latin typeface="Arial" pitchFamily="34" charset="0"/>
              <a:cs typeface="Arial" pitchFamily="34" charset="0"/>
            </a:endParaRPr>
          </a:p>
          <a:p>
            <a:r>
              <a:rPr lang="fr-FR" sz="1800" dirty="0" smtClean="0">
                <a:latin typeface="Arial" pitchFamily="34" charset="0"/>
                <a:cs typeface="Arial" pitchFamily="34" charset="0"/>
              </a:rPr>
              <a:t>Certaines cultures peuvent s’avérer périlleuses et demandent une grande maitrise technico-économique.</a:t>
            </a:r>
          </a:p>
          <a:p>
            <a:pPr lvl="1"/>
            <a:r>
              <a:rPr lang="fr-FR" sz="1400" dirty="0" smtClean="0">
                <a:latin typeface="Arial" pitchFamily="34" charset="0"/>
                <a:cs typeface="Arial" pitchFamily="34" charset="0"/>
              </a:rPr>
              <a:t>Le </a:t>
            </a:r>
            <a:r>
              <a:rPr lang="fr-FR" sz="1400" b="1" dirty="0" smtClean="0">
                <a:latin typeface="Arial" pitchFamily="34" charset="0"/>
                <a:cs typeface="Arial" pitchFamily="34" charset="0"/>
              </a:rPr>
              <a:t>Lin textile</a:t>
            </a:r>
            <a:r>
              <a:rPr lang="fr-FR" sz="1400" dirty="0" smtClean="0">
                <a:latin typeface="Arial" pitchFamily="34" charset="0"/>
                <a:cs typeface="Arial" pitchFamily="34" charset="0"/>
              </a:rPr>
              <a:t> peut voir sa </a:t>
            </a:r>
            <a:r>
              <a:rPr lang="fr-FR" sz="1400" b="1" dirty="0" smtClean="0">
                <a:latin typeface="Arial" pitchFamily="34" charset="0"/>
                <a:cs typeface="Arial" pitchFamily="34" charset="0"/>
              </a:rPr>
              <a:t>marge diminuée de moitié </a:t>
            </a:r>
            <a:r>
              <a:rPr lang="fr-FR" sz="1400" dirty="0" smtClean="0">
                <a:latin typeface="Arial" pitchFamily="34" charset="0"/>
                <a:cs typeface="Arial" pitchFamily="34" charset="0"/>
              </a:rPr>
              <a:t>en cas de mauvaise maîtrise de la fertilisation azotée.</a:t>
            </a:r>
          </a:p>
          <a:p>
            <a:pPr lvl="1"/>
            <a:r>
              <a:rPr lang="fr-FR" sz="1400" dirty="0" smtClean="0">
                <a:latin typeface="Arial" pitchFamily="34" charset="0"/>
                <a:cs typeface="Arial" pitchFamily="34" charset="0"/>
              </a:rPr>
              <a:t>La </a:t>
            </a:r>
            <a:r>
              <a:rPr lang="fr-FR" sz="1400" b="1" dirty="0" smtClean="0">
                <a:latin typeface="Arial" pitchFamily="34" charset="0"/>
                <a:cs typeface="Arial" pitchFamily="34" charset="0"/>
              </a:rPr>
              <a:t>Féverole</a:t>
            </a:r>
            <a:r>
              <a:rPr lang="fr-FR" sz="1400" dirty="0" smtClean="0">
                <a:latin typeface="Arial" pitchFamily="34" charset="0"/>
                <a:cs typeface="Arial" pitchFamily="34" charset="0"/>
              </a:rPr>
              <a:t>, dont le marché est principalement l’export en </a:t>
            </a:r>
            <a:r>
              <a:rPr lang="fr-FR" sz="1400" b="1" dirty="0" smtClean="0">
                <a:latin typeface="Arial" pitchFamily="34" charset="0"/>
                <a:cs typeface="Arial" pitchFamily="34" charset="0"/>
              </a:rPr>
              <a:t>Egypte</a:t>
            </a:r>
            <a:r>
              <a:rPr lang="fr-FR" sz="1400" dirty="0" smtClean="0">
                <a:latin typeface="Arial" pitchFamily="34" charset="0"/>
                <a:cs typeface="Arial" pitchFamily="34" charset="0"/>
              </a:rPr>
              <a:t>, demande une qualité irréprochable notamment au niveau des </a:t>
            </a:r>
            <a:r>
              <a:rPr lang="fr-FR" sz="1400" b="1" dirty="0" smtClean="0">
                <a:latin typeface="Arial" pitchFamily="34" charset="0"/>
                <a:cs typeface="Arial" pitchFamily="34" charset="0"/>
              </a:rPr>
              <a:t>bruches</a:t>
            </a:r>
            <a:r>
              <a:rPr lang="fr-FR" sz="1400" dirty="0" smtClean="0">
                <a:latin typeface="Arial" pitchFamily="34" charset="0"/>
                <a:cs typeface="Arial" pitchFamily="34" charset="0"/>
              </a:rPr>
              <a:t>. La maîtrise de ce ravageur est donc un facteur de marge incontournable.</a:t>
            </a:r>
          </a:p>
          <a:p>
            <a:pPr lvl="1"/>
            <a:r>
              <a:rPr lang="fr-FR" sz="1400" dirty="0" smtClean="0">
                <a:latin typeface="Arial" pitchFamily="34" charset="0"/>
                <a:cs typeface="Arial" pitchFamily="34" charset="0"/>
              </a:rPr>
              <a:t>La </a:t>
            </a:r>
            <a:r>
              <a:rPr lang="fr-FR" sz="1400" b="1" dirty="0" smtClean="0">
                <a:latin typeface="Arial" pitchFamily="34" charset="0"/>
                <a:cs typeface="Arial" pitchFamily="34" charset="0"/>
              </a:rPr>
              <a:t>Pomme de Terre </a:t>
            </a:r>
            <a:r>
              <a:rPr lang="fr-FR" sz="1400" dirty="0" smtClean="0">
                <a:latin typeface="Arial" pitchFamily="34" charset="0"/>
                <a:cs typeface="Arial" pitchFamily="34" charset="0"/>
              </a:rPr>
              <a:t>n’est pas une culture extrêmement complexe à conduire. Cependant, la marge dépend avant tout du prix de vente, autant dire que le producteur doit avoir une </a:t>
            </a:r>
            <a:r>
              <a:rPr lang="fr-FR" sz="1400" b="1" dirty="0" smtClean="0">
                <a:latin typeface="Arial" pitchFamily="34" charset="0"/>
                <a:cs typeface="Arial" pitchFamily="34" charset="0"/>
              </a:rPr>
              <a:t>maîtrise sans faille des marchés</a:t>
            </a:r>
            <a:r>
              <a:rPr lang="fr-FR" sz="1400" dirty="0" smtClean="0">
                <a:latin typeface="Arial" pitchFamily="34" charset="0"/>
                <a:cs typeface="Arial" pitchFamily="34" charset="0"/>
              </a:rPr>
              <a:t>. C’est aussi un point commun à la majeure partie des productions de légumes.</a:t>
            </a:r>
          </a:p>
          <a:p>
            <a:pPr lvl="1"/>
            <a:endParaRPr lang="fr-FR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fr-FR" sz="1800" dirty="0" smtClean="0">
                <a:latin typeface="Arial" pitchFamily="34" charset="0"/>
                <a:cs typeface="Arial" pitchFamily="34" charset="0"/>
              </a:rPr>
              <a:t>Le niveau de formation des </a:t>
            </a:r>
            <a:r>
              <a:rPr lang="fr-FR" sz="1800" b="1" dirty="0" smtClean="0">
                <a:latin typeface="Arial" pitchFamily="34" charset="0"/>
                <a:cs typeface="Arial" pitchFamily="34" charset="0"/>
              </a:rPr>
              <a:t>chefs d’exploitation </a:t>
            </a:r>
            <a:r>
              <a:rPr lang="fr-FR" sz="1800" dirty="0" smtClean="0">
                <a:latin typeface="Arial" pitchFamily="34" charset="0"/>
                <a:cs typeface="Arial" pitchFamily="34" charset="0"/>
              </a:rPr>
              <a:t>augmente: d’après </a:t>
            </a:r>
            <a:r>
              <a:rPr lang="fr-FR" sz="1800" dirty="0" err="1" smtClean="0">
                <a:latin typeface="Arial" pitchFamily="34" charset="0"/>
                <a:cs typeface="Arial" pitchFamily="34" charset="0"/>
              </a:rPr>
              <a:t>AGRESTE,en</a:t>
            </a:r>
            <a:r>
              <a:rPr lang="fr-FR" sz="1800" dirty="0" smtClean="0">
                <a:latin typeface="Arial" pitchFamily="34" charset="0"/>
                <a:cs typeface="Arial" pitchFamily="34" charset="0"/>
              </a:rPr>
              <a:t> 1988, </a:t>
            </a:r>
            <a:r>
              <a:rPr lang="fr-FR" sz="1800" b="1" dirty="0" smtClean="0">
                <a:latin typeface="Arial" pitchFamily="34" charset="0"/>
                <a:cs typeface="Arial" pitchFamily="34" charset="0"/>
              </a:rPr>
              <a:t>52% avaient un niveau bac</a:t>
            </a:r>
            <a:r>
              <a:rPr lang="fr-FR" sz="1800" dirty="0" smtClean="0">
                <a:latin typeface="Arial" pitchFamily="34" charset="0"/>
                <a:cs typeface="Arial" pitchFamily="34" charset="0"/>
              </a:rPr>
              <a:t>. Ils étaient </a:t>
            </a:r>
            <a:r>
              <a:rPr lang="fr-FR" sz="1800" b="1" dirty="0" smtClean="0">
                <a:latin typeface="Arial" pitchFamily="34" charset="0"/>
                <a:cs typeface="Arial" pitchFamily="34" charset="0"/>
              </a:rPr>
              <a:t>75% en 2010</a:t>
            </a:r>
            <a:r>
              <a:rPr lang="fr-FR" sz="1800" dirty="0" smtClean="0">
                <a:latin typeface="Arial" pitchFamily="34" charset="0"/>
                <a:cs typeface="Arial" pitchFamily="34" charset="0"/>
              </a:rPr>
              <a:t>. La proportion de ceux se formant de manière continue suit le même chemin: les agriculteurs peuvent prétendre à un certain </a:t>
            </a:r>
            <a:r>
              <a:rPr lang="fr-FR" sz="1800" b="1" dirty="0" smtClean="0">
                <a:latin typeface="Arial" pitchFamily="34" charset="0"/>
                <a:cs typeface="Arial" pitchFamily="34" charset="0"/>
              </a:rPr>
              <a:t>degré d’expertise </a:t>
            </a:r>
            <a:r>
              <a:rPr lang="fr-FR" sz="1800" dirty="0" smtClean="0">
                <a:latin typeface="Arial" pitchFamily="34" charset="0"/>
                <a:cs typeface="Arial" pitchFamily="34" charset="0"/>
              </a:rPr>
              <a:t>sur leurs productions.</a:t>
            </a: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317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0" i="0" u="none" strike="noStrike" cap="none" normalizeH="0" baseline="0" smtClean="0">
                <a:ln>
                  <a:noFill/>
                </a:ln>
                <a:solidFill>
                  <a:srgbClr val="888888"/>
                </a:solidFill>
                <a:effectLst/>
                <a:latin typeface="Arial" pitchFamily="34" charset="0"/>
              </a:rPr>
              <a:t>à l'aide de la méthode de spatialisation </a:t>
            </a:r>
            <a:r>
              <a:rPr kumimoji="0" lang="fr-FR" sz="1100" b="0" i="0" u="none" strike="noStrike" cap="none" normalizeH="0" baseline="0" smtClean="0">
                <a:ln>
                  <a:noFill/>
                </a:ln>
                <a:solidFill>
                  <a:srgbClr val="888888"/>
                </a:solidFill>
                <a:effectLst/>
                <a:latin typeface="Arial" pitchFamily="34" charset="0"/>
                <a:hlinkClick r:id="rId2"/>
              </a:rPr>
              <a:t>AURELHY</a:t>
            </a:r>
            <a:r>
              <a:rPr kumimoji="0" lang="fr-FR" sz="1100" b="0" i="0" u="none" strike="noStrike" cap="none" normalizeH="0" baseline="0" smtClean="0">
                <a:ln>
                  <a:noFill/>
                </a:ln>
                <a:solidFill>
                  <a:srgbClr val="888888"/>
                </a:solidFill>
                <a:effectLst/>
                <a:latin typeface="Arial" pitchFamily="34" charset="0"/>
              </a:rPr>
              <a:t>, à partir de séries de données pluviométriques homogènes sur la période 1981-2010.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0" i="0" u="none" strike="noStrike" cap="none" normalizeH="0" baseline="0" smtClean="0">
                <a:ln>
                  <a:noFill/>
                </a:ln>
                <a:solidFill>
                  <a:srgbClr val="888888"/>
                </a:solidFill>
                <a:effectLst/>
                <a:latin typeface="Arial" pitchFamily="34" charset="0"/>
              </a:rPr>
              <a:t>L'éventail des précipitations annuelles moyennes est très large, puisqu'il va de moins de 600 mm dans la moitié est de l'Eure-et-Loir, le delta du Rhône et la vallée de l'Aude, à plus de 2000 mm sur les monts du Cantal, au mont Aigoual et en Chartreuse.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0" i="0" u="none" strike="noStrike" cap="none" normalizeH="0" baseline="0" smtClean="0">
                <a:ln>
                  <a:noFill/>
                </a:ln>
                <a:solidFill>
                  <a:srgbClr val="888888"/>
                </a:solidFill>
                <a:effectLst/>
                <a:latin typeface="Arial" pitchFamily="34" charset="0"/>
              </a:rPr>
              <a:t>Les précipitations restent inférieures à 800 mm sur l'ensemble du Bassin parisien. La pluviométrie est plus élevée le long des côtes de la Manche de Boulogne-sur-Mer à la Bretagne où elle dépasse partout 800 mm (sauf dans l'est du Cotentin et la Côte d'Emeraude, allant de la pointe du Roc à St-Brieuc). L'augmentation des précipitations sur le relief faisant face à l'océan (collines de Normandie et massif Armoricain) est considérable eu égard à l'augmentation correspondante d'altitude, les précipitations y dépassant 1200 mm. L'Anjou et la Touraine ont une pluviométrie qui reste comprise entre 600 et  700 mm. Dans le Poitou la pluviométrie dépasse 800 mm à l'ouest de Poitiers et jusqu'aux Charentes.</a:t>
            </a: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0" i="0" u="none" strike="noStrike" cap="none" normalizeH="0" baseline="0" smtClean="0">
                <a:ln>
                  <a:noFill/>
                </a:ln>
                <a:solidFill>
                  <a:srgbClr val="888888"/>
                </a:solidFill>
                <a:effectLst/>
                <a:latin typeface="Arial" pitchFamily="34" charset="0"/>
              </a:rPr>
              <a:t>  </a:t>
            </a:r>
            <a:r>
              <a:rPr kumimoji="0" lang="fr-FR" sz="48000" b="0" i="0" u="none" strike="noStrike" cap="none" normalizeH="0" baseline="0" smtClean="0">
                <a:ln>
                  <a:noFill/>
                </a:ln>
                <a:solidFill>
                  <a:srgbClr val="888888"/>
                </a:solidFill>
                <a:effectLst/>
                <a:latin typeface="Arial" pitchFamily="34" charset="0"/>
              </a:rPr>
              <a:t> </a:t>
            </a:r>
            <a:r>
              <a:rPr kumimoji="0" lang="fr-FR" sz="1100" b="0" i="0" u="none" strike="noStrike" cap="none" normalizeH="0" baseline="0" smtClean="0">
                <a:ln>
                  <a:noFill/>
                </a:ln>
                <a:solidFill>
                  <a:srgbClr val="888888"/>
                </a:solidFill>
                <a:effectLst/>
                <a:latin typeface="Arial" pitchFamily="34" charset="0"/>
              </a:rPr>
              <a:t>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1800" dirty="0" smtClean="0">
                <a:latin typeface="Arial" pitchFamily="34" charset="0"/>
                <a:cs typeface="Arial" pitchFamily="34" charset="0"/>
              </a:rPr>
              <a:t>Préambule: Rappels techniques</a:t>
            </a:r>
            <a:endParaRPr lang="fr-FR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fr-FR" sz="1800" dirty="0" smtClean="0">
                <a:latin typeface="Arial" pitchFamily="34" charset="0"/>
                <a:cs typeface="Arial" pitchFamily="34" charset="0"/>
              </a:rPr>
              <a:t>Un agriculteur ne traite pas toutes ses terres de manière uniforme, il différencie des parcelles ou groupes de parcelles où il pratique un </a:t>
            </a:r>
            <a:r>
              <a:rPr lang="fr-FR" sz="18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système de culture</a:t>
            </a:r>
            <a:r>
              <a:rPr lang="fr-FR" sz="1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endParaRPr lang="fr-FR" sz="1800" dirty="0" smtClean="0">
              <a:latin typeface="Arial" pitchFamily="34" charset="0"/>
              <a:cs typeface="Arial" pitchFamily="34" charset="0"/>
            </a:endParaRPr>
          </a:p>
          <a:p>
            <a:r>
              <a:rPr lang="fr-FR" sz="1800" b="1" i="1" dirty="0" smtClean="0">
                <a:latin typeface="Arial" pitchFamily="34" charset="0"/>
                <a:cs typeface="Arial" pitchFamily="34" charset="0"/>
              </a:rPr>
              <a:t>« Un système de culture est l’ensemble des modalités techniques mises en œuvre sur des parcelles traitées de manières identiques » (Michel </a:t>
            </a:r>
            <a:r>
              <a:rPr lang="fr-FR" sz="1800" b="1" i="1" dirty="0" err="1" smtClean="0">
                <a:latin typeface="Arial" pitchFamily="34" charset="0"/>
                <a:cs typeface="Arial" pitchFamily="34" charset="0"/>
              </a:rPr>
              <a:t>Sébillotte</a:t>
            </a:r>
            <a:r>
              <a:rPr lang="fr-FR" sz="1800" b="1" i="1" dirty="0" smtClean="0">
                <a:latin typeface="Arial" pitchFamily="34" charset="0"/>
                <a:cs typeface="Arial" pitchFamily="34" charset="0"/>
              </a:rPr>
              <a:t>).</a:t>
            </a:r>
          </a:p>
          <a:p>
            <a:endParaRPr lang="fr-FR" sz="1800" b="1" i="1" dirty="0" smtClean="0">
              <a:latin typeface="Arial" pitchFamily="34" charset="0"/>
              <a:cs typeface="Arial" pitchFamily="34" charset="0"/>
            </a:endParaRPr>
          </a:p>
          <a:p>
            <a:r>
              <a:rPr lang="fr-FR" sz="1800" dirty="0" smtClean="0">
                <a:latin typeface="Arial" pitchFamily="34" charset="0"/>
                <a:cs typeface="Arial" pitchFamily="34" charset="0"/>
              </a:rPr>
              <a:t>Le </a:t>
            </a:r>
            <a:r>
              <a:rPr lang="fr-FR" sz="1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système de culture </a:t>
            </a:r>
            <a:r>
              <a:rPr lang="fr-FR" sz="1800" dirty="0" smtClean="0">
                <a:latin typeface="Arial" pitchFamily="34" charset="0"/>
                <a:cs typeface="Arial" pitchFamily="34" charset="0"/>
              </a:rPr>
              <a:t>se résumera ainsi: </a:t>
            </a:r>
          </a:p>
          <a:p>
            <a:pPr lvl="1"/>
            <a:r>
              <a:rPr lang="fr-FR" sz="1800" dirty="0" smtClean="0">
                <a:latin typeface="Arial" pitchFamily="34" charset="0"/>
                <a:cs typeface="Arial" pitchFamily="34" charset="0"/>
              </a:rPr>
              <a:t>La nature des cultures, c’est-à-dire l’assolement</a:t>
            </a:r>
          </a:p>
          <a:p>
            <a:pPr lvl="1"/>
            <a:r>
              <a:rPr lang="fr-FR" sz="1800" dirty="0" smtClean="0">
                <a:latin typeface="Arial" pitchFamily="34" charset="0"/>
                <a:cs typeface="Arial" pitchFamily="34" charset="0"/>
              </a:rPr>
              <a:t>La succession culturale</a:t>
            </a:r>
          </a:p>
          <a:p>
            <a:pPr lvl="1"/>
            <a:r>
              <a:rPr lang="fr-FR" sz="1800" dirty="0" smtClean="0">
                <a:latin typeface="Arial" pitchFamily="34" charset="0"/>
                <a:cs typeface="Arial" pitchFamily="34" charset="0"/>
              </a:rPr>
              <a:t>Les techniques  mises en œuvre, c’est-à-dire l’itinéraire technique</a:t>
            </a:r>
          </a:p>
          <a:p>
            <a:endParaRPr lang="fr-FR" sz="18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fr-FR" sz="1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4900" dirty="0" smtClean="0">
                <a:latin typeface="Arial" pitchFamily="34" charset="0"/>
                <a:cs typeface="Arial" pitchFamily="34" charset="0"/>
              </a:rPr>
              <a:t>C – Les facteurs humains et techniques</a:t>
            </a:r>
            <a:endParaRPr lang="fr-FR" sz="4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fr-FR" sz="1800" b="1" u="sng" dirty="0" smtClean="0">
                <a:latin typeface="Arial" pitchFamily="34" charset="0"/>
                <a:cs typeface="Arial" pitchFamily="34" charset="0"/>
              </a:rPr>
              <a:t>3 – Les temps et rythmes de travaux: un point clé</a:t>
            </a:r>
          </a:p>
          <a:p>
            <a:endParaRPr lang="fr-FR" sz="1800" dirty="0" smtClean="0">
              <a:latin typeface="Arial" pitchFamily="34" charset="0"/>
              <a:cs typeface="Arial" pitchFamily="34" charset="0"/>
            </a:endParaRPr>
          </a:p>
          <a:p>
            <a:r>
              <a:rPr lang="fr-FR" sz="1800" dirty="0" smtClean="0">
                <a:latin typeface="Arial" pitchFamily="34" charset="0"/>
                <a:cs typeface="Arial" pitchFamily="34" charset="0"/>
              </a:rPr>
              <a:t>On différenciera le </a:t>
            </a:r>
            <a:r>
              <a:rPr lang="fr-FR" sz="1800" b="1" dirty="0" smtClean="0">
                <a:latin typeface="Arial" pitchFamily="34" charset="0"/>
                <a:cs typeface="Arial" pitchFamily="34" charset="0"/>
              </a:rPr>
              <a:t>temps de travail</a:t>
            </a:r>
            <a:r>
              <a:rPr lang="fr-FR" sz="1800" dirty="0" smtClean="0">
                <a:latin typeface="Arial" pitchFamily="34" charset="0"/>
                <a:cs typeface="Arial" pitchFamily="34" charset="0"/>
              </a:rPr>
              <a:t>, qui représente de manière plus ou moins directe le coût de la main d’œuvre, au </a:t>
            </a:r>
            <a:r>
              <a:rPr lang="fr-FR" sz="1800" b="1" dirty="0" smtClean="0">
                <a:latin typeface="Arial" pitchFamily="34" charset="0"/>
                <a:cs typeface="Arial" pitchFamily="34" charset="0"/>
              </a:rPr>
              <a:t>calendrier de travail</a:t>
            </a:r>
            <a:r>
              <a:rPr lang="fr-FR" sz="1800" dirty="0" smtClean="0">
                <a:latin typeface="Arial" pitchFamily="34" charset="0"/>
                <a:cs typeface="Arial" pitchFamily="34" charset="0"/>
              </a:rPr>
              <a:t>, qui précise l’étalement des travaux et la présence de pics pouvant mettre en péril l’organisation de l’exploitation.</a:t>
            </a:r>
          </a:p>
          <a:p>
            <a:endParaRPr lang="fr-FR" sz="1800" dirty="0" smtClean="0">
              <a:latin typeface="Arial" pitchFamily="34" charset="0"/>
              <a:cs typeface="Arial" pitchFamily="34" charset="0"/>
            </a:endParaRPr>
          </a:p>
          <a:p>
            <a:r>
              <a:rPr lang="fr-FR" sz="1800" dirty="0" smtClean="0">
                <a:latin typeface="Arial" pitchFamily="34" charset="0"/>
                <a:cs typeface="Arial" pitchFamily="34" charset="0"/>
              </a:rPr>
              <a:t>Temps moyens en h/ ha nécessaires pour quelques cultures:</a:t>
            </a: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317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0" i="0" u="none" strike="noStrike" cap="none" normalizeH="0" baseline="0" smtClean="0">
                <a:ln>
                  <a:noFill/>
                </a:ln>
                <a:solidFill>
                  <a:srgbClr val="888888"/>
                </a:solidFill>
                <a:effectLst/>
                <a:latin typeface="Arial" pitchFamily="34" charset="0"/>
              </a:rPr>
              <a:t>à l'aide de la méthode de spatialisation </a:t>
            </a:r>
            <a:r>
              <a:rPr kumimoji="0" lang="fr-FR" sz="1100" b="0" i="0" u="none" strike="noStrike" cap="none" normalizeH="0" baseline="0" smtClean="0">
                <a:ln>
                  <a:noFill/>
                </a:ln>
                <a:solidFill>
                  <a:srgbClr val="888888"/>
                </a:solidFill>
                <a:effectLst/>
                <a:latin typeface="Arial" pitchFamily="34" charset="0"/>
                <a:hlinkClick r:id="rId2"/>
              </a:rPr>
              <a:t>AURELHY</a:t>
            </a:r>
            <a:r>
              <a:rPr kumimoji="0" lang="fr-FR" sz="1100" b="0" i="0" u="none" strike="noStrike" cap="none" normalizeH="0" baseline="0" smtClean="0">
                <a:ln>
                  <a:noFill/>
                </a:ln>
                <a:solidFill>
                  <a:srgbClr val="888888"/>
                </a:solidFill>
                <a:effectLst/>
                <a:latin typeface="Arial" pitchFamily="34" charset="0"/>
              </a:rPr>
              <a:t>, à partir de séries de données pluviométriques homogènes sur la période 1981-2010.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0" i="0" u="none" strike="noStrike" cap="none" normalizeH="0" baseline="0" smtClean="0">
                <a:ln>
                  <a:noFill/>
                </a:ln>
                <a:solidFill>
                  <a:srgbClr val="888888"/>
                </a:solidFill>
                <a:effectLst/>
                <a:latin typeface="Arial" pitchFamily="34" charset="0"/>
              </a:rPr>
              <a:t>L'éventail des précipitations annuelles moyennes est très large, puisqu'il va de moins de 600 mm dans la moitié est de l'Eure-et-Loir, le delta du Rhône et la vallée de l'Aude, à plus de 2000 mm sur les monts du Cantal, au mont Aigoual et en Chartreuse.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0" i="0" u="none" strike="noStrike" cap="none" normalizeH="0" baseline="0" smtClean="0">
                <a:ln>
                  <a:noFill/>
                </a:ln>
                <a:solidFill>
                  <a:srgbClr val="888888"/>
                </a:solidFill>
                <a:effectLst/>
                <a:latin typeface="Arial" pitchFamily="34" charset="0"/>
              </a:rPr>
              <a:t>Les précipitations restent inférieures à 800 mm sur l'ensemble du Bassin parisien. La pluviométrie est plus élevée le long des côtes de la Manche de Boulogne-sur-Mer à la Bretagne où elle dépasse partout 800 mm (sauf dans l'est du Cotentin et la Côte d'Emeraude, allant de la pointe du Roc à St-Brieuc). L'augmentation des précipitations sur le relief faisant face à l'océan (collines de Normandie et massif Armoricain) est considérable eu égard à l'augmentation correspondante d'altitude, les précipitations y dépassant 1200 mm. L'Anjou et la Touraine ont une pluviométrie qui reste comprise entre 600 et  700 mm. Dans le Poitou la pluviométrie dépasse 800 mm à l'ouest de Poitiers et jusqu'aux Charentes.</a:t>
            </a: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0" i="0" u="none" strike="noStrike" cap="none" normalizeH="0" baseline="0" smtClean="0">
                <a:ln>
                  <a:noFill/>
                </a:ln>
                <a:solidFill>
                  <a:srgbClr val="888888"/>
                </a:solidFill>
                <a:effectLst/>
                <a:latin typeface="Arial" pitchFamily="34" charset="0"/>
              </a:rPr>
              <a:t>  </a:t>
            </a:r>
            <a:r>
              <a:rPr kumimoji="0" lang="fr-FR" sz="48000" b="0" i="0" u="none" strike="noStrike" cap="none" normalizeH="0" baseline="0" smtClean="0">
                <a:ln>
                  <a:noFill/>
                </a:ln>
                <a:solidFill>
                  <a:srgbClr val="888888"/>
                </a:solidFill>
                <a:effectLst/>
                <a:latin typeface="Arial" pitchFamily="34" charset="0"/>
              </a:rPr>
              <a:t> </a:t>
            </a:r>
            <a:r>
              <a:rPr kumimoji="0" lang="fr-FR" sz="1100" b="0" i="0" u="none" strike="noStrike" cap="none" normalizeH="0" baseline="0" smtClean="0">
                <a:ln>
                  <a:noFill/>
                </a:ln>
                <a:solidFill>
                  <a:srgbClr val="888888"/>
                </a:solidFill>
                <a:effectLst/>
                <a:latin typeface="Arial" pitchFamily="34" charset="0"/>
              </a:rPr>
              <a:t>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</a:t>
            </a:r>
          </a:p>
        </p:txBody>
      </p:sp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714348" y="4500570"/>
          <a:ext cx="8143936" cy="12102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7992"/>
                <a:gridCol w="1196588"/>
                <a:gridCol w="928694"/>
                <a:gridCol w="857256"/>
                <a:gridCol w="1000132"/>
                <a:gridCol w="1107290"/>
                <a:gridCol w="1017992"/>
                <a:gridCol w="1017992"/>
              </a:tblGrid>
              <a:tr h="472178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Arial" pitchFamily="34" charset="0"/>
                          <a:cs typeface="Arial" pitchFamily="34" charset="0"/>
                        </a:rPr>
                        <a:t>Maïs</a:t>
                      </a:r>
                      <a:endParaRPr lang="fr-FR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Arial" pitchFamily="34" charset="0"/>
                          <a:cs typeface="Arial" pitchFamily="34" charset="0"/>
                        </a:rPr>
                        <a:t>Betteraves</a:t>
                      </a:r>
                      <a:endParaRPr lang="fr-FR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Arial" pitchFamily="34" charset="0"/>
                          <a:cs typeface="Arial" pitchFamily="34" charset="0"/>
                        </a:rPr>
                        <a:t>Orge</a:t>
                      </a:r>
                      <a:endParaRPr lang="fr-FR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Arial" pitchFamily="34" charset="0"/>
                          <a:cs typeface="Arial" pitchFamily="34" charset="0"/>
                        </a:rPr>
                        <a:t>Blé</a:t>
                      </a:r>
                      <a:endParaRPr lang="fr-FR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Arial" pitchFamily="34" charset="0"/>
                          <a:cs typeface="Arial" pitchFamily="34" charset="0"/>
                        </a:rPr>
                        <a:t>Colza</a:t>
                      </a:r>
                      <a:endParaRPr lang="fr-FR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Arial" pitchFamily="34" charset="0"/>
                          <a:cs typeface="Arial" pitchFamily="34" charset="0"/>
                        </a:rPr>
                        <a:t>Tournesol</a:t>
                      </a:r>
                      <a:endParaRPr lang="fr-FR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err="1" smtClean="0">
                          <a:latin typeface="Arial" pitchFamily="34" charset="0"/>
                          <a:cs typeface="Arial" pitchFamily="34" charset="0"/>
                        </a:rPr>
                        <a:t>PdT</a:t>
                      </a:r>
                      <a:r>
                        <a:rPr lang="fr-FR" sz="1400" dirty="0" smtClean="0">
                          <a:latin typeface="Arial" pitchFamily="34" charset="0"/>
                          <a:cs typeface="Arial" pitchFamily="34" charset="0"/>
                        </a:rPr>
                        <a:t> (hors stockage)</a:t>
                      </a:r>
                      <a:endParaRPr lang="fr-FR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err="1" smtClean="0">
                          <a:latin typeface="Arial" pitchFamily="34" charset="0"/>
                          <a:cs typeface="Arial" pitchFamily="34" charset="0"/>
                        </a:rPr>
                        <a:t>PdT</a:t>
                      </a:r>
                      <a:r>
                        <a:rPr lang="fr-FR" sz="1400" dirty="0" smtClean="0">
                          <a:latin typeface="Arial" pitchFamily="34" charset="0"/>
                          <a:cs typeface="Arial" pitchFamily="34" charset="0"/>
                        </a:rPr>
                        <a:t> (Avec stockage)</a:t>
                      </a:r>
                      <a:endParaRPr lang="fr-FR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78736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3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4.5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5.5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6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6.5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8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15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35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4900" dirty="0" smtClean="0">
                <a:latin typeface="Arial" pitchFamily="34" charset="0"/>
                <a:cs typeface="Arial" pitchFamily="34" charset="0"/>
              </a:rPr>
              <a:t>C – Les facteurs humains et techniques</a:t>
            </a:r>
            <a:endParaRPr lang="fr-FR" sz="4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fr-FR" sz="1800" b="1" u="sng" dirty="0" smtClean="0">
                <a:latin typeface="Arial" pitchFamily="34" charset="0"/>
                <a:cs typeface="Arial" pitchFamily="34" charset="0"/>
              </a:rPr>
              <a:t>4 – Contraintes techniques: gestion de l’enherbement et des maladies</a:t>
            </a:r>
          </a:p>
          <a:p>
            <a:endParaRPr lang="fr-FR" sz="1800" dirty="0" smtClean="0">
              <a:latin typeface="Arial" pitchFamily="34" charset="0"/>
              <a:cs typeface="Arial" pitchFamily="34" charset="0"/>
            </a:endParaRPr>
          </a:p>
          <a:p>
            <a:r>
              <a:rPr lang="fr-FR" sz="1800" dirty="0" smtClean="0">
                <a:latin typeface="Arial" pitchFamily="34" charset="0"/>
                <a:cs typeface="Arial" pitchFamily="34" charset="0"/>
              </a:rPr>
              <a:t>Dans certaines régions, les </a:t>
            </a:r>
            <a:r>
              <a:rPr lang="fr-FR" sz="1800" b="1" dirty="0" smtClean="0">
                <a:latin typeface="Arial" pitchFamily="34" charset="0"/>
                <a:cs typeface="Arial" pitchFamily="34" charset="0"/>
              </a:rPr>
              <a:t>rotations courtes de cultures d’hiver </a:t>
            </a:r>
            <a:r>
              <a:rPr lang="fr-FR" sz="1800" dirty="0" smtClean="0">
                <a:latin typeface="Arial" pitchFamily="34" charset="0"/>
                <a:cs typeface="Arial" pitchFamily="34" charset="0"/>
              </a:rPr>
              <a:t>ont abouti à </a:t>
            </a:r>
            <a:r>
              <a:rPr lang="fr-FR" sz="1800" b="1" dirty="0" smtClean="0">
                <a:latin typeface="Arial" pitchFamily="34" charset="0"/>
                <a:cs typeface="Arial" pitchFamily="34" charset="0"/>
              </a:rPr>
              <a:t>l’invasion d’adventices </a:t>
            </a:r>
            <a:r>
              <a:rPr lang="fr-FR" sz="1800" dirty="0" smtClean="0">
                <a:latin typeface="Arial" pitchFamily="34" charset="0"/>
                <a:cs typeface="Arial" pitchFamily="34" charset="0"/>
              </a:rPr>
              <a:t>levant à l’automne telles que le Vulpin et le Ray Grass: des cultures de printemps devront être mises en place dans les rotations afin d’endiguer ce phénomène</a:t>
            </a:r>
          </a:p>
          <a:p>
            <a:endParaRPr lang="fr-FR" sz="1800" dirty="0" smtClean="0">
              <a:latin typeface="Arial" pitchFamily="34" charset="0"/>
              <a:cs typeface="Arial" pitchFamily="34" charset="0"/>
            </a:endParaRPr>
          </a:p>
          <a:p>
            <a:r>
              <a:rPr lang="fr-FR" sz="1800" dirty="0" smtClean="0">
                <a:latin typeface="Arial" pitchFamily="34" charset="0"/>
                <a:cs typeface="Arial" pitchFamily="34" charset="0"/>
              </a:rPr>
              <a:t>Plus une rotation est courte, plus elle favorise les maladies sur les cultures</a:t>
            </a: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317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0" i="0" u="none" strike="noStrike" cap="none" normalizeH="0" baseline="0" smtClean="0">
                <a:ln>
                  <a:noFill/>
                </a:ln>
                <a:solidFill>
                  <a:srgbClr val="888888"/>
                </a:solidFill>
                <a:effectLst/>
                <a:latin typeface="Arial" pitchFamily="34" charset="0"/>
              </a:rPr>
              <a:t>à l'aide de la méthode de spatialisation </a:t>
            </a:r>
            <a:r>
              <a:rPr kumimoji="0" lang="fr-FR" sz="1100" b="0" i="0" u="none" strike="noStrike" cap="none" normalizeH="0" baseline="0" smtClean="0">
                <a:ln>
                  <a:noFill/>
                </a:ln>
                <a:solidFill>
                  <a:srgbClr val="888888"/>
                </a:solidFill>
                <a:effectLst/>
                <a:latin typeface="Arial" pitchFamily="34" charset="0"/>
                <a:hlinkClick r:id="rId2"/>
              </a:rPr>
              <a:t>AURELHY</a:t>
            </a:r>
            <a:r>
              <a:rPr kumimoji="0" lang="fr-FR" sz="1100" b="0" i="0" u="none" strike="noStrike" cap="none" normalizeH="0" baseline="0" smtClean="0">
                <a:ln>
                  <a:noFill/>
                </a:ln>
                <a:solidFill>
                  <a:srgbClr val="888888"/>
                </a:solidFill>
                <a:effectLst/>
                <a:latin typeface="Arial" pitchFamily="34" charset="0"/>
              </a:rPr>
              <a:t>, à partir de séries de données pluviométriques homogènes sur la période 1981-2010.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0" i="0" u="none" strike="noStrike" cap="none" normalizeH="0" baseline="0" smtClean="0">
                <a:ln>
                  <a:noFill/>
                </a:ln>
                <a:solidFill>
                  <a:srgbClr val="888888"/>
                </a:solidFill>
                <a:effectLst/>
                <a:latin typeface="Arial" pitchFamily="34" charset="0"/>
              </a:rPr>
              <a:t>L'éventail des précipitations annuelles moyennes est très large, puisqu'il va de moins de 600 mm dans la moitié est de l'Eure-et-Loir, le delta du Rhône et la vallée de l'Aude, à plus de 2000 mm sur les monts du Cantal, au mont Aigoual et en Chartreuse.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0" i="0" u="none" strike="noStrike" cap="none" normalizeH="0" baseline="0" smtClean="0">
                <a:ln>
                  <a:noFill/>
                </a:ln>
                <a:solidFill>
                  <a:srgbClr val="888888"/>
                </a:solidFill>
                <a:effectLst/>
                <a:latin typeface="Arial" pitchFamily="34" charset="0"/>
              </a:rPr>
              <a:t>Les précipitations restent inférieures à 800 mm sur l'ensemble du Bassin parisien. La pluviométrie est plus élevée le long des côtes de la Manche de Boulogne-sur-Mer à la Bretagne où elle dépasse partout 800 mm (sauf dans l'est du Cotentin et la Côte d'Emeraude, allant de la pointe du Roc à St-Brieuc). L'augmentation des précipitations sur le relief faisant face à l'océan (collines de Normandie et massif Armoricain) est considérable eu égard à l'augmentation correspondante d'altitude, les précipitations y dépassant 1200 mm. L'Anjou et la Touraine ont une pluviométrie qui reste comprise entre 600 et  700 mm. Dans le Poitou la pluviométrie dépasse 800 mm à l'ouest de Poitiers et jusqu'aux Charentes.</a:t>
            </a: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0" i="0" u="none" strike="noStrike" cap="none" normalizeH="0" baseline="0" smtClean="0">
                <a:ln>
                  <a:noFill/>
                </a:ln>
                <a:solidFill>
                  <a:srgbClr val="888888"/>
                </a:solidFill>
                <a:effectLst/>
                <a:latin typeface="Arial" pitchFamily="34" charset="0"/>
              </a:rPr>
              <a:t>  </a:t>
            </a:r>
            <a:r>
              <a:rPr kumimoji="0" lang="fr-FR" sz="48000" b="0" i="0" u="none" strike="noStrike" cap="none" normalizeH="0" baseline="0" smtClean="0">
                <a:ln>
                  <a:noFill/>
                </a:ln>
                <a:solidFill>
                  <a:srgbClr val="888888"/>
                </a:solidFill>
                <a:effectLst/>
                <a:latin typeface="Arial" pitchFamily="34" charset="0"/>
              </a:rPr>
              <a:t> </a:t>
            </a:r>
            <a:r>
              <a:rPr kumimoji="0" lang="fr-FR" sz="1100" b="0" i="0" u="none" strike="noStrike" cap="none" normalizeH="0" baseline="0" smtClean="0">
                <a:ln>
                  <a:noFill/>
                </a:ln>
                <a:solidFill>
                  <a:srgbClr val="888888"/>
                </a:solidFill>
                <a:effectLst/>
                <a:latin typeface="Arial" pitchFamily="34" charset="0"/>
              </a:rPr>
              <a:t>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4900" dirty="0" smtClean="0">
                <a:latin typeface="Arial" pitchFamily="34" charset="0"/>
                <a:cs typeface="Arial" pitchFamily="34" charset="0"/>
              </a:rPr>
              <a:t>C – Les facteurs humains et techniques</a:t>
            </a:r>
            <a:endParaRPr lang="fr-FR" sz="4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317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0" i="0" u="none" strike="noStrike" cap="none" normalizeH="0" baseline="0" smtClean="0">
                <a:ln>
                  <a:noFill/>
                </a:ln>
                <a:solidFill>
                  <a:srgbClr val="888888"/>
                </a:solidFill>
                <a:effectLst/>
                <a:latin typeface="Arial" pitchFamily="34" charset="0"/>
              </a:rPr>
              <a:t>à l'aide de la méthode de spatialisation </a:t>
            </a:r>
            <a:r>
              <a:rPr kumimoji="0" lang="fr-FR" sz="1100" b="0" i="0" u="none" strike="noStrike" cap="none" normalizeH="0" baseline="0" smtClean="0">
                <a:ln>
                  <a:noFill/>
                </a:ln>
                <a:solidFill>
                  <a:srgbClr val="888888"/>
                </a:solidFill>
                <a:effectLst/>
                <a:latin typeface="Arial" pitchFamily="34" charset="0"/>
                <a:hlinkClick r:id="rId2"/>
              </a:rPr>
              <a:t>AURELHY</a:t>
            </a:r>
            <a:r>
              <a:rPr kumimoji="0" lang="fr-FR" sz="1100" b="0" i="0" u="none" strike="noStrike" cap="none" normalizeH="0" baseline="0" smtClean="0">
                <a:ln>
                  <a:noFill/>
                </a:ln>
                <a:solidFill>
                  <a:srgbClr val="888888"/>
                </a:solidFill>
                <a:effectLst/>
                <a:latin typeface="Arial" pitchFamily="34" charset="0"/>
              </a:rPr>
              <a:t>, à partir de séries de données pluviométriques homogènes sur la période 1981-2010.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0" i="0" u="none" strike="noStrike" cap="none" normalizeH="0" baseline="0" smtClean="0">
                <a:ln>
                  <a:noFill/>
                </a:ln>
                <a:solidFill>
                  <a:srgbClr val="888888"/>
                </a:solidFill>
                <a:effectLst/>
                <a:latin typeface="Arial" pitchFamily="34" charset="0"/>
              </a:rPr>
              <a:t>L'éventail des précipitations annuelles moyennes est très large, puisqu'il va de moins de 600 mm dans la moitié est de l'Eure-et-Loir, le delta du Rhône et la vallée de l'Aude, à plus de 2000 mm sur les monts du Cantal, au mont Aigoual et en Chartreuse.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0" i="0" u="none" strike="noStrike" cap="none" normalizeH="0" baseline="0" smtClean="0">
                <a:ln>
                  <a:noFill/>
                </a:ln>
                <a:solidFill>
                  <a:srgbClr val="888888"/>
                </a:solidFill>
                <a:effectLst/>
                <a:latin typeface="Arial" pitchFamily="34" charset="0"/>
              </a:rPr>
              <a:t>Les précipitations restent inférieures à 800 mm sur l'ensemble du Bassin parisien. La pluviométrie est plus élevée le long des côtes de la Manche de Boulogne-sur-Mer à la Bretagne où elle dépasse partout 800 mm (sauf dans l'est du Cotentin et la Côte d'Emeraude, allant de la pointe du Roc à St-Brieuc). L'augmentation des précipitations sur le relief faisant face à l'océan (collines de Normandie et massif Armoricain) est considérable eu égard à l'augmentation correspondante d'altitude, les précipitations y dépassant 1200 mm. L'Anjou et la Touraine ont une pluviométrie qui reste comprise entre 600 et  700 mm. Dans le Poitou la pluviométrie dépasse 800 mm à l'ouest de Poitiers et jusqu'aux Charentes.</a:t>
            </a: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0" i="0" u="none" strike="noStrike" cap="none" normalizeH="0" baseline="0" smtClean="0">
                <a:ln>
                  <a:noFill/>
                </a:ln>
                <a:solidFill>
                  <a:srgbClr val="888888"/>
                </a:solidFill>
                <a:effectLst/>
                <a:latin typeface="Arial" pitchFamily="34" charset="0"/>
              </a:rPr>
              <a:t>  </a:t>
            </a:r>
            <a:r>
              <a:rPr kumimoji="0" lang="fr-FR" sz="48000" b="0" i="0" u="none" strike="noStrike" cap="none" normalizeH="0" baseline="0" smtClean="0">
                <a:ln>
                  <a:noFill/>
                </a:ln>
                <a:solidFill>
                  <a:srgbClr val="888888"/>
                </a:solidFill>
                <a:effectLst/>
                <a:latin typeface="Arial" pitchFamily="34" charset="0"/>
              </a:rPr>
              <a:t> </a:t>
            </a:r>
            <a:r>
              <a:rPr kumimoji="0" lang="fr-FR" sz="1100" b="0" i="0" u="none" strike="noStrike" cap="none" normalizeH="0" baseline="0" smtClean="0">
                <a:ln>
                  <a:noFill/>
                </a:ln>
                <a:solidFill>
                  <a:srgbClr val="888888"/>
                </a:solidFill>
                <a:effectLst/>
                <a:latin typeface="Arial" pitchFamily="34" charset="0"/>
              </a:rPr>
              <a:t>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</a:t>
            </a:r>
          </a:p>
        </p:txBody>
      </p:sp>
      <p:pic>
        <p:nvPicPr>
          <p:cNvPr id="4098" name="Picture 2" descr="G:\INFOMA\adventices arvalis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0034" y="1928802"/>
            <a:ext cx="3511335" cy="3114684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4500562" y="2071678"/>
            <a:ext cx="421484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Arial" pitchFamily="34" charset="0"/>
                <a:cs typeface="Arial" pitchFamily="34" charset="0"/>
              </a:rPr>
              <a:t>La Pensée et le Vulpin lèvent préférentiellement à l’automne: les rotations de type Colza/Blé/Escourgeon, largement répandues en région Centre, en Bourgogne ou dans l’Est sont extrêmement vulnérables au </a:t>
            </a:r>
            <a:r>
              <a:rPr lang="fr-FR" dirty="0" err="1" smtClean="0">
                <a:latin typeface="Arial" pitchFamily="34" charset="0"/>
                <a:cs typeface="Arial" pitchFamily="34" charset="0"/>
              </a:rPr>
              <a:t>salissement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 des parcelles par ces adventices: les agriculteurs devront tôt ou tard revoir leur copie en intégrant des cultures de printemps afin de casser le cycle de ces adventices.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4900" dirty="0" smtClean="0">
                <a:latin typeface="Arial" pitchFamily="34" charset="0"/>
                <a:cs typeface="Arial" pitchFamily="34" charset="0"/>
              </a:rPr>
              <a:t>D – Incidence des politiques et réglementations</a:t>
            </a:r>
            <a:endParaRPr lang="fr-FR" sz="4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fr-FR" sz="1800" b="1" u="sng" dirty="0" smtClean="0">
                <a:latin typeface="Arial" pitchFamily="34" charset="0"/>
                <a:cs typeface="Arial" pitchFamily="34" charset="0"/>
              </a:rPr>
              <a:t>1 – </a:t>
            </a:r>
            <a:r>
              <a:rPr lang="fr-FR" sz="1800" b="1" u="sng" dirty="0" err="1" smtClean="0">
                <a:latin typeface="Arial" pitchFamily="34" charset="0"/>
                <a:cs typeface="Arial" pitchFamily="34" charset="0"/>
              </a:rPr>
              <a:t>Ecophyto</a:t>
            </a:r>
            <a:r>
              <a:rPr lang="fr-FR" sz="1800" b="1" u="sng" dirty="0" smtClean="0">
                <a:latin typeface="Arial" pitchFamily="34" charset="0"/>
                <a:cs typeface="Arial" pitchFamily="34" charset="0"/>
              </a:rPr>
              <a:t> ou le moteur de l’agriculture moderne</a:t>
            </a:r>
          </a:p>
          <a:p>
            <a:r>
              <a:rPr lang="fr-FR" sz="1800" dirty="0" smtClean="0">
                <a:latin typeface="Arial" pitchFamily="34" charset="0"/>
                <a:cs typeface="Arial" pitchFamily="34" charset="0"/>
              </a:rPr>
              <a:t>Plan initié en </a:t>
            </a:r>
            <a:r>
              <a:rPr lang="fr-FR" sz="1800" b="1" dirty="0" smtClean="0">
                <a:latin typeface="Arial" pitchFamily="34" charset="0"/>
                <a:cs typeface="Arial" pitchFamily="34" charset="0"/>
              </a:rPr>
              <a:t>2008</a:t>
            </a:r>
            <a:r>
              <a:rPr lang="fr-FR" sz="1800" dirty="0" smtClean="0">
                <a:latin typeface="Arial" pitchFamily="34" charset="0"/>
                <a:cs typeface="Arial" pitchFamily="34" charset="0"/>
              </a:rPr>
              <a:t> suite au </a:t>
            </a:r>
            <a:r>
              <a:rPr lang="fr-FR" sz="1800" b="1" dirty="0" smtClean="0">
                <a:latin typeface="Arial" pitchFamily="34" charset="0"/>
                <a:cs typeface="Arial" pitchFamily="34" charset="0"/>
              </a:rPr>
              <a:t>Grenelle de l’Environnement</a:t>
            </a:r>
          </a:p>
          <a:p>
            <a:r>
              <a:rPr lang="fr-FR" sz="1800" dirty="0" smtClean="0">
                <a:latin typeface="Arial" pitchFamily="34" charset="0"/>
                <a:cs typeface="Arial" pitchFamily="34" charset="0"/>
              </a:rPr>
              <a:t>Décliné en plusieurs axes: voir www.agriculture.gouv.fr</a:t>
            </a:r>
          </a:p>
          <a:p>
            <a:r>
              <a:rPr lang="fr-FR" sz="1800" dirty="0" smtClean="0">
                <a:latin typeface="Arial" pitchFamily="34" charset="0"/>
                <a:cs typeface="Arial" pitchFamily="34" charset="0"/>
              </a:rPr>
              <a:t>Nouvelle version (</a:t>
            </a:r>
            <a:r>
              <a:rPr lang="fr-FR" sz="1800" dirty="0" err="1" smtClean="0">
                <a:latin typeface="Arial" pitchFamily="34" charset="0"/>
                <a:cs typeface="Arial" pitchFamily="34" charset="0"/>
              </a:rPr>
              <a:t>Ecophyto</a:t>
            </a:r>
            <a:r>
              <a:rPr lang="fr-FR" sz="1800" dirty="0" smtClean="0">
                <a:latin typeface="Arial" pitchFamily="34" charset="0"/>
                <a:cs typeface="Arial" pitchFamily="34" charset="0"/>
              </a:rPr>
              <a:t> 2) qui paraîtra début 2016</a:t>
            </a:r>
          </a:p>
          <a:p>
            <a:endParaRPr lang="fr-FR" sz="1800" dirty="0" smtClean="0">
              <a:latin typeface="Arial" pitchFamily="34" charset="0"/>
              <a:cs typeface="Arial" pitchFamily="34" charset="0"/>
            </a:endParaRPr>
          </a:p>
          <a:p>
            <a:r>
              <a:rPr lang="fr-FR" sz="1800" dirty="0" smtClean="0">
                <a:latin typeface="Arial" pitchFamily="34" charset="0"/>
                <a:cs typeface="Arial" pitchFamily="34" charset="0"/>
              </a:rPr>
              <a:t>Globalement, les points clé: </a:t>
            </a:r>
          </a:p>
          <a:p>
            <a:pPr lvl="1"/>
            <a:r>
              <a:rPr lang="fr-FR" sz="1400" b="1" dirty="0" smtClean="0">
                <a:latin typeface="Arial" pitchFamily="34" charset="0"/>
                <a:cs typeface="Arial" pitchFamily="34" charset="0"/>
              </a:rPr>
              <a:t>Diminuer</a:t>
            </a:r>
            <a:r>
              <a:rPr lang="fr-FR" sz="1400" dirty="0" smtClean="0">
                <a:latin typeface="Arial" pitchFamily="34" charset="0"/>
                <a:cs typeface="Arial" pitchFamily="34" charset="0"/>
              </a:rPr>
              <a:t> l’utilisation des pesticides ( </a:t>
            </a:r>
            <a:r>
              <a:rPr lang="fr-FR" sz="1400" b="1" dirty="0" smtClean="0">
                <a:latin typeface="Arial" pitchFamily="34" charset="0"/>
                <a:cs typeface="Arial" pitchFamily="34" charset="0"/>
              </a:rPr>
              <a:t>125 000 tonnes en 2010</a:t>
            </a:r>
            <a:r>
              <a:rPr lang="fr-FR" sz="14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lvl="1"/>
            <a:r>
              <a:rPr lang="fr-FR" sz="1400" b="1" dirty="0" smtClean="0">
                <a:latin typeface="Arial" pitchFamily="34" charset="0"/>
                <a:cs typeface="Arial" pitchFamily="34" charset="0"/>
              </a:rPr>
              <a:t>Former</a:t>
            </a:r>
            <a:r>
              <a:rPr lang="fr-FR" sz="1400" dirty="0" smtClean="0">
                <a:latin typeface="Arial" pitchFamily="34" charset="0"/>
                <a:cs typeface="Arial" pitchFamily="34" charset="0"/>
              </a:rPr>
              <a:t> les utilisateurs de produits phytosanitaires aux </a:t>
            </a:r>
            <a:r>
              <a:rPr lang="fr-FR" sz="1400" b="1" dirty="0" smtClean="0">
                <a:latin typeface="Arial" pitchFamily="34" charset="0"/>
                <a:cs typeface="Arial" pitchFamily="34" charset="0"/>
              </a:rPr>
              <a:t>risques</a:t>
            </a:r>
            <a:r>
              <a:rPr lang="fr-FR" sz="1400" dirty="0" smtClean="0">
                <a:latin typeface="Arial" pitchFamily="34" charset="0"/>
                <a:cs typeface="Arial" pitchFamily="34" charset="0"/>
              </a:rPr>
              <a:t> et à la </a:t>
            </a:r>
            <a:r>
              <a:rPr lang="fr-FR" sz="1400" b="1" dirty="0" smtClean="0">
                <a:latin typeface="Arial" pitchFamily="34" charset="0"/>
                <a:cs typeface="Arial" pitchFamily="34" charset="0"/>
              </a:rPr>
              <a:t>réglementation</a:t>
            </a:r>
          </a:p>
          <a:p>
            <a:pPr lvl="1"/>
            <a:r>
              <a:rPr lang="fr-FR" sz="1400" dirty="0" smtClean="0">
                <a:latin typeface="Arial" pitchFamily="34" charset="0"/>
                <a:cs typeface="Arial" pitchFamily="34" charset="0"/>
              </a:rPr>
              <a:t>Sensibiliser aux </a:t>
            </a:r>
            <a:r>
              <a:rPr lang="fr-FR" sz="1400" b="1" dirty="0" smtClean="0">
                <a:latin typeface="Arial" pitchFamily="34" charset="0"/>
                <a:cs typeface="Arial" pitchFamily="34" charset="0"/>
              </a:rPr>
              <a:t>enjeux environnementaux</a:t>
            </a:r>
          </a:p>
          <a:p>
            <a:pPr lvl="1"/>
            <a:r>
              <a:rPr lang="fr-FR" sz="1400" dirty="0" smtClean="0">
                <a:latin typeface="Arial" pitchFamily="34" charset="0"/>
                <a:cs typeface="Arial" pitchFamily="34" charset="0"/>
              </a:rPr>
              <a:t>Mettre en œuvre et initier aux </a:t>
            </a:r>
            <a:r>
              <a:rPr lang="fr-FR" sz="1400" b="1" dirty="0" smtClean="0">
                <a:latin typeface="Arial" pitchFamily="34" charset="0"/>
                <a:cs typeface="Arial" pitchFamily="34" charset="0"/>
              </a:rPr>
              <a:t>méthodes de protection alternatives</a:t>
            </a:r>
          </a:p>
          <a:p>
            <a:endParaRPr lang="fr-FR" sz="1800" dirty="0" smtClean="0">
              <a:latin typeface="Arial" pitchFamily="34" charset="0"/>
              <a:cs typeface="Arial" pitchFamily="34" charset="0"/>
            </a:endParaRPr>
          </a:p>
          <a:p>
            <a:r>
              <a:rPr lang="fr-FR" sz="1800" b="1" dirty="0" smtClean="0">
                <a:latin typeface="Arial" pitchFamily="34" charset="0"/>
                <a:cs typeface="Arial" pitchFamily="34" charset="0"/>
              </a:rPr>
              <a:t>Au final, on devrait déboucher sur une réduction de 25 à 30% des pesticides à l’horizon 2025</a:t>
            </a:r>
            <a:r>
              <a:rPr lang="fr-FR" sz="1800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317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0" i="0" u="none" strike="noStrike" cap="none" normalizeH="0" baseline="0" smtClean="0">
                <a:ln>
                  <a:noFill/>
                </a:ln>
                <a:solidFill>
                  <a:srgbClr val="888888"/>
                </a:solidFill>
                <a:effectLst/>
                <a:latin typeface="Arial" pitchFamily="34" charset="0"/>
              </a:rPr>
              <a:t>à l'aide de la méthode de spatialisation </a:t>
            </a:r>
            <a:r>
              <a:rPr kumimoji="0" lang="fr-FR" sz="1100" b="0" i="0" u="none" strike="noStrike" cap="none" normalizeH="0" baseline="0" smtClean="0">
                <a:ln>
                  <a:noFill/>
                </a:ln>
                <a:solidFill>
                  <a:srgbClr val="888888"/>
                </a:solidFill>
                <a:effectLst/>
                <a:latin typeface="Arial" pitchFamily="34" charset="0"/>
                <a:hlinkClick r:id="rId2"/>
              </a:rPr>
              <a:t>AURELHY</a:t>
            </a:r>
            <a:r>
              <a:rPr kumimoji="0" lang="fr-FR" sz="1100" b="0" i="0" u="none" strike="noStrike" cap="none" normalizeH="0" baseline="0" smtClean="0">
                <a:ln>
                  <a:noFill/>
                </a:ln>
                <a:solidFill>
                  <a:srgbClr val="888888"/>
                </a:solidFill>
                <a:effectLst/>
                <a:latin typeface="Arial" pitchFamily="34" charset="0"/>
              </a:rPr>
              <a:t>, à partir de séries de données pluviométriques homogènes sur la période 1981-2010.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0" i="0" u="none" strike="noStrike" cap="none" normalizeH="0" baseline="0" smtClean="0">
                <a:ln>
                  <a:noFill/>
                </a:ln>
                <a:solidFill>
                  <a:srgbClr val="888888"/>
                </a:solidFill>
                <a:effectLst/>
                <a:latin typeface="Arial" pitchFamily="34" charset="0"/>
              </a:rPr>
              <a:t>L'éventail des précipitations annuelles moyennes est très large, puisqu'il va de moins de 600 mm dans la moitié est de l'Eure-et-Loir, le delta du Rhône et la vallée de l'Aude, à plus de 2000 mm sur les monts du Cantal, au mont Aigoual et en Chartreuse.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0" i="0" u="none" strike="noStrike" cap="none" normalizeH="0" baseline="0" smtClean="0">
                <a:ln>
                  <a:noFill/>
                </a:ln>
                <a:solidFill>
                  <a:srgbClr val="888888"/>
                </a:solidFill>
                <a:effectLst/>
                <a:latin typeface="Arial" pitchFamily="34" charset="0"/>
              </a:rPr>
              <a:t>Les précipitations restent inférieures à 800 mm sur l'ensemble du Bassin parisien. La pluviométrie est plus élevée le long des côtes de la Manche de Boulogne-sur-Mer à la Bretagne où elle dépasse partout 800 mm (sauf dans l'est du Cotentin et la Côte d'Emeraude, allant de la pointe du Roc à St-Brieuc). L'augmentation des précipitations sur le relief faisant face à l'océan (collines de Normandie et massif Armoricain) est considérable eu égard à l'augmentation correspondante d'altitude, les précipitations y dépassant 1200 mm. L'Anjou et la Touraine ont une pluviométrie qui reste comprise entre 600 et  700 mm. Dans le Poitou la pluviométrie dépasse 800 mm à l'ouest de Poitiers et jusqu'aux Charentes.</a:t>
            </a: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0" i="0" u="none" strike="noStrike" cap="none" normalizeH="0" baseline="0" smtClean="0">
                <a:ln>
                  <a:noFill/>
                </a:ln>
                <a:solidFill>
                  <a:srgbClr val="888888"/>
                </a:solidFill>
                <a:effectLst/>
                <a:latin typeface="Arial" pitchFamily="34" charset="0"/>
              </a:rPr>
              <a:t>  </a:t>
            </a:r>
            <a:r>
              <a:rPr kumimoji="0" lang="fr-FR" sz="48000" b="0" i="0" u="none" strike="noStrike" cap="none" normalizeH="0" baseline="0" smtClean="0">
                <a:ln>
                  <a:noFill/>
                </a:ln>
                <a:solidFill>
                  <a:srgbClr val="888888"/>
                </a:solidFill>
                <a:effectLst/>
                <a:latin typeface="Arial" pitchFamily="34" charset="0"/>
              </a:rPr>
              <a:t> </a:t>
            </a:r>
            <a:r>
              <a:rPr kumimoji="0" lang="fr-FR" sz="1100" b="0" i="0" u="none" strike="noStrike" cap="none" normalizeH="0" baseline="0" smtClean="0">
                <a:ln>
                  <a:noFill/>
                </a:ln>
                <a:solidFill>
                  <a:srgbClr val="888888"/>
                </a:solidFill>
                <a:effectLst/>
                <a:latin typeface="Arial" pitchFamily="34" charset="0"/>
              </a:rPr>
              <a:t>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4900" dirty="0" smtClean="0">
                <a:latin typeface="Arial" pitchFamily="34" charset="0"/>
                <a:cs typeface="Arial" pitchFamily="34" charset="0"/>
              </a:rPr>
              <a:t>D – Incidence des politiques et réglementations</a:t>
            </a:r>
            <a:endParaRPr lang="fr-FR" sz="4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fr-FR" sz="1800" b="1" u="sng" dirty="0" smtClean="0">
                <a:latin typeface="Arial" pitchFamily="34" charset="0"/>
                <a:cs typeface="Arial" pitchFamily="34" charset="0"/>
              </a:rPr>
              <a:t>2 - La Directive Nitrates et ses déclinaisons</a:t>
            </a:r>
          </a:p>
          <a:p>
            <a:r>
              <a:rPr lang="fr-FR" sz="1800" dirty="0" smtClean="0">
                <a:latin typeface="Arial" pitchFamily="34" charset="0"/>
                <a:cs typeface="Arial" pitchFamily="34" charset="0"/>
              </a:rPr>
              <a:t>La gestion des Nitrates à l’échelle agricole relève d’une </a:t>
            </a:r>
            <a:r>
              <a:rPr lang="fr-FR" sz="1800" b="1" dirty="0" smtClean="0">
                <a:latin typeface="Arial" pitchFamily="34" charset="0"/>
                <a:cs typeface="Arial" pitchFamily="34" charset="0"/>
              </a:rPr>
              <a:t>directive</a:t>
            </a:r>
            <a:r>
              <a:rPr lang="fr-FR" sz="1800" dirty="0" smtClean="0">
                <a:latin typeface="Arial" pitchFamily="34" charset="0"/>
                <a:cs typeface="Arial" pitchFamily="34" charset="0"/>
              </a:rPr>
              <a:t> européenne de </a:t>
            </a:r>
            <a:r>
              <a:rPr lang="fr-FR" sz="1800" b="1" dirty="0" smtClean="0">
                <a:latin typeface="Arial" pitchFamily="34" charset="0"/>
                <a:cs typeface="Arial" pitchFamily="34" charset="0"/>
              </a:rPr>
              <a:t>1991</a:t>
            </a:r>
            <a:r>
              <a:rPr lang="fr-FR" sz="1800" dirty="0" smtClean="0">
                <a:latin typeface="Arial" pitchFamily="34" charset="0"/>
                <a:cs typeface="Arial" pitchFamily="34" charset="0"/>
              </a:rPr>
              <a:t>. Transcrite en programmes d’actions régulièrement adaptés, ceux-ci précisent aux agriculteurs les modalités relatives à la fertilisation azotée (dates d’épandage, implantation de CIPAN, plan prévisionnel de fumure, …..).</a:t>
            </a:r>
          </a:p>
          <a:p>
            <a:endParaRPr lang="fr-FR" sz="1800" dirty="0" smtClean="0">
              <a:latin typeface="Arial" pitchFamily="34" charset="0"/>
              <a:cs typeface="Arial" pitchFamily="34" charset="0"/>
            </a:endParaRPr>
          </a:p>
          <a:p>
            <a:endParaRPr lang="fr-FR" sz="1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317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0" i="0" u="none" strike="noStrike" cap="none" normalizeH="0" baseline="0" smtClean="0">
                <a:ln>
                  <a:noFill/>
                </a:ln>
                <a:solidFill>
                  <a:srgbClr val="888888"/>
                </a:solidFill>
                <a:effectLst/>
                <a:latin typeface="Arial" pitchFamily="34" charset="0"/>
              </a:rPr>
              <a:t>à l'aide de la méthode de spatialisation </a:t>
            </a:r>
            <a:r>
              <a:rPr kumimoji="0" lang="fr-FR" sz="1100" b="0" i="0" u="none" strike="noStrike" cap="none" normalizeH="0" baseline="0" smtClean="0">
                <a:ln>
                  <a:noFill/>
                </a:ln>
                <a:solidFill>
                  <a:srgbClr val="888888"/>
                </a:solidFill>
                <a:effectLst/>
                <a:latin typeface="Arial" pitchFamily="34" charset="0"/>
                <a:hlinkClick r:id="rId2"/>
              </a:rPr>
              <a:t>AURELHY</a:t>
            </a:r>
            <a:r>
              <a:rPr kumimoji="0" lang="fr-FR" sz="1100" b="0" i="0" u="none" strike="noStrike" cap="none" normalizeH="0" baseline="0" smtClean="0">
                <a:ln>
                  <a:noFill/>
                </a:ln>
                <a:solidFill>
                  <a:srgbClr val="888888"/>
                </a:solidFill>
                <a:effectLst/>
                <a:latin typeface="Arial" pitchFamily="34" charset="0"/>
              </a:rPr>
              <a:t>, à partir de séries de données pluviométriques homogènes sur la période 1981-2010.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0" i="0" u="none" strike="noStrike" cap="none" normalizeH="0" baseline="0" smtClean="0">
                <a:ln>
                  <a:noFill/>
                </a:ln>
                <a:solidFill>
                  <a:srgbClr val="888888"/>
                </a:solidFill>
                <a:effectLst/>
                <a:latin typeface="Arial" pitchFamily="34" charset="0"/>
              </a:rPr>
              <a:t>L'éventail des précipitations annuelles moyennes est très large, puisqu'il va de moins de 600 mm dans la moitié est de l'Eure-et-Loir, le delta du Rhône et la vallée de l'Aude, à plus de 2000 mm sur les monts du Cantal, au mont Aigoual et en Chartreuse.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0" i="0" u="none" strike="noStrike" cap="none" normalizeH="0" baseline="0" smtClean="0">
                <a:ln>
                  <a:noFill/>
                </a:ln>
                <a:solidFill>
                  <a:srgbClr val="888888"/>
                </a:solidFill>
                <a:effectLst/>
                <a:latin typeface="Arial" pitchFamily="34" charset="0"/>
              </a:rPr>
              <a:t>Les précipitations restent inférieures à 800 mm sur l'ensemble du Bassin parisien. La pluviométrie est plus élevée le long des côtes de la Manche de Boulogne-sur-Mer à la Bretagne où elle dépasse partout 800 mm (sauf dans l'est du Cotentin et la Côte d'Emeraude, allant de la pointe du Roc à St-Brieuc). L'augmentation des précipitations sur le relief faisant face à l'océan (collines de Normandie et massif Armoricain) est considérable eu égard à l'augmentation correspondante d'altitude, les précipitations y dépassant 1200 mm. L'Anjou et la Touraine ont une pluviométrie qui reste comprise entre 600 et  700 mm. Dans le Poitou la pluviométrie dépasse 800 mm à l'ouest de Poitiers et jusqu'aux Charentes.</a:t>
            </a: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0" i="0" u="none" strike="noStrike" cap="none" normalizeH="0" baseline="0" smtClean="0">
                <a:ln>
                  <a:noFill/>
                </a:ln>
                <a:solidFill>
                  <a:srgbClr val="888888"/>
                </a:solidFill>
                <a:effectLst/>
                <a:latin typeface="Arial" pitchFamily="34" charset="0"/>
              </a:rPr>
              <a:t>  </a:t>
            </a:r>
            <a:r>
              <a:rPr kumimoji="0" lang="fr-FR" sz="48000" b="0" i="0" u="none" strike="noStrike" cap="none" normalizeH="0" baseline="0" smtClean="0">
                <a:ln>
                  <a:noFill/>
                </a:ln>
                <a:solidFill>
                  <a:srgbClr val="888888"/>
                </a:solidFill>
                <a:effectLst/>
                <a:latin typeface="Arial" pitchFamily="34" charset="0"/>
              </a:rPr>
              <a:t> </a:t>
            </a:r>
            <a:r>
              <a:rPr kumimoji="0" lang="fr-FR" sz="1100" b="0" i="0" u="none" strike="noStrike" cap="none" normalizeH="0" baseline="0" smtClean="0">
                <a:ln>
                  <a:noFill/>
                </a:ln>
                <a:solidFill>
                  <a:srgbClr val="888888"/>
                </a:solidFill>
                <a:effectLst/>
                <a:latin typeface="Arial" pitchFamily="34" charset="0"/>
              </a:rPr>
              <a:t>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4900" dirty="0" smtClean="0">
                <a:latin typeface="Arial" pitchFamily="34" charset="0"/>
                <a:cs typeface="Arial" pitchFamily="34" charset="0"/>
              </a:rPr>
              <a:t>D – Incidence des politiques et réglementations</a:t>
            </a:r>
            <a:endParaRPr lang="fr-FR" sz="4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fr-FR" sz="1800" b="1" u="sng" dirty="0" smtClean="0">
                <a:latin typeface="Arial" pitchFamily="34" charset="0"/>
                <a:cs typeface="Arial" pitchFamily="34" charset="0"/>
              </a:rPr>
              <a:t>3 – La PAC et ses effets sur les assolements</a:t>
            </a:r>
          </a:p>
          <a:p>
            <a:pPr>
              <a:buNone/>
            </a:pPr>
            <a:endParaRPr lang="fr-FR" sz="1800" b="1" u="sng" dirty="0" smtClean="0">
              <a:latin typeface="Arial" pitchFamily="34" charset="0"/>
              <a:cs typeface="Arial" pitchFamily="34" charset="0"/>
            </a:endParaRPr>
          </a:p>
          <a:p>
            <a:r>
              <a:rPr lang="fr-FR" sz="1800" dirty="0" smtClean="0">
                <a:latin typeface="Arial" pitchFamily="34" charset="0"/>
                <a:cs typeface="Arial" pitchFamily="34" charset="0"/>
              </a:rPr>
              <a:t>La PAC a de tous temps eu des effets sur les assolements: en primant plus ou moins une culture on encourage sa mise en place. Ce fut le cas par exemple pour le Maïs fourrage ou les Protéagineux.</a:t>
            </a:r>
          </a:p>
          <a:p>
            <a:endParaRPr lang="fr-FR" sz="1800" dirty="0" smtClean="0">
              <a:latin typeface="Arial" pitchFamily="34" charset="0"/>
              <a:cs typeface="Arial" pitchFamily="34" charset="0"/>
            </a:endParaRPr>
          </a:p>
          <a:p>
            <a:r>
              <a:rPr lang="fr-FR" sz="1800" dirty="0" smtClean="0">
                <a:latin typeface="Arial" pitchFamily="34" charset="0"/>
                <a:cs typeface="Arial" pitchFamily="34" charset="0"/>
              </a:rPr>
              <a:t>Le « verdissement » de la PAC, au travers des SIE (Surface d’Intérêt Ecologique) représente en 2015 un total de 2,2 milliards d’euros, soit une prime verte de 84 €/Ha</a:t>
            </a:r>
          </a:p>
          <a:p>
            <a:endParaRPr lang="fr-FR" sz="1800" dirty="0" smtClean="0">
              <a:latin typeface="Arial" pitchFamily="34" charset="0"/>
              <a:cs typeface="Arial" pitchFamily="34" charset="0"/>
            </a:endParaRPr>
          </a:p>
          <a:p>
            <a:r>
              <a:rPr lang="fr-FR" sz="1800" dirty="0" smtClean="0">
                <a:latin typeface="Arial" pitchFamily="34" charset="0"/>
                <a:cs typeface="Arial" pitchFamily="34" charset="0"/>
              </a:rPr>
              <a:t>Il se décline au travers de 2 axes:</a:t>
            </a:r>
          </a:p>
          <a:p>
            <a:pPr lvl="1"/>
            <a:r>
              <a:rPr lang="fr-FR" sz="1400" dirty="0" smtClean="0">
                <a:latin typeface="Arial" pitchFamily="34" charset="0"/>
                <a:cs typeface="Arial" pitchFamily="34" charset="0"/>
              </a:rPr>
              <a:t>Un minimum de 5% des terres arables comptabilisées en SIE</a:t>
            </a:r>
          </a:p>
          <a:p>
            <a:pPr lvl="1"/>
            <a:r>
              <a:rPr lang="fr-FR" sz="1400" dirty="0" smtClean="0">
                <a:latin typeface="Arial" pitchFamily="34" charset="0"/>
                <a:cs typeface="Arial" pitchFamily="34" charset="0"/>
              </a:rPr>
              <a:t>La diversité de l’assolement</a:t>
            </a:r>
          </a:p>
          <a:p>
            <a:endParaRPr lang="fr-FR" sz="1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317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0" i="0" u="none" strike="noStrike" cap="none" normalizeH="0" baseline="0" smtClean="0">
                <a:ln>
                  <a:noFill/>
                </a:ln>
                <a:solidFill>
                  <a:srgbClr val="888888"/>
                </a:solidFill>
                <a:effectLst/>
                <a:latin typeface="Arial" pitchFamily="34" charset="0"/>
              </a:rPr>
              <a:t>à l'aide de la méthode de spatialisation </a:t>
            </a:r>
            <a:r>
              <a:rPr kumimoji="0" lang="fr-FR" sz="1100" b="0" i="0" u="none" strike="noStrike" cap="none" normalizeH="0" baseline="0" smtClean="0">
                <a:ln>
                  <a:noFill/>
                </a:ln>
                <a:solidFill>
                  <a:srgbClr val="888888"/>
                </a:solidFill>
                <a:effectLst/>
                <a:latin typeface="Arial" pitchFamily="34" charset="0"/>
                <a:hlinkClick r:id="rId2"/>
              </a:rPr>
              <a:t>AURELHY</a:t>
            </a:r>
            <a:r>
              <a:rPr kumimoji="0" lang="fr-FR" sz="1100" b="0" i="0" u="none" strike="noStrike" cap="none" normalizeH="0" baseline="0" smtClean="0">
                <a:ln>
                  <a:noFill/>
                </a:ln>
                <a:solidFill>
                  <a:srgbClr val="888888"/>
                </a:solidFill>
                <a:effectLst/>
                <a:latin typeface="Arial" pitchFamily="34" charset="0"/>
              </a:rPr>
              <a:t>, à partir de séries de données pluviométriques homogènes sur la période 1981-2010.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0" i="0" u="none" strike="noStrike" cap="none" normalizeH="0" baseline="0" smtClean="0">
                <a:ln>
                  <a:noFill/>
                </a:ln>
                <a:solidFill>
                  <a:srgbClr val="888888"/>
                </a:solidFill>
                <a:effectLst/>
                <a:latin typeface="Arial" pitchFamily="34" charset="0"/>
              </a:rPr>
              <a:t>L'éventail des précipitations annuelles moyennes est très large, puisqu'il va de moins de 600 mm dans la moitié est de l'Eure-et-Loir, le delta du Rhône et la vallée de l'Aude, à plus de 2000 mm sur les monts du Cantal, au mont Aigoual et en Chartreuse.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0" i="0" u="none" strike="noStrike" cap="none" normalizeH="0" baseline="0" smtClean="0">
                <a:ln>
                  <a:noFill/>
                </a:ln>
                <a:solidFill>
                  <a:srgbClr val="888888"/>
                </a:solidFill>
                <a:effectLst/>
                <a:latin typeface="Arial" pitchFamily="34" charset="0"/>
              </a:rPr>
              <a:t>Les précipitations restent inférieures à 800 mm sur l'ensemble du Bassin parisien. La pluviométrie est plus élevée le long des côtes de la Manche de Boulogne-sur-Mer à la Bretagne où elle dépasse partout 800 mm (sauf dans l'est du Cotentin et la Côte d'Emeraude, allant de la pointe du Roc à St-Brieuc). L'augmentation des précipitations sur le relief faisant face à l'océan (collines de Normandie et massif Armoricain) est considérable eu égard à l'augmentation correspondante d'altitude, les précipitations y dépassant 1200 mm. L'Anjou et la Touraine ont une pluviométrie qui reste comprise entre 600 et  700 mm. Dans le Poitou la pluviométrie dépasse 800 mm à l'ouest de Poitiers et jusqu'aux Charentes.</a:t>
            </a: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0" i="0" u="none" strike="noStrike" cap="none" normalizeH="0" baseline="0" smtClean="0">
                <a:ln>
                  <a:noFill/>
                </a:ln>
                <a:solidFill>
                  <a:srgbClr val="888888"/>
                </a:solidFill>
                <a:effectLst/>
                <a:latin typeface="Arial" pitchFamily="34" charset="0"/>
              </a:rPr>
              <a:t>  </a:t>
            </a:r>
            <a:r>
              <a:rPr kumimoji="0" lang="fr-FR" sz="48000" b="0" i="0" u="none" strike="noStrike" cap="none" normalizeH="0" baseline="0" smtClean="0">
                <a:ln>
                  <a:noFill/>
                </a:ln>
                <a:solidFill>
                  <a:srgbClr val="888888"/>
                </a:solidFill>
                <a:effectLst/>
                <a:latin typeface="Arial" pitchFamily="34" charset="0"/>
              </a:rPr>
              <a:t> </a:t>
            </a:r>
            <a:r>
              <a:rPr kumimoji="0" lang="fr-FR" sz="1100" b="0" i="0" u="none" strike="noStrike" cap="none" normalizeH="0" baseline="0" smtClean="0">
                <a:ln>
                  <a:noFill/>
                </a:ln>
                <a:solidFill>
                  <a:srgbClr val="888888"/>
                </a:solidFill>
                <a:effectLst/>
                <a:latin typeface="Arial" pitchFamily="34" charset="0"/>
              </a:rPr>
              <a:t>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4900" dirty="0" smtClean="0">
                <a:latin typeface="Arial" pitchFamily="34" charset="0"/>
                <a:cs typeface="Arial" pitchFamily="34" charset="0"/>
              </a:rPr>
              <a:t>D – Incidence des politiques et réglementations</a:t>
            </a:r>
            <a:endParaRPr lang="fr-FR" sz="4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fr-FR" sz="1800" b="1" u="sng" dirty="0" smtClean="0">
                <a:latin typeface="Arial" pitchFamily="34" charset="0"/>
                <a:cs typeface="Arial" pitchFamily="34" charset="0"/>
              </a:rPr>
              <a:t>3 – La PAC et ses effets sur les assolements</a:t>
            </a:r>
          </a:p>
          <a:p>
            <a:pPr>
              <a:buNone/>
            </a:pPr>
            <a:endParaRPr lang="fr-FR" sz="1800" b="1" u="sng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fr-FR" sz="1800" b="1" dirty="0" smtClean="0">
                <a:latin typeface="Arial" pitchFamily="34" charset="0"/>
                <a:cs typeface="Arial" pitchFamily="34" charset="0"/>
              </a:rPr>
              <a:t>Les Surfaces d’Intérêt Ecologique:</a:t>
            </a:r>
          </a:p>
          <a:p>
            <a:r>
              <a:rPr lang="fr-FR" sz="1800" dirty="0" smtClean="0">
                <a:latin typeface="Arial" pitchFamily="34" charset="0"/>
                <a:cs typeface="Arial" pitchFamily="34" charset="0"/>
              </a:rPr>
              <a:t>Comptabilisation des SIE: voir plus avant </a:t>
            </a:r>
            <a:r>
              <a:rPr lang="fr-FR" sz="18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agriculture.gouv.fr/fiches-explicatives-sur-le-verdissement-de-la-</a:t>
            </a:r>
            <a:r>
              <a:rPr lang="fr-FR" sz="1800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pac</a:t>
            </a:r>
            <a:endParaRPr lang="fr-FR" sz="1800" i="1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fr-FR" sz="1800" dirty="0" smtClean="0">
                <a:latin typeface="Arial" pitchFamily="34" charset="0"/>
                <a:cs typeface="Arial" pitchFamily="34" charset="0"/>
              </a:rPr>
              <a:t>Les SIE sont exigibles pour toute exploitation supérieure à 15 Ha, exception faite de quelques cas particuliers en systèmes plutôt herbagers</a:t>
            </a:r>
          </a:p>
          <a:p>
            <a:r>
              <a:rPr lang="fr-FR" sz="1800" dirty="0" smtClean="0">
                <a:latin typeface="Arial" pitchFamily="34" charset="0"/>
                <a:cs typeface="Arial" pitchFamily="34" charset="0"/>
              </a:rPr>
              <a:t>Chaque élément apportant un intérêt écologique (haie, bosquet, jachère mais aussi cultures d’intérêt environnemental) est comptabilisé après affectation d’un coefficient: </a:t>
            </a:r>
            <a:br>
              <a:rPr lang="fr-FR" sz="1800" dirty="0" smtClean="0">
                <a:latin typeface="Arial" pitchFamily="34" charset="0"/>
                <a:cs typeface="Arial" pitchFamily="34" charset="0"/>
              </a:rPr>
            </a:br>
            <a:r>
              <a:rPr lang="fr-FR" sz="1600" dirty="0" smtClean="0">
                <a:latin typeface="Arial" pitchFamily="34" charset="0"/>
                <a:cs typeface="Arial" pitchFamily="34" charset="0"/>
              </a:rPr>
              <a:t>Jachère: 1 m</a:t>
            </a:r>
            <a:r>
              <a:rPr lang="fr-FR" sz="1600" baseline="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fr-FR" sz="1600" dirty="0" smtClean="0">
                <a:latin typeface="Arial" pitchFamily="34" charset="0"/>
                <a:cs typeface="Arial" pitchFamily="34" charset="0"/>
              </a:rPr>
              <a:t> = 1 m</a:t>
            </a:r>
            <a:r>
              <a:rPr lang="fr-FR" sz="1600" baseline="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fr-FR" sz="1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fr-FR" sz="1600" dirty="0" smtClean="0">
                <a:latin typeface="Arial" pitchFamily="34" charset="0"/>
                <a:cs typeface="Arial" pitchFamily="34" charset="0"/>
              </a:rPr>
            </a:br>
            <a:r>
              <a:rPr lang="fr-FR" sz="1600" dirty="0" smtClean="0">
                <a:latin typeface="Arial" pitchFamily="34" charset="0"/>
                <a:cs typeface="Arial" pitchFamily="34" charset="0"/>
              </a:rPr>
              <a:t>Légumineuses: 1 m</a:t>
            </a:r>
            <a:r>
              <a:rPr lang="fr-FR" sz="1600" baseline="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fr-FR" sz="1600" dirty="0" smtClean="0">
                <a:latin typeface="Arial" pitchFamily="34" charset="0"/>
                <a:cs typeface="Arial" pitchFamily="34" charset="0"/>
              </a:rPr>
              <a:t> = 0,7 m</a:t>
            </a:r>
            <a:r>
              <a:rPr lang="fr-FR" sz="1600" baseline="30000" dirty="0" smtClean="0">
                <a:latin typeface="Arial" pitchFamily="34" charset="0"/>
                <a:cs typeface="Arial" pitchFamily="34" charset="0"/>
              </a:rPr>
              <a:t>2</a:t>
            </a:r>
          </a:p>
          <a:p>
            <a:pPr>
              <a:buNone/>
            </a:pPr>
            <a:r>
              <a:rPr lang="fr-FR" sz="1600" dirty="0" smtClean="0">
                <a:latin typeface="Arial" pitchFamily="34" charset="0"/>
                <a:cs typeface="Arial" pitchFamily="34" charset="0"/>
              </a:rPr>
              <a:t>	CIPAN (au moins 2 espèces): 1 m</a:t>
            </a:r>
            <a:r>
              <a:rPr lang="fr-FR" sz="1600" baseline="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fr-FR" sz="1600" dirty="0" smtClean="0">
                <a:latin typeface="Arial" pitchFamily="34" charset="0"/>
                <a:cs typeface="Arial" pitchFamily="34" charset="0"/>
              </a:rPr>
              <a:t> = 0,3 m</a:t>
            </a:r>
            <a:r>
              <a:rPr lang="fr-FR" sz="1600" baseline="30000" dirty="0" smtClean="0">
                <a:latin typeface="Arial" pitchFamily="34" charset="0"/>
                <a:cs typeface="Arial" pitchFamily="34" charset="0"/>
              </a:rPr>
              <a:t>2</a:t>
            </a:r>
          </a:p>
          <a:p>
            <a:pPr>
              <a:buNone/>
            </a:pPr>
            <a:r>
              <a:rPr lang="fr-FR" sz="1600" dirty="0" smtClean="0">
                <a:latin typeface="Arial" pitchFamily="34" charset="0"/>
                <a:cs typeface="Arial" pitchFamily="34" charset="0"/>
              </a:rPr>
              <a:t>	Haie: 1 ml = 10 m</a:t>
            </a:r>
            <a:r>
              <a:rPr lang="fr-FR" sz="1600" baseline="30000" dirty="0" smtClean="0"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317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0" i="0" u="none" strike="noStrike" cap="none" normalizeH="0" baseline="0" smtClean="0">
                <a:ln>
                  <a:noFill/>
                </a:ln>
                <a:solidFill>
                  <a:srgbClr val="888888"/>
                </a:solidFill>
                <a:effectLst/>
                <a:latin typeface="Arial" pitchFamily="34" charset="0"/>
              </a:rPr>
              <a:t>à l'aide de la méthode de spatialisation </a:t>
            </a:r>
            <a:r>
              <a:rPr kumimoji="0" lang="fr-FR" sz="1100" b="0" i="0" u="none" strike="noStrike" cap="none" normalizeH="0" baseline="0" smtClean="0">
                <a:ln>
                  <a:noFill/>
                </a:ln>
                <a:solidFill>
                  <a:srgbClr val="888888"/>
                </a:solidFill>
                <a:effectLst/>
                <a:latin typeface="Arial" pitchFamily="34" charset="0"/>
                <a:hlinkClick r:id="rId2"/>
              </a:rPr>
              <a:t>AURELHY</a:t>
            </a:r>
            <a:r>
              <a:rPr kumimoji="0" lang="fr-FR" sz="1100" b="0" i="0" u="none" strike="noStrike" cap="none" normalizeH="0" baseline="0" smtClean="0">
                <a:ln>
                  <a:noFill/>
                </a:ln>
                <a:solidFill>
                  <a:srgbClr val="888888"/>
                </a:solidFill>
                <a:effectLst/>
                <a:latin typeface="Arial" pitchFamily="34" charset="0"/>
              </a:rPr>
              <a:t>, à partir de séries de données pluviométriques homogènes sur la période 1981-2010.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0" i="0" u="none" strike="noStrike" cap="none" normalizeH="0" baseline="0" smtClean="0">
                <a:ln>
                  <a:noFill/>
                </a:ln>
                <a:solidFill>
                  <a:srgbClr val="888888"/>
                </a:solidFill>
                <a:effectLst/>
                <a:latin typeface="Arial" pitchFamily="34" charset="0"/>
              </a:rPr>
              <a:t>L'éventail des précipitations annuelles moyennes est très large, puisqu'il va de moins de 600 mm dans la moitié est de l'Eure-et-Loir, le delta du Rhône et la vallée de l'Aude, à plus de 2000 mm sur les monts du Cantal, au mont Aigoual et en Chartreuse.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0" i="0" u="none" strike="noStrike" cap="none" normalizeH="0" baseline="0" smtClean="0">
                <a:ln>
                  <a:noFill/>
                </a:ln>
                <a:solidFill>
                  <a:srgbClr val="888888"/>
                </a:solidFill>
                <a:effectLst/>
                <a:latin typeface="Arial" pitchFamily="34" charset="0"/>
              </a:rPr>
              <a:t>Les précipitations restent inférieures à 800 mm sur l'ensemble du Bassin parisien. La pluviométrie est plus élevée le long des côtes de la Manche de Boulogne-sur-Mer à la Bretagne où elle dépasse partout 800 mm (sauf dans l'est du Cotentin et la Côte d'Emeraude, allant de la pointe du Roc à St-Brieuc). L'augmentation des précipitations sur le relief faisant face à l'océan (collines de Normandie et massif Armoricain) est considérable eu égard à l'augmentation correspondante d'altitude, les précipitations y dépassant 1200 mm. L'Anjou et la Touraine ont une pluviométrie qui reste comprise entre 600 et  700 mm. Dans le Poitou la pluviométrie dépasse 800 mm à l'ouest de Poitiers et jusqu'aux Charentes.</a:t>
            </a: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0" i="0" u="none" strike="noStrike" cap="none" normalizeH="0" baseline="0" smtClean="0">
                <a:ln>
                  <a:noFill/>
                </a:ln>
                <a:solidFill>
                  <a:srgbClr val="888888"/>
                </a:solidFill>
                <a:effectLst/>
                <a:latin typeface="Arial" pitchFamily="34" charset="0"/>
              </a:rPr>
              <a:t>  </a:t>
            </a:r>
            <a:r>
              <a:rPr kumimoji="0" lang="fr-FR" sz="48000" b="0" i="0" u="none" strike="noStrike" cap="none" normalizeH="0" baseline="0" smtClean="0">
                <a:ln>
                  <a:noFill/>
                </a:ln>
                <a:solidFill>
                  <a:srgbClr val="888888"/>
                </a:solidFill>
                <a:effectLst/>
                <a:latin typeface="Arial" pitchFamily="34" charset="0"/>
              </a:rPr>
              <a:t> </a:t>
            </a:r>
            <a:r>
              <a:rPr kumimoji="0" lang="fr-FR" sz="1100" b="0" i="0" u="none" strike="noStrike" cap="none" normalizeH="0" baseline="0" smtClean="0">
                <a:ln>
                  <a:noFill/>
                </a:ln>
                <a:solidFill>
                  <a:srgbClr val="888888"/>
                </a:solidFill>
                <a:effectLst/>
                <a:latin typeface="Arial" pitchFamily="34" charset="0"/>
              </a:rPr>
              <a:t>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4900" dirty="0" smtClean="0">
                <a:latin typeface="Arial" pitchFamily="34" charset="0"/>
                <a:cs typeface="Arial" pitchFamily="34" charset="0"/>
              </a:rPr>
              <a:t>D – Incidence des politiques et réglementations</a:t>
            </a:r>
            <a:endParaRPr lang="fr-FR" sz="4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fr-FR" sz="1800" b="1" u="sng" dirty="0" smtClean="0">
                <a:latin typeface="Arial" pitchFamily="34" charset="0"/>
                <a:cs typeface="Arial" pitchFamily="34" charset="0"/>
              </a:rPr>
              <a:t>3 – La PAC et ses effets sur les assolements</a:t>
            </a:r>
          </a:p>
          <a:p>
            <a:pPr>
              <a:buNone/>
            </a:pPr>
            <a:r>
              <a:rPr lang="fr-FR" sz="1800" dirty="0" smtClean="0">
                <a:latin typeface="Arial" pitchFamily="34" charset="0"/>
                <a:cs typeface="Arial" pitchFamily="34" charset="0"/>
              </a:rPr>
              <a:t>En pratique: </a:t>
            </a:r>
          </a:p>
          <a:p>
            <a:pPr>
              <a:buNone/>
            </a:pPr>
            <a:r>
              <a:rPr lang="fr-FR" sz="1800" dirty="0" smtClean="0">
                <a:latin typeface="Arial" pitchFamily="34" charset="0"/>
                <a:cs typeface="Arial" pitchFamily="34" charset="0"/>
              </a:rPr>
              <a:t>Soit une exploitation de 93 Ha ainsi répartis: </a:t>
            </a:r>
          </a:p>
          <a:p>
            <a:pPr>
              <a:buNone/>
            </a:pPr>
            <a:endParaRPr lang="fr-FR" sz="1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317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0" i="0" u="none" strike="noStrike" cap="none" normalizeH="0" baseline="0" smtClean="0">
                <a:ln>
                  <a:noFill/>
                </a:ln>
                <a:solidFill>
                  <a:srgbClr val="888888"/>
                </a:solidFill>
                <a:effectLst/>
                <a:latin typeface="Arial" pitchFamily="34" charset="0"/>
              </a:rPr>
              <a:t>à l'aide de la méthode de spatialisation </a:t>
            </a:r>
            <a:r>
              <a:rPr kumimoji="0" lang="fr-FR" sz="1100" b="0" i="0" u="none" strike="noStrike" cap="none" normalizeH="0" baseline="0" smtClean="0">
                <a:ln>
                  <a:noFill/>
                </a:ln>
                <a:solidFill>
                  <a:srgbClr val="888888"/>
                </a:solidFill>
                <a:effectLst/>
                <a:latin typeface="Arial" pitchFamily="34" charset="0"/>
                <a:hlinkClick r:id="rId2"/>
              </a:rPr>
              <a:t>AURELHY</a:t>
            </a:r>
            <a:r>
              <a:rPr kumimoji="0" lang="fr-FR" sz="1100" b="0" i="0" u="none" strike="noStrike" cap="none" normalizeH="0" baseline="0" smtClean="0">
                <a:ln>
                  <a:noFill/>
                </a:ln>
                <a:solidFill>
                  <a:srgbClr val="888888"/>
                </a:solidFill>
                <a:effectLst/>
                <a:latin typeface="Arial" pitchFamily="34" charset="0"/>
              </a:rPr>
              <a:t>, à partir de séries de données pluviométriques homogènes sur la période 1981-2010.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0" i="0" u="none" strike="noStrike" cap="none" normalizeH="0" baseline="0" smtClean="0">
                <a:ln>
                  <a:noFill/>
                </a:ln>
                <a:solidFill>
                  <a:srgbClr val="888888"/>
                </a:solidFill>
                <a:effectLst/>
                <a:latin typeface="Arial" pitchFamily="34" charset="0"/>
              </a:rPr>
              <a:t>L'éventail des précipitations annuelles moyennes est très large, puisqu'il va de moins de 600 mm dans la moitié est de l'Eure-et-Loir, le delta du Rhône et la vallée de l'Aude, à plus de 2000 mm sur les monts du Cantal, au mont Aigoual et en Chartreuse.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0" i="0" u="none" strike="noStrike" cap="none" normalizeH="0" baseline="0" smtClean="0">
                <a:ln>
                  <a:noFill/>
                </a:ln>
                <a:solidFill>
                  <a:srgbClr val="888888"/>
                </a:solidFill>
                <a:effectLst/>
                <a:latin typeface="Arial" pitchFamily="34" charset="0"/>
              </a:rPr>
              <a:t>Les précipitations restent inférieures à 800 mm sur l'ensemble du Bassin parisien. La pluviométrie est plus élevée le long des côtes de la Manche de Boulogne-sur-Mer à la Bretagne où elle dépasse partout 800 mm (sauf dans l'est du Cotentin et la Côte d'Emeraude, allant de la pointe du Roc à St-Brieuc). L'augmentation des précipitations sur le relief faisant face à l'océan (collines de Normandie et massif Armoricain) est considérable eu égard à l'augmentation correspondante d'altitude, les précipitations y dépassant 1200 mm. L'Anjou et la Touraine ont une pluviométrie qui reste comprise entre 600 et  700 mm. Dans le Poitou la pluviométrie dépasse 800 mm à l'ouest de Poitiers et jusqu'aux Charentes.</a:t>
            </a: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0" i="0" u="none" strike="noStrike" cap="none" normalizeH="0" baseline="0" smtClean="0">
                <a:ln>
                  <a:noFill/>
                </a:ln>
                <a:solidFill>
                  <a:srgbClr val="888888"/>
                </a:solidFill>
                <a:effectLst/>
                <a:latin typeface="Arial" pitchFamily="34" charset="0"/>
              </a:rPr>
              <a:t>  </a:t>
            </a:r>
            <a:r>
              <a:rPr kumimoji="0" lang="fr-FR" sz="48000" b="0" i="0" u="none" strike="noStrike" cap="none" normalizeH="0" baseline="0" smtClean="0">
                <a:ln>
                  <a:noFill/>
                </a:ln>
                <a:solidFill>
                  <a:srgbClr val="888888"/>
                </a:solidFill>
                <a:effectLst/>
                <a:latin typeface="Arial" pitchFamily="34" charset="0"/>
              </a:rPr>
              <a:t> </a:t>
            </a:r>
            <a:r>
              <a:rPr kumimoji="0" lang="fr-FR" sz="1100" b="0" i="0" u="none" strike="noStrike" cap="none" normalizeH="0" baseline="0" smtClean="0">
                <a:ln>
                  <a:noFill/>
                </a:ln>
                <a:solidFill>
                  <a:srgbClr val="888888"/>
                </a:solidFill>
                <a:effectLst/>
                <a:latin typeface="Arial" pitchFamily="34" charset="0"/>
              </a:rPr>
              <a:t>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</a:t>
            </a:r>
          </a:p>
        </p:txBody>
      </p:sp>
      <p:graphicFrame>
        <p:nvGraphicFramePr>
          <p:cNvPr id="5" name="Graphique 4"/>
          <p:cNvGraphicFramePr/>
          <p:nvPr/>
        </p:nvGraphicFramePr>
        <p:xfrm>
          <a:off x="496957" y="2839279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5286380" y="2500306"/>
            <a:ext cx="35719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Protéagineux</a:t>
            </a:r>
            <a:r>
              <a:rPr lang="fr-FR" dirty="0" smtClean="0"/>
              <a:t>: </a:t>
            </a:r>
            <a:r>
              <a:rPr lang="fr-FR" i="1" dirty="0" smtClean="0"/>
              <a:t>8 ha x 0,7 = 5,6 ha SIE</a:t>
            </a:r>
          </a:p>
          <a:p>
            <a:r>
              <a:rPr lang="fr-FR" b="1" dirty="0" smtClean="0"/>
              <a:t>CIPAN</a:t>
            </a:r>
            <a:r>
              <a:rPr lang="fr-FR" dirty="0" smtClean="0"/>
              <a:t> (devant les Cultures de Printemps soit Pommes de Terre et pois)             : </a:t>
            </a:r>
            <a:r>
              <a:rPr lang="fr-FR" i="1" dirty="0" smtClean="0"/>
              <a:t>22 ha x 0,3 = 6,6 ha SIE</a:t>
            </a:r>
          </a:p>
          <a:p>
            <a:endParaRPr lang="fr-FR" dirty="0" smtClean="0"/>
          </a:p>
          <a:p>
            <a:r>
              <a:rPr lang="fr-FR" dirty="0" smtClean="0"/>
              <a:t>Soit un total de 12,2 ha (13% de la surface arable): même sans éléments « paysagers », cette exploitation répond amplement aux exigences du verdissement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4900" dirty="0" smtClean="0">
                <a:latin typeface="Arial" pitchFamily="34" charset="0"/>
                <a:cs typeface="Arial" pitchFamily="34" charset="0"/>
              </a:rPr>
              <a:t>D – Incidence des politiques et réglementations</a:t>
            </a:r>
            <a:endParaRPr lang="fr-FR" sz="4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fr-FR" sz="1800" b="1" u="sng" dirty="0" smtClean="0">
                <a:latin typeface="Arial" pitchFamily="34" charset="0"/>
                <a:cs typeface="Arial" pitchFamily="34" charset="0"/>
              </a:rPr>
              <a:t>3 – La PAC et ses effets sur les assolements</a:t>
            </a:r>
          </a:p>
          <a:p>
            <a:pPr>
              <a:buNone/>
            </a:pPr>
            <a:endParaRPr lang="fr-FR" sz="1800" b="1" u="sng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fr-FR" sz="1800" b="1" dirty="0" smtClean="0">
                <a:latin typeface="Arial" pitchFamily="34" charset="0"/>
                <a:cs typeface="Arial" pitchFamily="34" charset="0"/>
              </a:rPr>
              <a:t>La diversité de l’assolement:</a:t>
            </a:r>
          </a:p>
          <a:p>
            <a:endParaRPr lang="fr-FR" sz="1600" baseline="30000" dirty="0" smtClean="0">
              <a:latin typeface="Arial" pitchFamily="34" charset="0"/>
              <a:cs typeface="Arial" pitchFamily="34" charset="0"/>
            </a:endParaRPr>
          </a:p>
          <a:p>
            <a:r>
              <a:rPr lang="fr-FR" sz="1800" dirty="0" smtClean="0">
                <a:latin typeface="Arial" pitchFamily="34" charset="0"/>
                <a:cs typeface="Arial" pitchFamily="34" charset="0"/>
              </a:rPr>
              <a:t>On cherche par ce levier à diversifier les assolements de telle sorte qu’on évité une spécialisation trop importante qui conduirait non seulement à un appauvrissement de la biodiversité mais aussi à un accroissement de la vulnérabilité de l’agriculteur rendu trop dépendant d’une seule production sur la structure.</a:t>
            </a:r>
          </a:p>
          <a:p>
            <a:r>
              <a:rPr lang="fr-FR" sz="1800" dirty="0" smtClean="0">
                <a:latin typeface="Arial" pitchFamily="34" charset="0"/>
                <a:cs typeface="Arial" pitchFamily="34" charset="0"/>
              </a:rPr>
              <a:t>Techniquement, la diversification de l’assolement est aussi un formidable levier pour lutter contre les maladies, les ravageurs et les adventices.</a:t>
            </a:r>
          </a:p>
          <a:p>
            <a:endParaRPr lang="fr-FR" sz="1800" dirty="0" smtClean="0">
              <a:latin typeface="Arial" pitchFamily="34" charset="0"/>
              <a:cs typeface="Arial" pitchFamily="34" charset="0"/>
            </a:endParaRPr>
          </a:p>
          <a:p>
            <a:r>
              <a:rPr lang="fr-FR" sz="1800" dirty="0" smtClean="0">
                <a:latin typeface="Arial" pitchFamily="34" charset="0"/>
                <a:cs typeface="Arial" pitchFamily="34" charset="0"/>
              </a:rPr>
              <a:t>Les règles (téléchargeables sur </a:t>
            </a:r>
            <a:r>
              <a:rPr lang="fr-FR" sz="18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agriculture.gouv.fr/fiches-explicatives-sur-le-verdissement-de-la-</a:t>
            </a:r>
            <a:r>
              <a:rPr lang="fr-FR" sz="1800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pac</a:t>
            </a:r>
            <a:r>
              <a:rPr lang="fr-FR" sz="18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800" dirty="0" smtClean="0">
                <a:latin typeface="Arial" pitchFamily="34" charset="0"/>
                <a:cs typeface="Arial" pitchFamily="34" charset="0"/>
              </a:rPr>
              <a:t>), sont résumées ci-après:</a:t>
            </a: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317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0" i="0" u="none" strike="noStrike" cap="none" normalizeH="0" baseline="0" smtClean="0">
                <a:ln>
                  <a:noFill/>
                </a:ln>
                <a:solidFill>
                  <a:srgbClr val="888888"/>
                </a:solidFill>
                <a:effectLst/>
                <a:latin typeface="Arial" pitchFamily="34" charset="0"/>
              </a:rPr>
              <a:t>à l'aide de la méthode de spatialisation </a:t>
            </a:r>
            <a:r>
              <a:rPr kumimoji="0" lang="fr-FR" sz="1100" b="0" i="0" u="none" strike="noStrike" cap="none" normalizeH="0" baseline="0" smtClean="0">
                <a:ln>
                  <a:noFill/>
                </a:ln>
                <a:solidFill>
                  <a:srgbClr val="888888"/>
                </a:solidFill>
                <a:effectLst/>
                <a:latin typeface="Arial" pitchFamily="34" charset="0"/>
                <a:hlinkClick r:id="rId2"/>
              </a:rPr>
              <a:t>AURELHY</a:t>
            </a:r>
            <a:r>
              <a:rPr kumimoji="0" lang="fr-FR" sz="1100" b="0" i="0" u="none" strike="noStrike" cap="none" normalizeH="0" baseline="0" smtClean="0">
                <a:ln>
                  <a:noFill/>
                </a:ln>
                <a:solidFill>
                  <a:srgbClr val="888888"/>
                </a:solidFill>
                <a:effectLst/>
                <a:latin typeface="Arial" pitchFamily="34" charset="0"/>
              </a:rPr>
              <a:t>, à partir de séries de données pluviométriques homogènes sur la période 1981-2010.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0" i="0" u="none" strike="noStrike" cap="none" normalizeH="0" baseline="0" smtClean="0">
                <a:ln>
                  <a:noFill/>
                </a:ln>
                <a:solidFill>
                  <a:srgbClr val="888888"/>
                </a:solidFill>
                <a:effectLst/>
                <a:latin typeface="Arial" pitchFamily="34" charset="0"/>
              </a:rPr>
              <a:t>L'éventail des précipitations annuelles moyennes est très large, puisqu'il va de moins de 600 mm dans la moitié est de l'Eure-et-Loir, le delta du Rhône et la vallée de l'Aude, à plus de 2000 mm sur les monts du Cantal, au mont Aigoual et en Chartreuse.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0" i="0" u="none" strike="noStrike" cap="none" normalizeH="0" baseline="0" smtClean="0">
                <a:ln>
                  <a:noFill/>
                </a:ln>
                <a:solidFill>
                  <a:srgbClr val="888888"/>
                </a:solidFill>
                <a:effectLst/>
                <a:latin typeface="Arial" pitchFamily="34" charset="0"/>
              </a:rPr>
              <a:t>Les précipitations restent inférieures à 800 mm sur l'ensemble du Bassin parisien. La pluviométrie est plus élevée le long des côtes de la Manche de Boulogne-sur-Mer à la Bretagne où elle dépasse partout 800 mm (sauf dans l'est du Cotentin et la Côte d'Emeraude, allant de la pointe du Roc à St-Brieuc). L'augmentation des précipitations sur le relief faisant face à l'océan (collines de Normandie et massif Armoricain) est considérable eu égard à l'augmentation correspondante d'altitude, les précipitations y dépassant 1200 mm. L'Anjou et la Touraine ont une pluviométrie qui reste comprise entre 600 et  700 mm. Dans le Poitou la pluviométrie dépasse 800 mm à l'ouest de Poitiers et jusqu'aux Charentes.</a:t>
            </a: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0" i="0" u="none" strike="noStrike" cap="none" normalizeH="0" baseline="0" smtClean="0">
                <a:ln>
                  <a:noFill/>
                </a:ln>
                <a:solidFill>
                  <a:srgbClr val="888888"/>
                </a:solidFill>
                <a:effectLst/>
                <a:latin typeface="Arial" pitchFamily="34" charset="0"/>
              </a:rPr>
              <a:t>  </a:t>
            </a:r>
            <a:r>
              <a:rPr kumimoji="0" lang="fr-FR" sz="48000" b="0" i="0" u="none" strike="noStrike" cap="none" normalizeH="0" baseline="0" smtClean="0">
                <a:ln>
                  <a:noFill/>
                </a:ln>
                <a:solidFill>
                  <a:srgbClr val="888888"/>
                </a:solidFill>
                <a:effectLst/>
                <a:latin typeface="Arial" pitchFamily="34" charset="0"/>
              </a:rPr>
              <a:t> </a:t>
            </a:r>
            <a:r>
              <a:rPr kumimoji="0" lang="fr-FR" sz="1100" b="0" i="0" u="none" strike="noStrike" cap="none" normalizeH="0" baseline="0" smtClean="0">
                <a:ln>
                  <a:noFill/>
                </a:ln>
                <a:solidFill>
                  <a:srgbClr val="888888"/>
                </a:solidFill>
                <a:effectLst/>
                <a:latin typeface="Arial" pitchFamily="34" charset="0"/>
              </a:rPr>
              <a:t>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4900" dirty="0" smtClean="0">
                <a:latin typeface="Arial" pitchFamily="34" charset="0"/>
                <a:cs typeface="Arial" pitchFamily="34" charset="0"/>
              </a:rPr>
              <a:t>D – Incidence des politiques et réglementations</a:t>
            </a:r>
            <a:endParaRPr lang="fr-FR" sz="4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fr-FR" sz="1800" b="1" u="sng" dirty="0" smtClean="0">
                <a:latin typeface="Arial" pitchFamily="34" charset="0"/>
                <a:cs typeface="Arial" pitchFamily="34" charset="0"/>
              </a:rPr>
              <a:t>3 – La PAC et ses effets sur les assolements</a:t>
            </a:r>
          </a:p>
          <a:p>
            <a:pPr>
              <a:buNone/>
            </a:pPr>
            <a:endParaRPr lang="fr-FR" sz="1800" b="1" u="sng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fr-FR" sz="1800" b="1" dirty="0" smtClean="0">
                <a:latin typeface="Arial" pitchFamily="34" charset="0"/>
                <a:cs typeface="Arial" pitchFamily="34" charset="0"/>
              </a:rPr>
              <a:t>La diversité de l’assolement:</a:t>
            </a:r>
          </a:p>
          <a:p>
            <a:endParaRPr lang="fr-FR" sz="1600" baseline="30000" dirty="0" smtClean="0">
              <a:latin typeface="Arial" pitchFamily="34" charset="0"/>
              <a:cs typeface="Arial" pitchFamily="34" charset="0"/>
            </a:endParaRPr>
          </a:p>
          <a:p>
            <a:r>
              <a:rPr lang="fr-FR" sz="1800" b="1" dirty="0" smtClean="0">
                <a:latin typeface="Arial" pitchFamily="34" charset="0"/>
                <a:cs typeface="Arial" pitchFamily="34" charset="0"/>
              </a:rPr>
              <a:t>SAU &lt;10 Ha</a:t>
            </a:r>
            <a:r>
              <a:rPr lang="fr-FR" sz="1800" dirty="0" smtClean="0">
                <a:latin typeface="Arial" pitchFamily="34" charset="0"/>
                <a:cs typeface="Arial" pitchFamily="34" charset="0"/>
              </a:rPr>
              <a:t>: aucune obligation</a:t>
            </a:r>
            <a:br>
              <a:rPr lang="fr-FR" sz="1800" dirty="0" smtClean="0">
                <a:latin typeface="Arial" pitchFamily="34" charset="0"/>
                <a:cs typeface="Arial" pitchFamily="34" charset="0"/>
              </a:rPr>
            </a:br>
            <a:r>
              <a:rPr lang="fr-FR" sz="1800" b="1" dirty="0" smtClean="0">
                <a:latin typeface="Arial" pitchFamily="34" charset="0"/>
                <a:cs typeface="Arial" pitchFamily="34" charset="0"/>
              </a:rPr>
              <a:t>10 &lt; SAU &lt; 30 Ha</a:t>
            </a:r>
            <a:r>
              <a:rPr lang="fr-FR" sz="18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fr-FR" sz="1800" u="sng" dirty="0" smtClean="0">
                <a:latin typeface="Arial" pitchFamily="34" charset="0"/>
                <a:cs typeface="Arial" pitchFamily="34" charset="0"/>
              </a:rPr>
              <a:t>minimum 2 cultures</a:t>
            </a:r>
            <a:r>
              <a:rPr lang="fr-FR" sz="1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fr-FR" sz="1600" dirty="0" smtClean="0">
                <a:latin typeface="Arial" pitchFamily="34" charset="0"/>
                <a:cs typeface="Arial" pitchFamily="34" charset="0"/>
              </a:rPr>
              <a:t>la plus importante représentant 75% maximum </a:t>
            </a:r>
            <a:r>
              <a:rPr lang="fr-FR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fr-FR" sz="1800" dirty="0" smtClean="0">
                <a:latin typeface="Arial" pitchFamily="34" charset="0"/>
                <a:cs typeface="Arial" pitchFamily="34" charset="0"/>
              </a:rPr>
            </a:br>
            <a:r>
              <a:rPr lang="fr-FR" sz="1800" b="1" dirty="0" smtClean="0">
                <a:latin typeface="Arial" pitchFamily="34" charset="0"/>
                <a:cs typeface="Arial" pitchFamily="34" charset="0"/>
              </a:rPr>
              <a:t>SAU &gt; 30 Ha</a:t>
            </a:r>
            <a:r>
              <a:rPr lang="fr-FR" sz="18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fr-FR" sz="1800" u="sng" dirty="0" smtClean="0">
                <a:latin typeface="Arial" pitchFamily="34" charset="0"/>
                <a:cs typeface="Arial" pitchFamily="34" charset="0"/>
              </a:rPr>
              <a:t>minimum 3 cultures</a:t>
            </a:r>
            <a:r>
              <a:rPr lang="fr-FR" sz="1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fr-FR" sz="1600" dirty="0" smtClean="0">
                <a:latin typeface="Arial" pitchFamily="34" charset="0"/>
                <a:cs typeface="Arial" pitchFamily="34" charset="0"/>
              </a:rPr>
              <a:t>la première représentant 75% au maximum et la somme des 2 principales n’excédant pas 95%.</a:t>
            </a:r>
          </a:p>
          <a:p>
            <a:r>
              <a:rPr lang="fr-FR" sz="1800" dirty="0" smtClean="0">
                <a:latin typeface="Arial" pitchFamily="34" charset="0"/>
                <a:cs typeface="Arial" pitchFamily="34" charset="0"/>
              </a:rPr>
              <a:t>Les genres botaniques doivent être différents, exception faite des </a:t>
            </a:r>
            <a:r>
              <a:rPr lang="fr-FR" sz="1800" u="sng" dirty="0" err="1" smtClean="0">
                <a:latin typeface="Arial" pitchFamily="34" charset="0"/>
                <a:cs typeface="Arial" pitchFamily="34" charset="0"/>
              </a:rPr>
              <a:t>Brassicacées</a:t>
            </a:r>
            <a:r>
              <a:rPr lang="fr-FR" sz="1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fr-FR" sz="1800" u="sng" dirty="0" smtClean="0">
                <a:latin typeface="Arial" pitchFamily="34" charset="0"/>
                <a:cs typeface="Arial" pitchFamily="34" charset="0"/>
              </a:rPr>
              <a:t>Solanacées</a:t>
            </a:r>
            <a:r>
              <a:rPr lang="fr-FR" sz="1800" dirty="0" smtClean="0">
                <a:latin typeface="Arial" pitchFamily="34" charset="0"/>
                <a:cs typeface="Arial" pitchFamily="34" charset="0"/>
              </a:rPr>
              <a:t> et </a:t>
            </a:r>
            <a:r>
              <a:rPr lang="fr-FR" sz="1800" u="sng" dirty="0" smtClean="0">
                <a:latin typeface="Arial" pitchFamily="34" charset="0"/>
                <a:cs typeface="Arial" pitchFamily="34" charset="0"/>
              </a:rPr>
              <a:t>Cucurbitacées</a:t>
            </a:r>
            <a:r>
              <a:rPr lang="fr-FR" sz="1800" dirty="0" smtClean="0">
                <a:latin typeface="Arial" pitchFamily="34" charset="0"/>
                <a:cs typeface="Arial" pitchFamily="34" charset="0"/>
              </a:rPr>
              <a:t> dont chaque espèce compte comme étant différente.</a:t>
            </a:r>
          </a:p>
          <a:p>
            <a:r>
              <a:rPr lang="fr-FR" sz="1800" dirty="0" smtClean="0">
                <a:latin typeface="Arial" pitchFamily="34" charset="0"/>
                <a:cs typeface="Arial" pitchFamily="34" charset="0"/>
              </a:rPr>
              <a:t>CIPAN et dérobées ne comptent pas </a:t>
            </a:r>
          </a:p>
          <a:p>
            <a:r>
              <a:rPr lang="fr-FR" sz="1800" dirty="0" smtClean="0">
                <a:latin typeface="Arial" pitchFamily="34" charset="0"/>
                <a:cs typeface="Arial" pitchFamily="34" charset="0"/>
              </a:rPr>
              <a:t>Une culture d’hiver et une de printemps comptent pour 2 cultures différentes même si elles appartiennent au même genre</a:t>
            </a: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317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0" i="0" u="none" strike="noStrike" cap="none" normalizeH="0" baseline="0" smtClean="0">
                <a:ln>
                  <a:noFill/>
                </a:ln>
                <a:solidFill>
                  <a:srgbClr val="888888"/>
                </a:solidFill>
                <a:effectLst/>
                <a:latin typeface="Arial" pitchFamily="34" charset="0"/>
              </a:rPr>
              <a:t>à l'aide de la méthode de spatialisation </a:t>
            </a:r>
            <a:r>
              <a:rPr kumimoji="0" lang="fr-FR" sz="1100" b="0" i="0" u="none" strike="noStrike" cap="none" normalizeH="0" baseline="0" smtClean="0">
                <a:ln>
                  <a:noFill/>
                </a:ln>
                <a:solidFill>
                  <a:srgbClr val="888888"/>
                </a:solidFill>
                <a:effectLst/>
                <a:latin typeface="Arial" pitchFamily="34" charset="0"/>
                <a:hlinkClick r:id="rId2"/>
              </a:rPr>
              <a:t>AURELHY</a:t>
            </a:r>
            <a:r>
              <a:rPr kumimoji="0" lang="fr-FR" sz="1100" b="0" i="0" u="none" strike="noStrike" cap="none" normalizeH="0" baseline="0" smtClean="0">
                <a:ln>
                  <a:noFill/>
                </a:ln>
                <a:solidFill>
                  <a:srgbClr val="888888"/>
                </a:solidFill>
                <a:effectLst/>
                <a:latin typeface="Arial" pitchFamily="34" charset="0"/>
              </a:rPr>
              <a:t>, à partir de séries de données pluviométriques homogènes sur la période 1981-2010.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0" i="0" u="none" strike="noStrike" cap="none" normalizeH="0" baseline="0" smtClean="0">
                <a:ln>
                  <a:noFill/>
                </a:ln>
                <a:solidFill>
                  <a:srgbClr val="888888"/>
                </a:solidFill>
                <a:effectLst/>
                <a:latin typeface="Arial" pitchFamily="34" charset="0"/>
              </a:rPr>
              <a:t>L'éventail des précipitations annuelles moyennes est très large, puisqu'il va de moins de 600 mm dans la moitié est de l'Eure-et-Loir, le delta du Rhône et la vallée de l'Aude, à plus de 2000 mm sur les monts du Cantal, au mont Aigoual et en Chartreuse.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0" i="0" u="none" strike="noStrike" cap="none" normalizeH="0" baseline="0" smtClean="0">
                <a:ln>
                  <a:noFill/>
                </a:ln>
                <a:solidFill>
                  <a:srgbClr val="888888"/>
                </a:solidFill>
                <a:effectLst/>
                <a:latin typeface="Arial" pitchFamily="34" charset="0"/>
              </a:rPr>
              <a:t>Les précipitations restent inférieures à 800 mm sur l'ensemble du Bassin parisien. La pluviométrie est plus élevée le long des côtes de la Manche de Boulogne-sur-Mer à la Bretagne où elle dépasse partout 800 mm (sauf dans l'est du Cotentin et la Côte d'Emeraude, allant de la pointe du Roc à St-Brieuc). L'augmentation des précipitations sur le relief faisant face à l'océan (collines de Normandie et massif Armoricain) est considérable eu égard à l'augmentation correspondante d'altitude, les précipitations y dépassant 1200 mm. L'Anjou et la Touraine ont une pluviométrie qui reste comprise entre 600 et  700 mm. Dans le Poitou la pluviométrie dépasse 800 mm à l'ouest de Poitiers et jusqu'aux Charentes.</a:t>
            </a: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0" i="0" u="none" strike="noStrike" cap="none" normalizeH="0" baseline="0" smtClean="0">
                <a:ln>
                  <a:noFill/>
                </a:ln>
                <a:solidFill>
                  <a:srgbClr val="888888"/>
                </a:solidFill>
                <a:effectLst/>
                <a:latin typeface="Arial" pitchFamily="34" charset="0"/>
              </a:rPr>
              <a:t>  </a:t>
            </a:r>
            <a:r>
              <a:rPr kumimoji="0" lang="fr-FR" sz="48000" b="0" i="0" u="none" strike="noStrike" cap="none" normalizeH="0" baseline="0" smtClean="0">
                <a:ln>
                  <a:noFill/>
                </a:ln>
                <a:solidFill>
                  <a:srgbClr val="888888"/>
                </a:solidFill>
                <a:effectLst/>
                <a:latin typeface="Arial" pitchFamily="34" charset="0"/>
              </a:rPr>
              <a:t> </a:t>
            </a:r>
            <a:r>
              <a:rPr kumimoji="0" lang="fr-FR" sz="1100" b="0" i="0" u="none" strike="noStrike" cap="none" normalizeH="0" baseline="0" smtClean="0">
                <a:ln>
                  <a:noFill/>
                </a:ln>
                <a:solidFill>
                  <a:srgbClr val="888888"/>
                </a:solidFill>
                <a:effectLst/>
                <a:latin typeface="Arial" pitchFamily="34" charset="0"/>
              </a:rPr>
              <a:t>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1800" dirty="0" smtClean="0">
                <a:latin typeface="Arial" pitchFamily="34" charset="0"/>
                <a:cs typeface="Arial" pitchFamily="34" charset="0"/>
              </a:rPr>
              <a:t>Préambule: Rappels techniques</a:t>
            </a:r>
            <a:endParaRPr lang="fr-FR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fr-FR" sz="1800" dirty="0" smtClean="0">
                <a:latin typeface="Arial" pitchFamily="34" charset="0"/>
                <a:cs typeface="Arial" pitchFamily="34" charset="0"/>
              </a:rPr>
              <a:t>Une exploitation agricole se définit donc par les productions qu’elle met en œuvre et par les moyens qu’elle y consacre</a:t>
            </a:r>
          </a:p>
          <a:p>
            <a:endParaRPr lang="fr-FR" sz="1800" dirty="0" smtClean="0">
              <a:latin typeface="Arial" pitchFamily="34" charset="0"/>
              <a:cs typeface="Arial" pitchFamily="34" charset="0"/>
            </a:endParaRPr>
          </a:p>
          <a:p>
            <a:r>
              <a:rPr lang="fr-FR" sz="1800" dirty="0" smtClean="0">
                <a:latin typeface="Arial" pitchFamily="34" charset="0"/>
                <a:cs typeface="Arial" pitchFamily="34" charset="0"/>
              </a:rPr>
              <a:t>Ces productions ne sont pas le fruit du hasard: elles dépendent souvent de facteurs exogènes auxquels l’exploitant s’adapte</a:t>
            </a:r>
          </a:p>
          <a:p>
            <a:endParaRPr lang="fr-FR" sz="1800" dirty="0" smtClean="0">
              <a:latin typeface="Arial" pitchFamily="34" charset="0"/>
              <a:cs typeface="Arial" pitchFamily="34" charset="0"/>
            </a:endParaRPr>
          </a:p>
          <a:p>
            <a:endParaRPr lang="fr-FR" sz="1800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fr-FR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Quels sont donc les critères de choix des cultures dans les systèmes de Production Végétale?</a:t>
            </a:r>
          </a:p>
          <a:p>
            <a:endParaRPr lang="fr-FR" sz="18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fr-FR" sz="1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4900" dirty="0" smtClean="0">
                <a:latin typeface="Arial" pitchFamily="34" charset="0"/>
                <a:cs typeface="Arial" pitchFamily="34" charset="0"/>
              </a:rPr>
              <a:t>D – Incidence des politiques et réglementations</a:t>
            </a:r>
            <a:endParaRPr lang="fr-FR" sz="4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fr-FR" sz="1800" b="1" u="sng" dirty="0" smtClean="0">
                <a:latin typeface="Arial" pitchFamily="34" charset="0"/>
                <a:cs typeface="Arial" pitchFamily="34" charset="0"/>
              </a:rPr>
              <a:t>3 – La PAC et ses effets sur les assolements</a:t>
            </a:r>
          </a:p>
          <a:p>
            <a:pPr>
              <a:buNone/>
            </a:pPr>
            <a:r>
              <a:rPr lang="fr-FR" sz="1800" b="1" dirty="0" smtClean="0">
                <a:latin typeface="Arial" pitchFamily="34" charset="0"/>
                <a:cs typeface="Arial" pitchFamily="34" charset="0"/>
              </a:rPr>
              <a:t>La diversité de l’assolement:</a:t>
            </a:r>
          </a:p>
          <a:p>
            <a:r>
              <a:rPr lang="fr-FR" sz="1600" dirty="0" smtClean="0">
                <a:latin typeface="Arial" pitchFamily="34" charset="0"/>
                <a:cs typeface="Arial" pitchFamily="34" charset="0"/>
              </a:rPr>
              <a:t>En pratique, prenons l’exemple de cette exploitation: </a:t>
            </a:r>
          </a:p>
          <a:p>
            <a:endParaRPr lang="fr-FR" sz="1600" dirty="0" smtClean="0">
              <a:latin typeface="Arial" pitchFamily="34" charset="0"/>
              <a:cs typeface="Arial" pitchFamily="34" charset="0"/>
            </a:endParaRPr>
          </a:p>
          <a:p>
            <a:endParaRPr lang="fr-FR" sz="1600" dirty="0" smtClean="0">
              <a:latin typeface="Arial" pitchFamily="34" charset="0"/>
              <a:cs typeface="Arial" pitchFamily="34" charset="0"/>
            </a:endParaRPr>
          </a:p>
          <a:p>
            <a:endParaRPr lang="fr-FR" sz="1600" baseline="30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317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0" i="0" u="none" strike="noStrike" cap="none" normalizeH="0" baseline="0" smtClean="0">
                <a:ln>
                  <a:noFill/>
                </a:ln>
                <a:solidFill>
                  <a:srgbClr val="888888"/>
                </a:solidFill>
                <a:effectLst/>
                <a:latin typeface="Arial" pitchFamily="34" charset="0"/>
              </a:rPr>
              <a:t>à l'aide de la méthode de spatialisation </a:t>
            </a:r>
            <a:r>
              <a:rPr kumimoji="0" lang="fr-FR" sz="1100" b="0" i="0" u="none" strike="noStrike" cap="none" normalizeH="0" baseline="0" smtClean="0">
                <a:ln>
                  <a:noFill/>
                </a:ln>
                <a:solidFill>
                  <a:srgbClr val="888888"/>
                </a:solidFill>
                <a:effectLst/>
                <a:latin typeface="Arial" pitchFamily="34" charset="0"/>
                <a:hlinkClick r:id="rId2"/>
              </a:rPr>
              <a:t>AURELHY</a:t>
            </a:r>
            <a:r>
              <a:rPr kumimoji="0" lang="fr-FR" sz="1100" b="0" i="0" u="none" strike="noStrike" cap="none" normalizeH="0" baseline="0" smtClean="0">
                <a:ln>
                  <a:noFill/>
                </a:ln>
                <a:solidFill>
                  <a:srgbClr val="888888"/>
                </a:solidFill>
                <a:effectLst/>
                <a:latin typeface="Arial" pitchFamily="34" charset="0"/>
              </a:rPr>
              <a:t>, à partir de séries de données pluviométriques homogènes sur la période 1981-2010.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0" i="0" u="none" strike="noStrike" cap="none" normalizeH="0" baseline="0" smtClean="0">
                <a:ln>
                  <a:noFill/>
                </a:ln>
                <a:solidFill>
                  <a:srgbClr val="888888"/>
                </a:solidFill>
                <a:effectLst/>
                <a:latin typeface="Arial" pitchFamily="34" charset="0"/>
              </a:rPr>
              <a:t>L'éventail des précipitations annuelles moyennes est très large, puisqu'il va de moins de 600 mm dans la moitié est de l'Eure-et-Loir, le delta du Rhône et la vallée de l'Aude, à plus de 2000 mm sur les monts du Cantal, au mont Aigoual et en Chartreuse.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0" i="0" u="none" strike="noStrike" cap="none" normalizeH="0" baseline="0" smtClean="0">
                <a:ln>
                  <a:noFill/>
                </a:ln>
                <a:solidFill>
                  <a:srgbClr val="888888"/>
                </a:solidFill>
                <a:effectLst/>
                <a:latin typeface="Arial" pitchFamily="34" charset="0"/>
              </a:rPr>
              <a:t>Les précipitations restent inférieures à 800 mm sur l'ensemble du Bassin parisien. La pluviométrie est plus élevée le long des côtes de la Manche de Boulogne-sur-Mer à la Bretagne où elle dépasse partout 800 mm (sauf dans l'est du Cotentin et la Côte d'Emeraude, allant de la pointe du Roc à St-Brieuc). L'augmentation des précipitations sur le relief faisant face à l'océan (collines de Normandie et massif Armoricain) est considérable eu égard à l'augmentation correspondante d'altitude, les précipitations y dépassant 1200 mm. L'Anjou et la Touraine ont une pluviométrie qui reste comprise entre 600 et  700 mm. Dans le Poitou la pluviométrie dépasse 800 mm à l'ouest de Poitiers et jusqu'aux Charentes.</a:t>
            </a: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0" i="0" u="none" strike="noStrike" cap="none" normalizeH="0" baseline="0" smtClean="0">
                <a:ln>
                  <a:noFill/>
                </a:ln>
                <a:solidFill>
                  <a:srgbClr val="888888"/>
                </a:solidFill>
                <a:effectLst/>
                <a:latin typeface="Arial" pitchFamily="34" charset="0"/>
              </a:rPr>
              <a:t>  </a:t>
            </a:r>
            <a:r>
              <a:rPr kumimoji="0" lang="fr-FR" sz="48000" b="0" i="0" u="none" strike="noStrike" cap="none" normalizeH="0" baseline="0" smtClean="0">
                <a:ln>
                  <a:noFill/>
                </a:ln>
                <a:solidFill>
                  <a:srgbClr val="888888"/>
                </a:solidFill>
                <a:effectLst/>
                <a:latin typeface="Arial" pitchFamily="34" charset="0"/>
              </a:rPr>
              <a:t> </a:t>
            </a:r>
            <a:r>
              <a:rPr kumimoji="0" lang="fr-FR" sz="1100" b="0" i="0" u="none" strike="noStrike" cap="none" normalizeH="0" baseline="0" smtClean="0">
                <a:ln>
                  <a:noFill/>
                </a:ln>
                <a:solidFill>
                  <a:srgbClr val="888888"/>
                </a:solidFill>
                <a:effectLst/>
                <a:latin typeface="Arial" pitchFamily="34" charset="0"/>
              </a:rPr>
              <a:t>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</a:t>
            </a:r>
          </a:p>
        </p:txBody>
      </p:sp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214282" y="2643182"/>
          <a:ext cx="6429420" cy="40129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3140"/>
                <a:gridCol w="2143140"/>
                <a:gridCol w="2143140"/>
              </a:tblGrid>
              <a:tr h="151446">
                <a:tc>
                  <a:txBody>
                    <a:bodyPr/>
                    <a:lstStyle/>
                    <a:p>
                      <a:r>
                        <a:rPr lang="fr-FR" dirty="0" smtClean="0"/>
                        <a:t>Culture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Surface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Genre</a:t>
                      </a:r>
                      <a:endParaRPr lang="fr-FR" dirty="0"/>
                    </a:p>
                  </a:txBody>
                  <a:tcPr/>
                </a:tc>
              </a:tr>
              <a:tr h="500318">
                <a:tc>
                  <a:txBody>
                    <a:bodyPr/>
                    <a:lstStyle/>
                    <a:p>
                      <a:r>
                        <a:rPr lang="fr-FR" dirty="0" smtClean="0"/>
                        <a:t>Blé Tendre d’Hiver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47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Triticum</a:t>
                      </a:r>
                      <a:endParaRPr lang="fr-FR" dirty="0"/>
                    </a:p>
                  </a:txBody>
                  <a:tcPr/>
                </a:tc>
              </a:tr>
              <a:tr h="285896">
                <a:tc>
                  <a:txBody>
                    <a:bodyPr/>
                    <a:lstStyle/>
                    <a:p>
                      <a:r>
                        <a:rPr lang="fr-FR" dirty="0" smtClean="0"/>
                        <a:t>Orge d’Hiver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8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Hordeum</a:t>
                      </a:r>
                      <a:endParaRPr lang="fr-FR" dirty="0"/>
                    </a:p>
                  </a:txBody>
                  <a:tcPr/>
                </a:tc>
              </a:tr>
              <a:tr h="500318">
                <a:tc>
                  <a:txBody>
                    <a:bodyPr/>
                    <a:lstStyle/>
                    <a:p>
                      <a:r>
                        <a:rPr lang="fr-FR" dirty="0" smtClean="0"/>
                        <a:t>Orge de Printemps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6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Hordeum</a:t>
                      </a:r>
                      <a:endParaRPr lang="fr-FR" dirty="0"/>
                    </a:p>
                  </a:txBody>
                  <a:tcPr/>
                </a:tc>
              </a:tr>
              <a:tr h="285896">
                <a:tc>
                  <a:txBody>
                    <a:bodyPr/>
                    <a:lstStyle/>
                    <a:p>
                      <a:r>
                        <a:rPr lang="fr-FR" dirty="0" smtClean="0"/>
                        <a:t>Colza d’Hiver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14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Brassica</a:t>
                      </a:r>
                      <a:endParaRPr lang="fr-FR" dirty="0"/>
                    </a:p>
                  </a:txBody>
                  <a:tcPr/>
                </a:tc>
              </a:tr>
              <a:tr h="500318">
                <a:tc>
                  <a:txBody>
                    <a:bodyPr/>
                    <a:lstStyle/>
                    <a:p>
                      <a:r>
                        <a:rPr lang="fr-FR" dirty="0" smtClean="0"/>
                        <a:t>Pomme de Terre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Solanum</a:t>
                      </a:r>
                      <a:endParaRPr lang="fr-FR" dirty="0"/>
                    </a:p>
                  </a:txBody>
                  <a:tcPr/>
                </a:tc>
              </a:tr>
              <a:tr h="500318">
                <a:tc>
                  <a:txBody>
                    <a:bodyPr/>
                    <a:lstStyle/>
                    <a:p>
                      <a:r>
                        <a:rPr lang="fr-FR" dirty="0" smtClean="0"/>
                        <a:t>Betteraves sucrières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7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Beta</a:t>
                      </a:r>
                      <a:endParaRPr lang="fr-FR" dirty="0"/>
                    </a:p>
                  </a:txBody>
                  <a:tcPr/>
                </a:tc>
              </a:tr>
              <a:tr h="285896">
                <a:tc>
                  <a:txBody>
                    <a:bodyPr/>
                    <a:lstStyle/>
                    <a:p>
                      <a:r>
                        <a:rPr lang="fr-FR" dirty="0" smtClean="0"/>
                        <a:t>TOTAL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92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rgbClr val="FF0000"/>
                          </a:solidFill>
                        </a:rPr>
                        <a:t>5 genres mais 6 cultures comptabilisées</a:t>
                      </a: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6715140" y="3429000"/>
            <a:ext cx="22145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i="1" dirty="0" smtClean="0"/>
              <a:t>Orge de printemps et Orge d’hiver comptent bien pour 2 cultures différentes</a:t>
            </a:r>
            <a:endParaRPr lang="fr-FR" sz="1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4900" dirty="0" smtClean="0">
                <a:latin typeface="Arial" pitchFamily="34" charset="0"/>
                <a:cs typeface="Arial" pitchFamily="34" charset="0"/>
              </a:rPr>
              <a:t>D – Incidence des politiques et réglementations</a:t>
            </a:r>
            <a:endParaRPr lang="fr-FR" sz="4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fr-FR" sz="1800" b="1" u="sng" dirty="0" smtClean="0">
                <a:latin typeface="Arial" pitchFamily="34" charset="0"/>
                <a:cs typeface="Arial" pitchFamily="34" charset="0"/>
              </a:rPr>
              <a:t>4- La réduction des intrants: une volonté réelle qui passe par l’introduction de nouvelles espèces ou variétés</a:t>
            </a:r>
          </a:p>
          <a:p>
            <a:endParaRPr lang="fr-FR" sz="1800" dirty="0" smtClean="0">
              <a:latin typeface="Arial" pitchFamily="34" charset="0"/>
              <a:cs typeface="Arial" pitchFamily="34" charset="0"/>
            </a:endParaRPr>
          </a:p>
          <a:p>
            <a:endParaRPr lang="fr-FR" sz="1800" dirty="0" smtClean="0">
              <a:latin typeface="Arial" pitchFamily="34" charset="0"/>
              <a:cs typeface="Arial" pitchFamily="34" charset="0"/>
            </a:endParaRPr>
          </a:p>
          <a:p>
            <a:endParaRPr lang="fr-FR" sz="1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317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0" i="0" u="none" strike="noStrike" cap="none" normalizeH="0" baseline="0" smtClean="0">
                <a:ln>
                  <a:noFill/>
                </a:ln>
                <a:solidFill>
                  <a:srgbClr val="888888"/>
                </a:solidFill>
                <a:effectLst/>
                <a:latin typeface="Arial" pitchFamily="34" charset="0"/>
              </a:rPr>
              <a:t>à l'aide de la méthode de spatialisation </a:t>
            </a:r>
            <a:r>
              <a:rPr kumimoji="0" lang="fr-FR" sz="1100" b="0" i="0" u="none" strike="noStrike" cap="none" normalizeH="0" baseline="0" smtClean="0">
                <a:ln>
                  <a:noFill/>
                </a:ln>
                <a:solidFill>
                  <a:srgbClr val="888888"/>
                </a:solidFill>
                <a:effectLst/>
                <a:latin typeface="Arial" pitchFamily="34" charset="0"/>
                <a:hlinkClick r:id="rId2"/>
              </a:rPr>
              <a:t>AURELHY</a:t>
            </a:r>
            <a:r>
              <a:rPr kumimoji="0" lang="fr-FR" sz="1100" b="0" i="0" u="none" strike="noStrike" cap="none" normalizeH="0" baseline="0" smtClean="0">
                <a:ln>
                  <a:noFill/>
                </a:ln>
                <a:solidFill>
                  <a:srgbClr val="888888"/>
                </a:solidFill>
                <a:effectLst/>
                <a:latin typeface="Arial" pitchFamily="34" charset="0"/>
              </a:rPr>
              <a:t>, à partir de séries de données pluviométriques homogènes sur la période 1981-2010.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0" i="0" u="none" strike="noStrike" cap="none" normalizeH="0" baseline="0" smtClean="0">
                <a:ln>
                  <a:noFill/>
                </a:ln>
                <a:solidFill>
                  <a:srgbClr val="888888"/>
                </a:solidFill>
                <a:effectLst/>
                <a:latin typeface="Arial" pitchFamily="34" charset="0"/>
              </a:rPr>
              <a:t>L'éventail des précipitations annuelles moyennes est très large, puisqu'il va de moins de 600 mm dans la moitié est de l'Eure-et-Loir, le delta du Rhône et la vallée de l'Aude, à plus de 2000 mm sur les monts du Cantal, au mont Aigoual et en Chartreuse.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0" i="0" u="none" strike="noStrike" cap="none" normalizeH="0" baseline="0" smtClean="0">
                <a:ln>
                  <a:noFill/>
                </a:ln>
                <a:solidFill>
                  <a:srgbClr val="888888"/>
                </a:solidFill>
                <a:effectLst/>
                <a:latin typeface="Arial" pitchFamily="34" charset="0"/>
              </a:rPr>
              <a:t>Les précipitations restent inférieures à 800 mm sur l'ensemble du Bassin parisien. La pluviométrie est plus élevée le long des côtes de la Manche de Boulogne-sur-Mer à la Bretagne où elle dépasse partout 800 mm (sauf dans l'est du Cotentin et la Côte d'Emeraude, allant de la pointe du Roc à St-Brieuc). L'augmentation des précipitations sur le relief faisant face à l'océan (collines de Normandie et massif Armoricain) est considérable eu égard à l'augmentation correspondante d'altitude, les précipitations y dépassant 1200 mm. L'Anjou et la Touraine ont une pluviométrie qui reste comprise entre 600 et  700 mm. Dans le Poitou la pluviométrie dépasse 800 mm à l'ouest de Poitiers et jusqu'aux Charentes.</a:t>
            </a: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0" i="0" u="none" strike="noStrike" cap="none" normalizeH="0" baseline="0" smtClean="0">
                <a:ln>
                  <a:noFill/>
                </a:ln>
                <a:solidFill>
                  <a:srgbClr val="888888"/>
                </a:solidFill>
                <a:effectLst/>
                <a:latin typeface="Arial" pitchFamily="34" charset="0"/>
              </a:rPr>
              <a:t>  </a:t>
            </a:r>
            <a:r>
              <a:rPr kumimoji="0" lang="fr-FR" sz="48000" b="0" i="0" u="none" strike="noStrike" cap="none" normalizeH="0" baseline="0" smtClean="0">
                <a:ln>
                  <a:noFill/>
                </a:ln>
                <a:solidFill>
                  <a:srgbClr val="888888"/>
                </a:solidFill>
                <a:effectLst/>
                <a:latin typeface="Arial" pitchFamily="34" charset="0"/>
              </a:rPr>
              <a:t> </a:t>
            </a:r>
            <a:r>
              <a:rPr kumimoji="0" lang="fr-FR" sz="1100" b="0" i="0" u="none" strike="noStrike" cap="none" normalizeH="0" baseline="0" smtClean="0">
                <a:ln>
                  <a:noFill/>
                </a:ln>
                <a:solidFill>
                  <a:srgbClr val="888888"/>
                </a:solidFill>
                <a:effectLst/>
                <a:latin typeface="Arial" pitchFamily="34" charset="0"/>
              </a:rPr>
              <a:t>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Arial" pitchFamily="34" charset="0"/>
                <a:cs typeface="Arial" pitchFamily="34" charset="0"/>
              </a:rPr>
              <a:t>A – Les facteurs abiotiques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1800" dirty="0" smtClean="0">
                <a:latin typeface="Arial" pitchFamily="34" charset="0"/>
                <a:cs typeface="Arial" pitchFamily="34" charset="0"/>
              </a:rPr>
              <a:t>En écologie, les </a:t>
            </a:r>
            <a:r>
              <a:rPr lang="fr-FR" sz="1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facteurs abiotiques </a:t>
            </a:r>
            <a:r>
              <a:rPr lang="fr-FR" sz="1800" dirty="0" smtClean="0">
                <a:latin typeface="Arial" pitchFamily="34" charset="0"/>
                <a:cs typeface="Arial" pitchFamily="34" charset="0"/>
              </a:rPr>
              <a:t>représentent l'ensemble des facteurs physico-chimiques d'un écosystème influençant une biocénose donnée. C'est l'action du non-vivant sur le vivant.</a:t>
            </a:r>
          </a:p>
          <a:p>
            <a:endParaRPr lang="fr-FR" sz="1800" dirty="0" smtClean="0">
              <a:latin typeface="Arial" pitchFamily="34" charset="0"/>
              <a:cs typeface="Arial" pitchFamily="34" charset="0"/>
            </a:endParaRPr>
          </a:p>
          <a:p>
            <a:r>
              <a:rPr lang="fr-FR" sz="1800" dirty="0" smtClean="0">
                <a:latin typeface="Arial" pitchFamily="34" charset="0"/>
                <a:cs typeface="Arial" pitchFamily="34" charset="0"/>
              </a:rPr>
              <a:t>Par extension, s’agissant ici d’un agro-système, on considèrera comme </a:t>
            </a:r>
            <a:r>
              <a:rPr lang="fr-FR" sz="1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facteurs abiotiques </a:t>
            </a:r>
            <a:r>
              <a:rPr lang="fr-FR" sz="1800" dirty="0" smtClean="0">
                <a:latin typeface="Arial" pitchFamily="34" charset="0"/>
                <a:cs typeface="Arial" pitchFamily="34" charset="0"/>
              </a:rPr>
              <a:t>l’ensemble des éléments physico-chimiques qui conditionnent la culture: le climat, l’eau, les sols et reliefs, ….</a:t>
            </a:r>
          </a:p>
          <a:p>
            <a:endParaRPr lang="fr-FR" sz="1800" dirty="0" smtClean="0">
              <a:latin typeface="Arial" pitchFamily="34" charset="0"/>
              <a:cs typeface="Arial" pitchFamily="34" charset="0"/>
            </a:endParaRPr>
          </a:p>
          <a:p>
            <a:r>
              <a:rPr lang="fr-FR" sz="1800" dirty="0" smtClean="0">
                <a:latin typeface="Arial" pitchFamily="34" charset="0"/>
                <a:cs typeface="Arial" pitchFamily="34" charset="0"/>
              </a:rPr>
              <a:t>Par essence, les </a:t>
            </a:r>
            <a:r>
              <a:rPr lang="fr-FR" sz="1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facteurs abiotiques </a:t>
            </a:r>
            <a:r>
              <a:rPr lang="fr-FR" sz="1800" dirty="0" smtClean="0">
                <a:latin typeface="Arial" pitchFamily="34" charset="0"/>
                <a:cs typeface="Arial" pitchFamily="34" charset="0"/>
              </a:rPr>
              <a:t>représentent l’ensemble des contraintes dites « naturelles » sur lesquelles l’agriculteur n’a aucune emprise et auxquelles il devra adapter ses choix.</a:t>
            </a:r>
            <a:endParaRPr lang="fr-FR" sz="1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Arial" pitchFamily="34" charset="0"/>
                <a:cs typeface="Arial" pitchFamily="34" charset="0"/>
              </a:rPr>
              <a:t>A – Les facteurs abiotiques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fr-FR" sz="1800" u="sng" dirty="0" smtClean="0">
                <a:latin typeface="Arial" pitchFamily="34" charset="0"/>
                <a:cs typeface="Arial" pitchFamily="34" charset="0"/>
              </a:rPr>
              <a:t>1- Le Climat</a:t>
            </a:r>
          </a:p>
          <a:p>
            <a:pPr lvl="1"/>
            <a:r>
              <a:rPr lang="fr-FR" sz="1400" dirty="0" smtClean="0">
                <a:latin typeface="Arial" pitchFamily="34" charset="0"/>
                <a:cs typeface="Arial" pitchFamily="34" charset="0"/>
              </a:rPr>
              <a:t>Les besoins en eau conditionnent la présence des cultures dans une région donnée: </a:t>
            </a:r>
          </a:p>
          <a:p>
            <a:pPr lvl="1"/>
            <a:endParaRPr lang="fr-FR" sz="1400" dirty="0" smtClean="0">
              <a:latin typeface="Arial" pitchFamily="34" charset="0"/>
              <a:cs typeface="Arial" pitchFamily="34" charset="0"/>
            </a:endParaRPr>
          </a:p>
          <a:p>
            <a:pPr lvl="1">
              <a:buNone/>
            </a:pPr>
            <a:r>
              <a:rPr lang="fr-FR" sz="1400" dirty="0" smtClean="0">
                <a:latin typeface="Arial" pitchFamily="34" charset="0"/>
                <a:cs typeface="Arial" pitchFamily="34" charset="0"/>
              </a:rPr>
              <a:t>Quantités d’eau consommées pour quelques productions (Source: </a:t>
            </a:r>
            <a:r>
              <a:rPr lang="fr-FR" sz="1400" b="1" dirty="0" err="1" smtClean="0">
                <a:latin typeface="Arial" pitchFamily="34" charset="0"/>
                <a:cs typeface="Arial" pitchFamily="34" charset="0"/>
              </a:rPr>
              <a:t>Eaufrance</a:t>
            </a:r>
            <a:r>
              <a:rPr lang="fr-FR" sz="14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lvl="1"/>
            <a:endParaRPr lang="fr-FR" sz="1400" dirty="0" smtClean="0">
              <a:latin typeface="Arial" pitchFamily="34" charset="0"/>
              <a:cs typeface="Arial" pitchFamily="34" charset="0"/>
            </a:endParaRPr>
          </a:p>
          <a:p>
            <a:pPr lvl="1" algn="ctr"/>
            <a:r>
              <a:rPr lang="fr-FR" sz="1400" dirty="0" smtClean="0"/>
              <a:t> </a:t>
            </a:r>
            <a:r>
              <a:rPr lang="fr-FR" sz="1400" b="1" dirty="0" smtClean="0"/>
              <a:t>238</a:t>
            </a:r>
            <a:r>
              <a:rPr lang="fr-FR" sz="1400" dirty="0" smtClean="0"/>
              <a:t> litres d’eau pour 1 kg de </a:t>
            </a:r>
            <a:r>
              <a:rPr lang="fr-FR" sz="1400" b="1" dirty="0" smtClean="0"/>
              <a:t>maïs ensilage</a:t>
            </a:r>
            <a:r>
              <a:rPr lang="fr-FR" sz="1400" dirty="0" smtClean="0"/>
              <a:t> ; </a:t>
            </a:r>
            <a:br>
              <a:rPr lang="fr-FR" sz="1400" dirty="0" smtClean="0"/>
            </a:br>
            <a:r>
              <a:rPr lang="fr-FR" sz="1400" dirty="0" smtClean="0"/>
              <a:t>  </a:t>
            </a:r>
            <a:r>
              <a:rPr lang="fr-FR" sz="1400" b="1" dirty="0" smtClean="0"/>
              <a:t>454</a:t>
            </a:r>
            <a:r>
              <a:rPr lang="fr-FR" sz="1400" dirty="0" smtClean="0"/>
              <a:t> litres d’eau pour 1 kg de </a:t>
            </a:r>
            <a:r>
              <a:rPr lang="fr-FR" sz="1400" b="1" dirty="0" smtClean="0"/>
              <a:t>maïs grain</a:t>
            </a:r>
            <a:r>
              <a:rPr lang="fr-FR" sz="1400" dirty="0" smtClean="0"/>
              <a:t> ; </a:t>
            </a:r>
            <a:br>
              <a:rPr lang="fr-FR" sz="1400" dirty="0" smtClean="0"/>
            </a:br>
            <a:r>
              <a:rPr lang="fr-FR" sz="1400" dirty="0" smtClean="0"/>
              <a:t> </a:t>
            </a:r>
            <a:r>
              <a:rPr lang="fr-FR" sz="1400" b="1" dirty="0" smtClean="0"/>
              <a:t>524</a:t>
            </a:r>
            <a:r>
              <a:rPr lang="fr-FR" sz="1400" dirty="0" smtClean="0"/>
              <a:t> litres d’eau pour 1 kg </a:t>
            </a:r>
            <a:r>
              <a:rPr lang="fr-FR" sz="1400" b="1" dirty="0" smtClean="0"/>
              <a:t>d’orge</a:t>
            </a:r>
            <a:r>
              <a:rPr lang="fr-FR" sz="1400" dirty="0" smtClean="0"/>
              <a:t> ; </a:t>
            </a:r>
            <a:br>
              <a:rPr lang="fr-FR" sz="1400" dirty="0" smtClean="0"/>
            </a:br>
            <a:r>
              <a:rPr lang="fr-FR" sz="1400" dirty="0" smtClean="0"/>
              <a:t> </a:t>
            </a:r>
            <a:r>
              <a:rPr lang="fr-FR" sz="1400" b="1" dirty="0" smtClean="0"/>
              <a:t>590</a:t>
            </a:r>
            <a:r>
              <a:rPr lang="fr-FR" sz="1400" dirty="0" smtClean="0"/>
              <a:t> litres d’eau pour 1 kg de </a:t>
            </a:r>
            <a:r>
              <a:rPr lang="fr-FR" sz="1400" b="1" dirty="0" smtClean="0"/>
              <a:t>pomme de terre</a:t>
            </a:r>
            <a:r>
              <a:rPr lang="fr-FR" sz="1400" dirty="0" smtClean="0"/>
              <a:t> ; </a:t>
            </a:r>
            <a:br>
              <a:rPr lang="fr-FR" sz="1400" dirty="0" smtClean="0"/>
            </a:br>
            <a:r>
              <a:rPr lang="fr-FR" sz="1400" b="1" dirty="0" smtClean="0"/>
              <a:t> 590 </a:t>
            </a:r>
            <a:r>
              <a:rPr lang="fr-FR" sz="1400" dirty="0" smtClean="0"/>
              <a:t>litres d’eau pour 1 kg de </a:t>
            </a:r>
            <a:r>
              <a:rPr lang="fr-FR" sz="1400" b="1" dirty="0" smtClean="0"/>
              <a:t>blé</a:t>
            </a:r>
            <a:r>
              <a:rPr lang="fr-FR" sz="1400" dirty="0" smtClean="0"/>
              <a:t> ; </a:t>
            </a:r>
            <a:br>
              <a:rPr lang="fr-FR" sz="1400" dirty="0" smtClean="0"/>
            </a:br>
            <a:endParaRPr lang="fr-FR" sz="1400" dirty="0" smtClean="0"/>
          </a:p>
          <a:p>
            <a:pPr lvl="1"/>
            <a:r>
              <a:rPr lang="fr-FR" sz="1400" dirty="0" smtClean="0"/>
              <a:t>Parallèlement  à ces besoins en eau, les plantes ont des besoins en chaleur parfois importants, par exemple aux alentours de 2000 degrés pour le Maïs Grain: il pourra par exemple être récolté en Alsace </a:t>
            </a:r>
            <a:r>
              <a:rPr lang="fr-FR" sz="1400" b="1" dirty="0" smtClean="0"/>
              <a:t>1 mois plus tôt </a:t>
            </a:r>
            <a:r>
              <a:rPr lang="fr-FR" sz="1400" dirty="0" smtClean="0"/>
              <a:t>qu’en Nord/ Pas de Calais</a:t>
            </a:r>
            <a:br>
              <a:rPr lang="fr-FR" sz="1400" dirty="0" smtClean="0"/>
            </a:br>
            <a:endParaRPr lang="fr-FR" sz="1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Arial" pitchFamily="34" charset="0"/>
                <a:cs typeface="Arial" pitchFamily="34" charset="0"/>
              </a:rPr>
              <a:t>A – Les facteurs abiotiques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fr-FR" sz="1800" b="1" u="sng" dirty="0" smtClean="0">
                <a:latin typeface="Arial" pitchFamily="34" charset="0"/>
                <a:cs typeface="Arial" pitchFamily="34" charset="0"/>
              </a:rPr>
              <a:t>1- Le Climat</a:t>
            </a:r>
          </a:p>
          <a:p>
            <a:endParaRPr lang="fr-FR" sz="1800" dirty="0" smtClean="0">
              <a:latin typeface="Arial" pitchFamily="34" charset="0"/>
              <a:cs typeface="Arial" pitchFamily="34" charset="0"/>
            </a:endParaRPr>
          </a:p>
          <a:p>
            <a:r>
              <a:rPr lang="fr-FR" sz="1800" dirty="0" smtClean="0">
                <a:latin typeface="Arial" pitchFamily="34" charset="0"/>
                <a:cs typeface="Arial" pitchFamily="34" charset="0"/>
              </a:rPr>
              <a:t>La répartition des précipitations est </a:t>
            </a:r>
            <a:br>
              <a:rPr lang="fr-FR" sz="1800" dirty="0" smtClean="0">
                <a:latin typeface="Arial" pitchFamily="34" charset="0"/>
                <a:cs typeface="Arial" pitchFamily="34" charset="0"/>
              </a:rPr>
            </a:br>
            <a:r>
              <a:rPr lang="fr-FR" sz="1800" dirty="0" smtClean="0">
                <a:latin typeface="Arial" pitchFamily="34" charset="0"/>
                <a:cs typeface="Arial" pitchFamily="34" charset="0"/>
              </a:rPr>
              <a:t>très hétérogène en France</a:t>
            </a:r>
          </a:p>
          <a:p>
            <a:endParaRPr lang="fr-FR" sz="1800" dirty="0" smtClean="0">
              <a:latin typeface="Arial" pitchFamily="34" charset="0"/>
              <a:cs typeface="Arial" pitchFamily="34" charset="0"/>
            </a:endParaRPr>
          </a:p>
          <a:p>
            <a:r>
              <a:rPr lang="fr-FR" sz="1800" dirty="0" smtClean="0">
                <a:latin typeface="Arial" pitchFamily="34" charset="0"/>
                <a:cs typeface="Arial" pitchFamily="34" charset="0"/>
              </a:rPr>
              <a:t>L’agriculteur devra adapter ses </a:t>
            </a:r>
            <a:br>
              <a:rPr lang="fr-FR" sz="1800" dirty="0" smtClean="0">
                <a:latin typeface="Arial" pitchFamily="34" charset="0"/>
                <a:cs typeface="Arial" pitchFamily="34" charset="0"/>
              </a:rPr>
            </a:br>
            <a:r>
              <a:rPr lang="fr-FR" sz="1800" dirty="0" smtClean="0">
                <a:latin typeface="Arial" pitchFamily="34" charset="0"/>
                <a:cs typeface="Arial" pitchFamily="34" charset="0"/>
              </a:rPr>
              <a:t>cultures ou ses moyens de production</a:t>
            </a:r>
            <a:br>
              <a:rPr lang="fr-FR" sz="1800" dirty="0" smtClean="0">
                <a:latin typeface="Arial" pitchFamily="34" charset="0"/>
                <a:cs typeface="Arial" pitchFamily="34" charset="0"/>
              </a:rPr>
            </a:br>
            <a:r>
              <a:rPr lang="fr-FR" sz="1800" dirty="0" smtClean="0">
                <a:latin typeface="Arial" pitchFamily="34" charset="0"/>
                <a:cs typeface="Arial" pitchFamily="34" charset="0"/>
              </a:rPr>
              <a:t>(irrigation par exemple)</a:t>
            </a: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317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0" i="0" u="none" strike="noStrike" cap="none" normalizeH="0" baseline="0" dirty="0" smtClean="0">
                <a:ln>
                  <a:noFill/>
                </a:ln>
                <a:solidFill>
                  <a:srgbClr val="888888"/>
                </a:solidFill>
                <a:effectLst/>
                <a:latin typeface="Arial" pitchFamily="34" charset="0"/>
              </a:rPr>
              <a:t>à l'aide de la méthode de spatialisation </a:t>
            </a:r>
            <a:r>
              <a:rPr kumimoji="0" lang="fr-FR" sz="1100" b="0" i="0" u="none" strike="noStrike" cap="none" normalizeH="0" baseline="0" dirty="0" smtClean="0">
                <a:ln>
                  <a:noFill/>
                </a:ln>
                <a:solidFill>
                  <a:srgbClr val="888888"/>
                </a:solidFill>
                <a:effectLst/>
                <a:latin typeface="Arial" pitchFamily="34" charset="0"/>
                <a:hlinkClick r:id="rId2"/>
              </a:rPr>
              <a:t>AURELHY</a:t>
            </a:r>
            <a:r>
              <a:rPr kumimoji="0" lang="fr-FR" sz="1100" b="0" i="0" u="none" strike="noStrike" cap="none" normalizeH="0" baseline="0" dirty="0" smtClean="0">
                <a:ln>
                  <a:noFill/>
                </a:ln>
                <a:solidFill>
                  <a:srgbClr val="888888"/>
                </a:solidFill>
                <a:effectLst/>
                <a:latin typeface="Arial" pitchFamily="34" charset="0"/>
              </a:rPr>
              <a:t>, à partir de séries de données pluviométriques homogènes sur la période 1981-2010.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0" i="0" u="none" strike="noStrike" cap="none" normalizeH="0" baseline="0" dirty="0" smtClean="0">
                <a:ln>
                  <a:noFill/>
                </a:ln>
                <a:solidFill>
                  <a:srgbClr val="888888"/>
                </a:solidFill>
                <a:effectLst/>
                <a:latin typeface="Arial" pitchFamily="34" charset="0"/>
              </a:rPr>
              <a:t>L'éventail des précipitations annuelles moyennes est très large, puisqu'il va de moins de 600 mm dans la moitié est de l'Eure-et-Loir, le delta du Rhône et la vallée de l'Aude, à plus de 2000 mm sur les monts du Cantal, au mont Aigoual et en Chartreuse.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0" i="0" u="none" strike="noStrike" cap="none" normalizeH="0" baseline="0" dirty="0" smtClean="0">
                <a:ln>
                  <a:noFill/>
                </a:ln>
                <a:solidFill>
                  <a:srgbClr val="888888"/>
                </a:solidFill>
                <a:effectLst/>
                <a:latin typeface="Arial" pitchFamily="34" charset="0"/>
              </a:rPr>
              <a:t>Les précipitations restent inférieures à 800 mm sur l'ensemble du Bassin parisien. La pluviométrie est plus élevée le long des côtes de la Manche de Boulogne-sur-Mer à la Bretagne où elle dépasse partout 800 mm (sauf dans l'est du Cotentin et la Côte d'Emeraude, allant de la pointe du Roc à St-Brieuc). L'augmentation des précipitations sur le relief faisant face à l'océan (collines de Normandie et massif Armoricain) est considérable eu égard à l'augmentation correspondante d'altitude, les précipitations y dépassant 1200 </a:t>
            </a:r>
            <a:r>
              <a:rPr kumimoji="0" lang="fr-FR" sz="1100" b="0" i="0" u="none" strike="noStrike" cap="none" normalizeH="0" baseline="0" dirty="0" err="1" smtClean="0">
                <a:ln>
                  <a:noFill/>
                </a:ln>
                <a:solidFill>
                  <a:srgbClr val="888888"/>
                </a:solidFill>
                <a:effectLst/>
                <a:latin typeface="Arial" pitchFamily="34" charset="0"/>
              </a:rPr>
              <a:t>mm.</a:t>
            </a:r>
            <a:r>
              <a:rPr kumimoji="0" lang="fr-FR" sz="1100" b="0" i="0" u="none" strike="noStrike" cap="none" normalizeH="0" baseline="0" dirty="0" smtClean="0">
                <a:ln>
                  <a:noFill/>
                </a:ln>
                <a:solidFill>
                  <a:srgbClr val="888888"/>
                </a:solidFill>
                <a:effectLst/>
                <a:latin typeface="Arial" pitchFamily="34" charset="0"/>
              </a:rPr>
              <a:t> L'Anjou et la Touraine ont une pluviométrie qui reste comprise entre 600 et  700 </a:t>
            </a:r>
            <a:r>
              <a:rPr kumimoji="0" lang="fr-FR" sz="1100" b="0" i="0" u="none" strike="noStrike" cap="none" normalizeH="0" baseline="0" dirty="0" err="1" smtClean="0">
                <a:ln>
                  <a:noFill/>
                </a:ln>
                <a:solidFill>
                  <a:srgbClr val="888888"/>
                </a:solidFill>
                <a:effectLst/>
                <a:latin typeface="Arial" pitchFamily="34" charset="0"/>
              </a:rPr>
              <a:t>mm.</a:t>
            </a:r>
            <a:r>
              <a:rPr kumimoji="0" lang="fr-FR" sz="1100" b="0" i="0" u="none" strike="noStrike" cap="none" normalizeH="0" baseline="0" dirty="0" smtClean="0">
                <a:ln>
                  <a:noFill/>
                </a:ln>
                <a:solidFill>
                  <a:srgbClr val="888888"/>
                </a:solidFill>
                <a:effectLst/>
                <a:latin typeface="Arial" pitchFamily="34" charset="0"/>
              </a:rPr>
              <a:t> Dans le Poitou la pluviométrie dépasse 800 mm à l'ouest de Poitiers et jusqu'aux Charentes.</a:t>
            </a: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0" i="0" u="none" strike="noStrike" cap="none" normalizeH="0" baseline="0" dirty="0" smtClean="0">
                <a:ln>
                  <a:noFill/>
                </a:ln>
                <a:solidFill>
                  <a:srgbClr val="888888"/>
                </a:solidFill>
                <a:effectLst/>
                <a:latin typeface="Arial" pitchFamily="34" charset="0"/>
              </a:rPr>
              <a:t>  </a:t>
            </a:r>
            <a:r>
              <a:rPr kumimoji="0" lang="fr-FR" sz="48000" b="0" i="0" u="none" strike="noStrike" cap="none" normalizeH="0" baseline="0" dirty="0" smtClean="0">
                <a:ln>
                  <a:noFill/>
                </a:ln>
                <a:solidFill>
                  <a:srgbClr val="888888"/>
                </a:solidFill>
                <a:effectLst/>
                <a:latin typeface="Arial" pitchFamily="34" charset="0"/>
              </a:rPr>
              <a:t> </a:t>
            </a:r>
            <a:r>
              <a:rPr kumimoji="0" lang="fr-FR" sz="1100" b="0" i="0" u="none" strike="noStrike" cap="none" normalizeH="0" baseline="0" dirty="0" smtClean="0">
                <a:ln>
                  <a:noFill/>
                </a:ln>
                <a:solidFill>
                  <a:srgbClr val="888888"/>
                </a:solidFill>
                <a:effectLst/>
                <a:latin typeface="Arial" pitchFamily="34" charset="0"/>
              </a:rPr>
              <a:t>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</a:t>
            </a:r>
          </a:p>
        </p:txBody>
      </p:sp>
      <p:pic>
        <p:nvPicPr>
          <p:cNvPr id="1026" name="Picture 2" descr="http://pluiesextremes.meteo.fr/media/doc/Climat/rr-norm_an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282" y="1071546"/>
            <a:ext cx="4357718" cy="54814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Arial" pitchFamily="34" charset="0"/>
                <a:cs typeface="Arial" pitchFamily="34" charset="0"/>
              </a:rPr>
              <a:t>A – Les facteurs abiotiques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fr-FR" sz="1800" b="1" u="sng" dirty="0" smtClean="0">
                <a:latin typeface="Arial" pitchFamily="34" charset="0"/>
                <a:cs typeface="Arial" pitchFamily="34" charset="0"/>
              </a:rPr>
              <a:t>2- Le potentiel des Sols</a:t>
            </a:r>
          </a:p>
          <a:p>
            <a:r>
              <a:rPr lang="fr-FR" sz="1800" dirty="0" smtClean="0">
                <a:latin typeface="Arial" pitchFamily="34" charset="0"/>
                <a:cs typeface="Arial" pitchFamily="34" charset="0"/>
              </a:rPr>
              <a:t>On parle parfois de </a:t>
            </a:r>
            <a:r>
              <a:rPr lang="fr-FR" sz="1800" i="1" dirty="0" smtClean="0">
                <a:latin typeface="Arial" pitchFamily="34" charset="0"/>
                <a:cs typeface="Arial" pitchFamily="34" charset="0"/>
              </a:rPr>
              <a:t>facteurs édaphiques</a:t>
            </a:r>
            <a:r>
              <a:rPr lang="fr-FR" sz="1800" dirty="0" smtClean="0">
                <a:latin typeface="Arial" pitchFamily="34" charset="0"/>
                <a:cs typeface="Arial" pitchFamily="34" charset="0"/>
              </a:rPr>
              <a:t>, c’est-à-dire qui ont trait au sol. Le facteur sol est d’ailleurs considéré comme abiotique à tort: c’est un milieu </a:t>
            </a:r>
            <a:r>
              <a:rPr lang="fr-FR" sz="1800" u="sng" dirty="0" smtClean="0">
                <a:latin typeface="Arial" pitchFamily="34" charset="0"/>
                <a:cs typeface="Arial" pitchFamily="34" charset="0"/>
              </a:rPr>
              <a:t>extrêmement complexe et vivant</a:t>
            </a:r>
            <a:r>
              <a:rPr lang="fr-FR" sz="1800" dirty="0" smtClean="0">
                <a:latin typeface="Arial" pitchFamily="34" charset="0"/>
                <a:cs typeface="Arial" pitchFamily="34" charset="0"/>
              </a:rPr>
              <a:t>, loin de l’aspect inerte qu’on peut parfois lui prêter.</a:t>
            </a:r>
          </a:p>
          <a:p>
            <a:endParaRPr lang="fr-FR" sz="1800" dirty="0" smtClean="0">
              <a:latin typeface="Arial" pitchFamily="34" charset="0"/>
              <a:cs typeface="Arial" pitchFamily="34" charset="0"/>
            </a:endParaRPr>
          </a:p>
          <a:p>
            <a:r>
              <a:rPr lang="fr-FR" sz="1800" dirty="0" smtClean="0">
                <a:latin typeface="Arial" pitchFamily="34" charset="0"/>
                <a:cs typeface="Arial" pitchFamily="34" charset="0"/>
              </a:rPr>
              <a:t>Le potentiel intrinsèque d’un sol se définit par: </a:t>
            </a:r>
          </a:p>
          <a:p>
            <a:pPr lvl="1"/>
            <a:r>
              <a:rPr lang="fr-FR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Ses propriétés physiques</a:t>
            </a:r>
            <a:r>
              <a:rPr lang="fr-FR" sz="1400" dirty="0" smtClean="0">
                <a:latin typeface="Arial" pitchFamily="34" charset="0"/>
                <a:cs typeface="Arial" pitchFamily="34" charset="0"/>
              </a:rPr>
              <a:t>: les taux d’Argile, de Limons et de Sables ou de Cailloux confèrent au sol une porosité texturale, une capacité de rétention en eau ou un risque d’ennoiement hivernal particuliers.</a:t>
            </a:r>
          </a:p>
          <a:p>
            <a:pPr lvl="1"/>
            <a:r>
              <a:rPr lang="fr-FR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Ses propriétés chimiques</a:t>
            </a:r>
            <a:r>
              <a:rPr lang="fr-FR" sz="1400" dirty="0" smtClean="0">
                <a:latin typeface="Arial" pitchFamily="34" charset="0"/>
                <a:cs typeface="Arial" pitchFamily="34" charset="0"/>
              </a:rPr>
              <a:t>: outre l’entretien réalisé par l’agriculteur lui-même pour maintenir une bonne fertilité, un sol présente des particularités quasiment impossibles à modifier: pH, taux de calcium, …</a:t>
            </a:r>
          </a:p>
          <a:p>
            <a:pPr lvl="1"/>
            <a:r>
              <a:rPr lang="fr-FR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Ses propriétés biologiques</a:t>
            </a:r>
            <a:r>
              <a:rPr lang="fr-FR" sz="1400" dirty="0" smtClean="0">
                <a:latin typeface="Arial" pitchFamily="34" charset="0"/>
                <a:cs typeface="Arial" pitchFamily="34" charset="0"/>
              </a:rPr>
              <a:t>: en grande partie, elles découlent du stock d’humus, sur lequel l’agriculteur dispose de plusieurs leviers d’action: ce n’est donc pas proprement un facteur abiotique</a:t>
            </a: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317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0" i="0" u="none" strike="noStrike" cap="none" normalizeH="0" baseline="0" dirty="0" smtClean="0">
                <a:ln>
                  <a:noFill/>
                </a:ln>
                <a:solidFill>
                  <a:srgbClr val="888888"/>
                </a:solidFill>
                <a:effectLst/>
                <a:latin typeface="Arial" pitchFamily="34" charset="0"/>
              </a:rPr>
              <a:t>à l'aide de la méthode de spatialisation </a:t>
            </a:r>
            <a:r>
              <a:rPr kumimoji="0" lang="fr-FR" sz="1100" b="0" i="0" u="none" strike="noStrike" cap="none" normalizeH="0" baseline="0" dirty="0" smtClean="0">
                <a:ln>
                  <a:noFill/>
                </a:ln>
                <a:solidFill>
                  <a:srgbClr val="888888"/>
                </a:solidFill>
                <a:effectLst/>
                <a:latin typeface="Arial" pitchFamily="34" charset="0"/>
                <a:hlinkClick r:id="rId2"/>
              </a:rPr>
              <a:t>AURELHY</a:t>
            </a:r>
            <a:r>
              <a:rPr kumimoji="0" lang="fr-FR" sz="1100" b="0" i="0" u="none" strike="noStrike" cap="none" normalizeH="0" baseline="0" dirty="0" smtClean="0">
                <a:ln>
                  <a:noFill/>
                </a:ln>
                <a:solidFill>
                  <a:srgbClr val="888888"/>
                </a:solidFill>
                <a:effectLst/>
                <a:latin typeface="Arial" pitchFamily="34" charset="0"/>
              </a:rPr>
              <a:t>, à partir de séries de données pluviométriques homogènes sur la période 1981-2010.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0" i="0" u="none" strike="noStrike" cap="none" normalizeH="0" baseline="0" dirty="0" smtClean="0">
                <a:ln>
                  <a:noFill/>
                </a:ln>
                <a:solidFill>
                  <a:srgbClr val="888888"/>
                </a:solidFill>
                <a:effectLst/>
                <a:latin typeface="Arial" pitchFamily="34" charset="0"/>
              </a:rPr>
              <a:t>L'éventail des précipitations annuelles moyennes est très large, puisqu'il va de moins de 600 mm dans la moitié est de l'Eure-et-Loir, le delta du Rhône et la vallée de l'Aude, à plus de 2000 mm sur les monts du Cantal, au mont Aigoual et en Chartreuse.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0" i="0" u="none" strike="noStrike" cap="none" normalizeH="0" baseline="0" dirty="0" smtClean="0">
                <a:ln>
                  <a:noFill/>
                </a:ln>
                <a:solidFill>
                  <a:srgbClr val="888888"/>
                </a:solidFill>
                <a:effectLst/>
                <a:latin typeface="Arial" pitchFamily="34" charset="0"/>
              </a:rPr>
              <a:t>Les précipitations restent inférieures à 800 mm sur l'ensemble du Bassin parisien. La pluviométrie est plus élevée le long des côtes de la Manche de Boulogne-sur-Mer à la Bretagne où elle dépasse partout 800 mm (sauf dans l'est du Cotentin et la Côte d'Emeraude, allant de la pointe du Roc à St-Brieuc). L'augmentation des précipitations sur le relief faisant face à l'océan (collines de Normandie et massif Armoricain) est considérable eu égard à l'augmentation correspondante d'altitude, les précipitations y dépassant 1200 </a:t>
            </a:r>
            <a:r>
              <a:rPr kumimoji="0" lang="fr-FR" sz="1100" b="0" i="0" u="none" strike="noStrike" cap="none" normalizeH="0" baseline="0" dirty="0" err="1" smtClean="0">
                <a:ln>
                  <a:noFill/>
                </a:ln>
                <a:solidFill>
                  <a:srgbClr val="888888"/>
                </a:solidFill>
                <a:effectLst/>
                <a:latin typeface="Arial" pitchFamily="34" charset="0"/>
              </a:rPr>
              <a:t>mm.</a:t>
            </a:r>
            <a:r>
              <a:rPr kumimoji="0" lang="fr-FR" sz="1100" b="0" i="0" u="none" strike="noStrike" cap="none" normalizeH="0" baseline="0" dirty="0" smtClean="0">
                <a:ln>
                  <a:noFill/>
                </a:ln>
                <a:solidFill>
                  <a:srgbClr val="888888"/>
                </a:solidFill>
                <a:effectLst/>
                <a:latin typeface="Arial" pitchFamily="34" charset="0"/>
              </a:rPr>
              <a:t> L'Anjou et la Touraine ont une pluviométrie qui reste comprise entre 600 et  700 </a:t>
            </a:r>
            <a:r>
              <a:rPr kumimoji="0" lang="fr-FR" sz="1100" b="0" i="0" u="none" strike="noStrike" cap="none" normalizeH="0" baseline="0" dirty="0" err="1" smtClean="0">
                <a:ln>
                  <a:noFill/>
                </a:ln>
                <a:solidFill>
                  <a:srgbClr val="888888"/>
                </a:solidFill>
                <a:effectLst/>
                <a:latin typeface="Arial" pitchFamily="34" charset="0"/>
              </a:rPr>
              <a:t>mm.</a:t>
            </a:r>
            <a:r>
              <a:rPr kumimoji="0" lang="fr-FR" sz="1100" b="0" i="0" u="none" strike="noStrike" cap="none" normalizeH="0" baseline="0" dirty="0" smtClean="0">
                <a:ln>
                  <a:noFill/>
                </a:ln>
                <a:solidFill>
                  <a:srgbClr val="888888"/>
                </a:solidFill>
                <a:effectLst/>
                <a:latin typeface="Arial" pitchFamily="34" charset="0"/>
              </a:rPr>
              <a:t> Dans le Poitou la pluviométrie dépasse 800 mm à l'ouest de Poitiers et jusqu'aux Charentes.</a:t>
            </a: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0" i="0" u="none" strike="noStrike" cap="none" normalizeH="0" baseline="0" dirty="0" smtClean="0">
                <a:ln>
                  <a:noFill/>
                </a:ln>
                <a:solidFill>
                  <a:srgbClr val="888888"/>
                </a:solidFill>
                <a:effectLst/>
                <a:latin typeface="Arial" pitchFamily="34" charset="0"/>
              </a:rPr>
              <a:t>  </a:t>
            </a:r>
            <a:r>
              <a:rPr kumimoji="0" lang="fr-FR" sz="48000" b="0" i="0" u="none" strike="noStrike" cap="none" normalizeH="0" baseline="0" dirty="0" smtClean="0">
                <a:ln>
                  <a:noFill/>
                </a:ln>
                <a:solidFill>
                  <a:srgbClr val="888888"/>
                </a:solidFill>
                <a:effectLst/>
                <a:latin typeface="Arial" pitchFamily="34" charset="0"/>
              </a:rPr>
              <a:t> </a:t>
            </a:r>
            <a:r>
              <a:rPr kumimoji="0" lang="fr-FR" sz="1100" b="0" i="0" u="none" strike="noStrike" cap="none" normalizeH="0" baseline="0" dirty="0" smtClean="0">
                <a:ln>
                  <a:noFill/>
                </a:ln>
                <a:solidFill>
                  <a:srgbClr val="888888"/>
                </a:solidFill>
                <a:effectLst/>
                <a:latin typeface="Arial" pitchFamily="34" charset="0"/>
              </a:rPr>
              <a:t>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Arial" pitchFamily="34" charset="0"/>
                <a:cs typeface="Arial" pitchFamily="34" charset="0"/>
              </a:rPr>
              <a:t>A – Les facteurs abiotiques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fr-FR" sz="1800" b="1" u="sng" dirty="0" smtClean="0">
                <a:latin typeface="Arial" pitchFamily="34" charset="0"/>
                <a:cs typeface="Arial" pitchFamily="34" charset="0"/>
              </a:rPr>
              <a:t>2- Le potentiel des Sols</a:t>
            </a:r>
          </a:p>
          <a:p>
            <a:endParaRPr lang="fr-FR" sz="1800" dirty="0" smtClean="0">
              <a:latin typeface="Arial" pitchFamily="34" charset="0"/>
              <a:cs typeface="Arial" pitchFamily="34" charset="0"/>
            </a:endParaRPr>
          </a:p>
          <a:p>
            <a:r>
              <a:rPr lang="fr-FR" sz="1800" dirty="0" smtClean="0">
                <a:latin typeface="Arial" pitchFamily="34" charset="0"/>
                <a:cs typeface="Arial" pitchFamily="34" charset="0"/>
              </a:rPr>
              <a:t>Le type de sol conditionne donc les cultures qu’il est possible de réaliser sur la parcelle: il sera très compliqué de cultiver des </a:t>
            </a:r>
            <a:r>
              <a:rPr lang="fr-FR" sz="1800" b="1" dirty="0" smtClean="0">
                <a:latin typeface="Arial" pitchFamily="34" charset="0"/>
                <a:cs typeface="Arial" pitchFamily="34" charset="0"/>
              </a:rPr>
              <a:t>Pois protéagineux</a:t>
            </a:r>
            <a:r>
              <a:rPr lang="fr-FR" sz="1800" dirty="0" smtClean="0">
                <a:latin typeface="Arial" pitchFamily="34" charset="0"/>
                <a:cs typeface="Arial" pitchFamily="34" charset="0"/>
              </a:rPr>
              <a:t> sur un sol caillouteux car la récolte perturbée par les cailloux. Le </a:t>
            </a:r>
            <a:r>
              <a:rPr lang="fr-FR" sz="1800" b="1" dirty="0" smtClean="0">
                <a:latin typeface="Arial" pitchFamily="34" charset="0"/>
                <a:cs typeface="Arial" pitchFamily="34" charset="0"/>
              </a:rPr>
              <a:t>Sarrasin</a:t>
            </a:r>
            <a:r>
              <a:rPr lang="fr-FR" sz="1800" dirty="0" smtClean="0">
                <a:latin typeface="Arial" pitchFamily="34" charset="0"/>
                <a:cs typeface="Arial" pitchFamily="34" charset="0"/>
              </a:rPr>
              <a:t> (ou Blé noir) affectionne les pH acides: c’est entre autres une des raisons pour lesquelles on le trouve majoritairement sur les sols acides bretons. Les </a:t>
            </a:r>
            <a:r>
              <a:rPr lang="fr-FR" sz="1800" b="1" dirty="0" smtClean="0">
                <a:latin typeface="Arial" pitchFamily="34" charset="0"/>
                <a:cs typeface="Arial" pitchFamily="34" charset="0"/>
              </a:rPr>
              <a:t>Carottes</a:t>
            </a:r>
            <a:r>
              <a:rPr lang="fr-FR" sz="1800" dirty="0" smtClean="0">
                <a:latin typeface="Arial" pitchFamily="34" charset="0"/>
                <a:cs typeface="Arial" pitchFamily="34" charset="0"/>
              </a:rPr>
              <a:t> ainsi que les </a:t>
            </a:r>
            <a:r>
              <a:rPr lang="fr-FR" sz="1800" b="1" dirty="0" smtClean="0">
                <a:latin typeface="Arial" pitchFamily="34" charset="0"/>
                <a:cs typeface="Arial" pitchFamily="34" charset="0"/>
              </a:rPr>
              <a:t>Pommes de Terre</a:t>
            </a:r>
            <a:r>
              <a:rPr lang="fr-FR" sz="1800" dirty="0" smtClean="0">
                <a:latin typeface="Arial" pitchFamily="34" charset="0"/>
                <a:cs typeface="Arial" pitchFamily="34" charset="0"/>
              </a:rPr>
              <a:t>, pour avoir une belle présentation et une forme régulière et homogène devront être cultivées dans un sol sain, fin et sans obstacles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501</TotalTime>
  <Words>8831</Words>
  <Application>Microsoft Office PowerPoint</Application>
  <PresentationFormat>Affichage à l'écran (4:3)</PresentationFormat>
  <Paragraphs>443</Paragraphs>
  <Slides>41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41</vt:i4>
      </vt:variant>
    </vt:vector>
  </HeadingPairs>
  <TitlesOfParts>
    <vt:vector size="44" baseType="lpstr">
      <vt:lpstr>Arial</vt:lpstr>
      <vt:lpstr>Calibri</vt:lpstr>
      <vt:lpstr>Thème Office</vt:lpstr>
      <vt:lpstr>CRITERES DE CHOIX DES CULTURES DANS LES SYSTEMES DE PRODUCTION </vt:lpstr>
      <vt:lpstr>Préambule: Rappels techniques</vt:lpstr>
      <vt:lpstr>Préambule: Rappels techniques</vt:lpstr>
      <vt:lpstr>Préambule: Rappels techniques</vt:lpstr>
      <vt:lpstr>A – Les facteurs abiotiques</vt:lpstr>
      <vt:lpstr>A – Les facteurs abiotiques</vt:lpstr>
      <vt:lpstr>A – Les facteurs abiotiques</vt:lpstr>
      <vt:lpstr>A – Les facteurs abiotiques</vt:lpstr>
      <vt:lpstr>A – Les facteurs abiotiques</vt:lpstr>
      <vt:lpstr>A – Les facteurs abiotiques</vt:lpstr>
      <vt:lpstr>A – Les facteurs abiotiques</vt:lpstr>
      <vt:lpstr>A – Les facteurs abiotiques</vt:lpstr>
      <vt:lpstr>B – Les facteurs économiques</vt:lpstr>
      <vt:lpstr>B – Les facteurs économiques</vt:lpstr>
      <vt:lpstr>B – Les facteurs économiques</vt:lpstr>
      <vt:lpstr>B – Les facteurs économiques</vt:lpstr>
      <vt:lpstr>B – Les facteurs économiques</vt:lpstr>
      <vt:lpstr>B – Les facteurs économiques</vt:lpstr>
      <vt:lpstr>B – Les facteurs économiques</vt:lpstr>
      <vt:lpstr>B – Les facteurs économiques</vt:lpstr>
      <vt:lpstr>B – Les facteurs économiques</vt:lpstr>
      <vt:lpstr>B – Les facteurs économiques</vt:lpstr>
      <vt:lpstr>B – Les facteurs économiques</vt:lpstr>
      <vt:lpstr>B – Les facteurs économiques</vt:lpstr>
      <vt:lpstr>B – Les facteurs économiques</vt:lpstr>
      <vt:lpstr>B – Les facteurs économiques</vt:lpstr>
      <vt:lpstr>B – Les facteurs économiques</vt:lpstr>
      <vt:lpstr>C – Les facteurs humains et techniques</vt:lpstr>
      <vt:lpstr>C – Les facteurs humains et techniques</vt:lpstr>
      <vt:lpstr>C – Les facteurs humains et techniques</vt:lpstr>
      <vt:lpstr>C – Les facteurs humains et techniques</vt:lpstr>
      <vt:lpstr>C – Les facteurs humains et techniques</vt:lpstr>
      <vt:lpstr>D – Incidence des politiques et réglementations</vt:lpstr>
      <vt:lpstr>D – Incidence des politiques et réglementations</vt:lpstr>
      <vt:lpstr>D – Incidence des politiques et réglementations</vt:lpstr>
      <vt:lpstr>D – Incidence des politiques et réglementations</vt:lpstr>
      <vt:lpstr>D – Incidence des politiques et réglementations</vt:lpstr>
      <vt:lpstr>D – Incidence des politiques et réglementations</vt:lpstr>
      <vt:lpstr>D – Incidence des politiques et réglementations</vt:lpstr>
      <vt:lpstr>D – Incidence des politiques et réglementations</vt:lpstr>
      <vt:lpstr>D – Incidence des politiques et réglementations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CRITERES DE CHOIX DES CULTURES DANS LES SYSTEMES DE PRODUCTION</dc:title>
  <dc:creator>boucherd</dc:creator>
  <cp:lastModifiedBy>portable</cp:lastModifiedBy>
  <cp:revision>67</cp:revision>
  <dcterms:created xsi:type="dcterms:W3CDTF">2015-11-30T07:47:48Z</dcterms:created>
  <dcterms:modified xsi:type="dcterms:W3CDTF">2015-12-11T11:51:52Z</dcterms:modified>
</cp:coreProperties>
</file>