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336" r:id="rId12"/>
    <p:sldId id="266" r:id="rId13"/>
    <p:sldId id="297" r:id="rId14"/>
    <p:sldId id="267" r:id="rId15"/>
    <p:sldId id="338" r:id="rId16"/>
    <p:sldId id="268" r:id="rId17"/>
    <p:sldId id="269" r:id="rId18"/>
    <p:sldId id="301" r:id="rId19"/>
    <p:sldId id="304" r:id="rId20"/>
    <p:sldId id="270" r:id="rId21"/>
    <p:sldId id="271" r:id="rId22"/>
    <p:sldId id="272" r:id="rId23"/>
    <p:sldId id="273" r:id="rId24"/>
    <p:sldId id="274" r:id="rId25"/>
    <p:sldId id="275" r:id="rId26"/>
    <p:sldId id="298" r:id="rId27"/>
    <p:sldId id="299" r:id="rId28"/>
    <p:sldId id="300" r:id="rId29"/>
    <p:sldId id="328" r:id="rId30"/>
    <p:sldId id="329" r:id="rId31"/>
    <p:sldId id="330" r:id="rId32"/>
    <p:sldId id="310" r:id="rId33"/>
    <p:sldId id="339" r:id="rId34"/>
    <p:sldId id="311" r:id="rId35"/>
    <p:sldId id="312" r:id="rId36"/>
    <p:sldId id="283" r:id="rId37"/>
    <p:sldId id="318" r:id="rId38"/>
    <p:sldId id="284" r:id="rId39"/>
    <p:sldId id="316" r:id="rId40"/>
    <p:sldId id="317" r:id="rId41"/>
    <p:sldId id="289" r:id="rId42"/>
    <p:sldId id="331" r:id="rId43"/>
    <p:sldId id="323" r:id="rId44"/>
    <p:sldId id="324" r:id="rId45"/>
    <p:sldId id="321" r:id="rId46"/>
    <p:sldId id="332" r:id="rId47"/>
    <p:sldId id="325" r:id="rId48"/>
    <p:sldId id="334" r:id="rId49"/>
    <p:sldId id="335" r:id="rId50"/>
    <p:sldId id="337" r:id="rId51"/>
    <p:sldId id="326" r:id="rId52"/>
    <p:sldId id="333" r:id="rId53"/>
    <p:sldId id="327" r:id="rId5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56" autoAdjust="0"/>
    <p:restoredTop sz="94658" autoAdjust="0"/>
  </p:normalViewPr>
  <p:slideViewPr>
    <p:cSldViewPr>
      <p:cViewPr varScale="1">
        <p:scale>
          <a:sx n="68" d="100"/>
          <a:sy n="68" d="100"/>
        </p:scale>
        <p:origin x="-1434" y="-96"/>
      </p:cViewPr>
      <p:guideLst>
        <p:guide orient="horz" pos="2160"/>
        <p:guide pos="2880"/>
      </p:guideLst>
    </p:cSldViewPr>
  </p:slideViewPr>
  <p:outlineViewPr>
    <p:cViewPr>
      <p:scale>
        <a:sx n="33" d="100"/>
        <a:sy n="33" d="100"/>
      </p:scale>
      <p:origin x="48" y="3721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plotArea>
      <c:layout>
        <c:manualLayout>
          <c:layoutTarget val="inner"/>
          <c:xMode val="edge"/>
          <c:yMode val="edge"/>
          <c:x val="0.14028543307086644"/>
          <c:y val="0.1388888888888889"/>
          <c:w val="0.46388888888888968"/>
          <c:h val="0.7731481481481487"/>
        </c:manualLayout>
      </c:layout>
      <c:pieChart>
        <c:varyColors val="1"/>
        <c:ser>
          <c:idx val="0"/>
          <c:order val="0"/>
          <c:explosion val="25"/>
          <c:dLbls>
            <c:dLbl>
              <c:idx val="0"/>
              <c:layout/>
              <c:showVal val="1"/>
            </c:dLbl>
            <c:dLbl>
              <c:idx val="1"/>
              <c:layout/>
              <c:showVal val="1"/>
            </c:dLbl>
            <c:dLbl>
              <c:idx val="2"/>
              <c:layout/>
              <c:showVal val="1"/>
            </c:dLbl>
            <c:dLbl>
              <c:idx val="3"/>
              <c:layout/>
              <c:showVal val="1"/>
            </c:dLbl>
            <c:dLbl>
              <c:idx val="4"/>
              <c:layout/>
              <c:showVal val="1"/>
            </c:dLbl>
            <c:delete val="1"/>
          </c:dLbls>
          <c:cat>
            <c:strRef>
              <c:f>Feuil1!$A$2:$A$7</c:f>
              <c:strCache>
                <c:ptCount val="6"/>
                <c:pt idx="0">
                  <c:v>Blé Tendre d'Hiver</c:v>
                </c:pt>
                <c:pt idx="1">
                  <c:v>Colza </c:v>
                </c:pt>
                <c:pt idx="2">
                  <c:v>Pomme de Terre</c:v>
                </c:pt>
                <c:pt idx="3">
                  <c:v>Escourgeon</c:v>
                </c:pt>
                <c:pt idx="4">
                  <c:v>Orge de printemps</c:v>
                </c:pt>
                <c:pt idx="5">
                  <c:v>Pois protéagineux</c:v>
                </c:pt>
              </c:strCache>
            </c:strRef>
          </c:cat>
          <c:val>
            <c:numRef>
              <c:f>Feuil1!$B$2:$B$7</c:f>
              <c:numCache>
                <c:formatCode>General</c:formatCode>
                <c:ptCount val="6"/>
                <c:pt idx="0">
                  <c:v>47</c:v>
                </c:pt>
                <c:pt idx="1">
                  <c:v>18</c:v>
                </c:pt>
                <c:pt idx="2">
                  <c:v>14</c:v>
                </c:pt>
                <c:pt idx="3">
                  <c:v>6</c:v>
                </c:pt>
                <c:pt idx="4">
                  <c:v>5</c:v>
                </c:pt>
                <c:pt idx="5">
                  <c:v>5</c:v>
                </c:pt>
              </c:numCache>
            </c:numRef>
          </c:val>
        </c:ser>
        <c:firstSliceAng val="0"/>
      </c:pieChart>
    </c:plotArea>
    <c:legend>
      <c:legendPos val="r"/>
      <c:layout/>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778EEC6-5347-468F-9BD3-65FDDF12997F}" type="datetimeFigureOut">
              <a:rPr lang="fr-FR" smtClean="0"/>
              <a:pPr/>
              <a:t>19/12/2015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3CEB73-072A-4BFE-BB9E-E122C78A77A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778EEC6-5347-468F-9BD3-65FDDF12997F}" type="datetimeFigureOut">
              <a:rPr lang="fr-FR" smtClean="0"/>
              <a:pPr/>
              <a:t>19/12/2015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3CEB73-072A-4BFE-BB9E-E122C78A77A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778EEC6-5347-468F-9BD3-65FDDF12997F}" type="datetimeFigureOut">
              <a:rPr lang="fr-FR" smtClean="0"/>
              <a:pPr/>
              <a:t>19/12/2015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3CEB73-072A-4BFE-BB9E-E122C78A77A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778EEC6-5347-468F-9BD3-65FDDF12997F}" type="datetimeFigureOut">
              <a:rPr lang="fr-FR" smtClean="0"/>
              <a:pPr/>
              <a:t>19/12/2015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3CEB73-072A-4BFE-BB9E-E122C78A77A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778EEC6-5347-468F-9BD3-65FDDF12997F}" type="datetimeFigureOut">
              <a:rPr lang="fr-FR" smtClean="0"/>
              <a:pPr/>
              <a:t>19/12/2015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3CEB73-072A-4BFE-BB9E-E122C78A77A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778EEC6-5347-468F-9BD3-65FDDF12997F}" type="datetimeFigureOut">
              <a:rPr lang="fr-FR" smtClean="0"/>
              <a:pPr/>
              <a:t>19/12/2015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E3CEB73-072A-4BFE-BB9E-E122C78A77A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778EEC6-5347-468F-9BD3-65FDDF12997F}" type="datetimeFigureOut">
              <a:rPr lang="fr-FR" smtClean="0"/>
              <a:pPr/>
              <a:t>19/12/2015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E3CEB73-072A-4BFE-BB9E-E122C78A77A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778EEC6-5347-468F-9BD3-65FDDF12997F}" type="datetimeFigureOut">
              <a:rPr lang="fr-FR" smtClean="0"/>
              <a:pPr/>
              <a:t>19/12/2015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E3CEB73-072A-4BFE-BB9E-E122C78A77A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778EEC6-5347-468F-9BD3-65FDDF12997F}" type="datetimeFigureOut">
              <a:rPr lang="fr-FR" smtClean="0"/>
              <a:pPr/>
              <a:t>19/12/2015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E3CEB73-072A-4BFE-BB9E-E122C78A77A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778EEC6-5347-468F-9BD3-65FDDF12997F}" type="datetimeFigureOut">
              <a:rPr lang="fr-FR" smtClean="0"/>
              <a:pPr/>
              <a:t>19/12/2015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E3CEB73-072A-4BFE-BB9E-E122C78A77A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778EEC6-5347-468F-9BD3-65FDDF12997F}" type="datetimeFigureOut">
              <a:rPr lang="fr-FR" smtClean="0"/>
              <a:pPr/>
              <a:t>19/12/2015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E3CEB73-072A-4BFE-BB9E-E122C78A77A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78EEC6-5347-468F-9BD3-65FDDF12997F}" type="datetimeFigureOut">
              <a:rPr lang="fr-FR" smtClean="0"/>
              <a:pPr/>
              <a:t>19/12/2015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CEB73-072A-4BFE-BB9E-E122C78A77A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pluiesextremes.meteo.fr/glossaire_r18.html"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Feuille_Microsoft_Office_Excel_97-20031.xls"/></Relationships>
</file>

<file path=ppt/slides/_rels/slide11.xml.rels><?xml version="1.0" encoding="UTF-8" standalone="yes"?>
<Relationships xmlns="http://schemas.openxmlformats.org/package/2006/relationships"><Relationship Id="rId2" Type="http://schemas.openxmlformats.org/officeDocument/2006/relationships/hyperlink" Target="http://pluiesextremes.meteo.fr/glossaire_r18.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pluiesextremes.meteo.fr/glossaire_r18.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pluiesextremes.meteo.fr/glossaire_r18.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pluiesextremes.meteo.fr/glossaire_r18.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pluiesextremes.meteo.fr/glossaire_r18.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pluiesextremes.meteo.fr/glossaire_r18.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pluiesextremes.meteo.fr/glossaire_r18.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pluiesextremes.meteo.fr/glossaire_r18.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pluiesextremes.meteo.fr/glossaire_r18.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pluiesextremes.meteo.fr/glossaire_r18.html"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pluiesextremes.meteo.fr/glossaire_r18.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pluiesextremes.meteo.fr/glossaire_r18.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pluiesextremes.meteo.fr/glossaire_r18.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pluiesextremes.meteo.fr/glossaire_r18.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pluiesextremes.meteo.fr/glossaire_r18.html"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hyperlink" Target="http://pluiesextremes.meteo.fr/glossaire_r18.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pluiesextremes.meteo.fr/glossaire_r18.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pluiesextremes.meteo.fr/glossaire_r18.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pluiesextremes.meteo.fr/glossaire_r18.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pluiesextremes.meteo.fr/glossaire_r18.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pluiesextremes.meteo.fr/glossaire_r18.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pluiesextremes.meteo.fr/glossaire_r18.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pluiesextremes.meteo.fr/glossaire_r18.html"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Feuille_Microsoft_Office_Excel_97-20032.xls"/></Relationships>
</file>

<file path=ppt/slides/_rels/slide34.xml.rels><?xml version="1.0" encoding="UTF-8" standalone="yes"?>
<Relationships xmlns="http://schemas.openxmlformats.org/package/2006/relationships"><Relationship Id="rId2" Type="http://schemas.openxmlformats.org/officeDocument/2006/relationships/hyperlink" Target="http://pluiesextremes.meteo.fr/glossaire_r18.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pluiesextremes.meteo.fr/glossaire_r18.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pluiesextremes.meteo.fr/glossaire_r18.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pluiesextremes.meteo.fr/glossaire_r18.htm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pluiesextremes.meteo.fr/glossaire_r18.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pluiesextremes.meteo.fr/glossaire_r18.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pluiesextremes.meteo.fr/glossaire_r18.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pluiesextremes.meteo.fr/glossaire_r18.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pluiesextremes.meteo.fr/glossaire_r18.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pluiesextremes.meteo.fr/glossaire_r18.htm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pluiesextremes.meteo.fr/glossaire_r18.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pluiesextremes.meteo.fr/glossaire_r18.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pluiesextremes.meteo.fr/glossaire_r18.html"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pluiesextremes.meteo.fr/glossaire_r18.htm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pluiesextremes.meteo.fr/glossaire_r18.html"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pluiesextremes.meteo.fr/glossaire_r18.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pluiesextremes.meteo.fr/glossaire_r18.html"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pluiesextremes.meteo.fr/glossaire_r18.html"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pluiesextremes.meteo.fr/glossaire_r18.html"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pluiesextremes.meteo.fr/glossaire_r18.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luiesextremes.meteo.fr/glossaire_r18.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pluiesextremes.meteo.fr/glossaire_r18.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pluiesextremes.meteo.fr/glossaire_r18.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1800" dirty="0" smtClean="0">
                <a:latin typeface="Arial" pitchFamily="34" charset="0"/>
                <a:cs typeface="Arial" pitchFamily="34" charset="0"/>
              </a:rPr>
              <a:t>CRITERES DE CHOIX DES CULTURES DANS LES SYSTEMES DE PRODUCTION </a:t>
            </a:r>
            <a:endParaRPr lang="fr-FR" sz="1800" dirty="0">
              <a:latin typeface="Arial" pitchFamily="34" charset="0"/>
              <a:cs typeface="Arial" pitchFamily="34" charset="0"/>
            </a:endParaRPr>
          </a:p>
        </p:txBody>
      </p:sp>
      <p:sp>
        <p:nvSpPr>
          <p:cNvPr id="3" name="Sous-titre 2"/>
          <p:cNvSpPr>
            <a:spLocks noGrp="1"/>
          </p:cNvSpPr>
          <p:nvPr>
            <p:ph type="subTitle" idx="1"/>
          </p:nvPr>
        </p:nvSpPr>
        <p:spPr/>
        <p:txBody>
          <a:bodyPr/>
          <a:lstStyle/>
          <a:p>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latin typeface="Arial" pitchFamily="34" charset="0"/>
                <a:cs typeface="Arial" pitchFamily="34" charset="0"/>
              </a:rPr>
              <a:t>A – Déterminants </a:t>
            </a:r>
            <a:r>
              <a:rPr lang="fr-FR" dirty="0" err="1" smtClean="0">
                <a:latin typeface="Arial" pitchFamily="34" charset="0"/>
                <a:cs typeface="Arial" pitchFamily="34" charset="0"/>
              </a:rPr>
              <a:t>agroclimatiques</a:t>
            </a:r>
            <a:r>
              <a:rPr lang="fr-FR" dirty="0" smtClean="0">
                <a:latin typeface="Arial" pitchFamily="34" charset="0"/>
                <a:cs typeface="Arial" pitchFamily="34" charset="0"/>
              </a:rPr>
              <a:t> et environnementaux</a:t>
            </a:r>
            <a:endParaRPr lang="fr-FR" dirty="0">
              <a:latin typeface="Arial" pitchFamily="34" charset="0"/>
              <a:cs typeface="Arial" pitchFamily="34" charset="0"/>
            </a:endParaRPr>
          </a:p>
        </p:txBody>
      </p:sp>
      <p:sp>
        <p:nvSpPr>
          <p:cNvPr id="3" name="Espace réservé du contenu 2"/>
          <p:cNvSpPr>
            <a:spLocks noGrp="1"/>
          </p:cNvSpPr>
          <p:nvPr>
            <p:ph idx="1"/>
          </p:nvPr>
        </p:nvSpPr>
        <p:spPr/>
        <p:txBody>
          <a:bodyPr>
            <a:normAutofit/>
          </a:bodyPr>
          <a:lstStyle/>
          <a:p>
            <a:pPr>
              <a:buNone/>
            </a:pPr>
            <a:r>
              <a:rPr lang="fr-FR" sz="1800" b="1" u="sng" dirty="0" smtClean="0">
                <a:latin typeface="Arial" pitchFamily="34" charset="0"/>
                <a:cs typeface="Arial" pitchFamily="34" charset="0"/>
              </a:rPr>
              <a:t>3- La Topographie du parcellaire</a:t>
            </a:r>
            <a:r>
              <a:rPr lang="fr-FR" sz="1800" dirty="0" smtClean="0">
                <a:latin typeface="Arial" pitchFamily="34" charset="0"/>
                <a:cs typeface="Arial" pitchFamily="34" charset="0"/>
              </a:rPr>
              <a:t/>
            </a:r>
            <a:br>
              <a:rPr lang="fr-FR" sz="1800" dirty="0" smtClean="0">
                <a:latin typeface="Arial" pitchFamily="34" charset="0"/>
                <a:cs typeface="Arial" pitchFamily="34" charset="0"/>
              </a:rPr>
            </a:br>
            <a:r>
              <a:rPr lang="fr-FR" sz="1800" dirty="0" smtClean="0">
                <a:latin typeface="Arial" pitchFamily="34" charset="0"/>
                <a:cs typeface="Arial" pitchFamily="34" charset="0"/>
              </a:rPr>
              <a:t>Le relief du parcellaire entraîne plusieurs conséquences: </a:t>
            </a:r>
          </a:p>
          <a:p>
            <a:pPr>
              <a:buNone/>
            </a:pPr>
            <a:r>
              <a:rPr lang="fr-FR" sz="1800" dirty="0" smtClean="0">
                <a:latin typeface="Arial" pitchFamily="34" charset="0"/>
                <a:cs typeface="Arial" pitchFamily="34" charset="0"/>
              </a:rPr>
              <a:t>-</a:t>
            </a:r>
            <a:r>
              <a:rPr lang="fr-FR" sz="1800" u="sng" dirty="0" smtClean="0">
                <a:latin typeface="Arial" pitchFamily="34" charset="0"/>
                <a:cs typeface="Arial" pitchFamily="34" charset="0"/>
              </a:rPr>
              <a:t>Des mesures réglementaires relatives aux épandages</a:t>
            </a:r>
            <a:endParaRPr lang="fr-FR" sz="1800" u="sng" dirty="0" smtClean="0">
              <a:latin typeface="Arial" pitchFamily="34" charset="0"/>
              <a:cs typeface="Arial" pitchFamily="34" charset="0"/>
            </a:endParaRPr>
          </a:p>
          <a:p>
            <a:endParaRPr lang="fr-FR" sz="1800" dirty="0" smtClean="0">
              <a:latin typeface="Arial" pitchFamily="34" charset="0"/>
              <a:cs typeface="Arial" pitchFamily="34"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3"/>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graphicFrame>
        <p:nvGraphicFramePr>
          <p:cNvPr id="3074" name="Object 2"/>
          <p:cNvGraphicFramePr>
            <a:graphicFrameLocks noChangeAspect="1"/>
          </p:cNvGraphicFramePr>
          <p:nvPr/>
        </p:nvGraphicFramePr>
        <p:xfrm>
          <a:off x="1428728" y="2643182"/>
          <a:ext cx="5753100" cy="3465513"/>
        </p:xfrm>
        <a:graphic>
          <a:graphicData uri="http://schemas.openxmlformats.org/presentationml/2006/ole">
            <p:oleObj spid="_x0000_s3074" name="Worksheet" r:id="rId4" imgW="5752988" imgH="3465484" progId="Excel.Sheet.8">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latin typeface="Arial" pitchFamily="34" charset="0"/>
                <a:cs typeface="Arial" pitchFamily="34" charset="0"/>
              </a:rPr>
              <a:t>A – Déterminants </a:t>
            </a:r>
            <a:r>
              <a:rPr lang="fr-FR" dirty="0" err="1" smtClean="0">
                <a:latin typeface="Arial" pitchFamily="34" charset="0"/>
                <a:cs typeface="Arial" pitchFamily="34" charset="0"/>
              </a:rPr>
              <a:t>agroclimatiques</a:t>
            </a:r>
            <a:r>
              <a:rPr lang="fr-FR" dirty="0" smtClean="0">
                <a:latin typeface="Arial" pitchFamily="34" charset="0"/>
                <a:cs typeface="Arial" pitchFamily="34" charset="0"/>
              </a:rPr>
              <a:t> et environnementaux</a:t>
            </a:r>
            <a:endParaRPr lang="fr-FR" dirty="0">
              <a:latin typeface="Arial" pitchFamily="34" charset="0"/>
              <a:cs typeface="Arial" pitchFamily="34" charset="0"/>
            </a:endParaRPr>
          </a:p>
        </p:txBody>
      </p:sp>
      <p:sp>
        <p:nvSpPr>
          <p:cNvPr id="3" name="Espace réservé du contenu 2"/>
          <p:cNvSpPr>
            <a:spLocks noGrp="1"/>
          </p:cNvSpPr>
          <p:nvPr>
            <p:ph idx="1"/>
          </p:nvPr>
        </p:nvSpPr>
        <p:spPr/>
        <p:txBody>
          <a:bodyPr>
            <a:normAutofit/>
          </a:bodyPr>
          <a:lstStyle/>
          <a:p>
            <a:pPr>
              <a:buNone/>
            </a:pPr>
            <a:r>
              <a:rPr lang="fr-FR" sz="1800" b="1" u="sng" dirty="0" smtClean="0">
                <a:latin typeface="Arial" pitchFamily="34" charset="0"/>
                <a:cs typeface="Arial" pitchFamily="34" charset="0"/>
              </a:rPr>
              <a:t>3- La Topographie du parcellaire</a:t>
            </a:r>
            <a:r>
              <a:rPr lang="fr-FR" sz="1800" dirty="0" smtClean="0">
                <a:latin typeface="Arial" pitchFamily="34" charset="0"/>
                <a:cs typeface="Arial" pitchFamily="34" charset="0"/>
              </a:rPr>
              <a:t/>
            </a:r>
            <a:br>
              <a:rPr lang="fr-FR" sz="1800" dirty="0" smtClean="0">
                <a:latin typeface="Arial" pitchFamily="34" charset="0"/>
                <a:cs typeface="Arial" pitchFamily="34" charset="0"/>
              </a:rPr>
            </a:br>
            <a:r>
              <a:rPr lang="fr-FR" sz="1800" dirty="0" smtClean="0">
                <a:latin typeface="Arial" pitchFamily="34" charset="0"/>
                <a:cs typeface="Arial" pitchFamily="34" charset="0"/>
              </a:rPr>
              <a:t>Le relief du parcellaire entraîne plusieurs conséquences: </a:t>
            </a:r>
          </a:p>
          <a:p>
            <a:pPr>
              <a:buNone/>
            </a:pPr>
            <a:r>
              <a:rPr lang="fr-FR" sz="1800" dirty="0" smtClean="0">
                <a:latin typeface="Arial" pitchFamily="34" charset="0"/>
                <a:cs typeface="Arial" pitchFamily="34" charset="0"/>
              </a:rPr>
              <a:t>-</a:t>
            </a:r>
            <a:r>
              <a:rPr lang="fr-FR" sz="1800" u="sng" dirty="0" smtClean="0">
                <a:latin typeface="Arial" pitchFamily="34" charset="0"/>
                <a:cs typeface="Arial" pitchFamily="34" charset="0"/>
              </a:rPr>
              <a:t>Le choix de cultures adaptées à la protection contre l’érosion: </a:t>
            </a:r>
          </a:p>
          <a:p>
            <a:pPr>
              <a:buNone/>
            </a:pPr>
            <a:endParaRPr lang="fr-FR" sz="1800" dirty="0" smtClean="0">
              <a:latin typeface="Arial" pitchFamily="34" charset="0"/>
              <a:cs typeface="Arial" pitchFamily="34" charset="0"/>
            </a:endParaRPr>
          </a:p>
          <a:p>
            <a:pPr>
              <a:buNone/>
            </a:pPr>
            <a:r>
              <a:rPr lang="fr-FR" sz="1800" dirty="0" smtClean="0">
                <a:latin typeface="Arial" pitchFamily="34" charset="0"/>
                <a:cs typeface="Arial" pitchFamily="34" charset="0"/>
              </a:rPr>
              <a:t>	L’érosion des sols est un enjeu majeur dans certaines régions: certains sols du Boulonnais peuvent perdre jusqu’à 1 cm de terre arable chaque année (CA 62, 2006). Dans ces zones critiques, on déconseillera donc, ou on adaptera les façons culturales de cultures jugées « à risques »: Maïs, Pomme de Terre, ….</a:t>
            </a:r>
          </a:p>
          <a:p>
            <a:pPr>
              <a:buNone/>
            </a:pPr>
            <a:endParaRPr lang="fr-FR" sz="1800" dirty="0" smtClean="0">
              <a:latin typeface="Arial" pitchFamily="34" charset="0"/>
              <a:cs typeface="Arial" pitchFamily="34" charset="0"/>
            </a:endParaRPr>
          </a:p>
          <a:p>
            <a:endParaRPr lang="fr-FR" sz="1800" dirty="0" smtClean="0">
              <a:latin typeface="Arial" pitchFamily="34" charset="0"/>
              <a:cs typeface="Arial" pitchFamily="34"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2"/>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latin typeface="Arial" pitchFamily="34" charset="0"/>
                <a:cs typeface="Arial" pitchFamily="34" charset="0"/>
              </a:rPr>
              <a:t>A – Déterminants </a:t>
            </a:r>
            <a:r>
              <a:rPr lang="fr-FR" dirty="0" err="1" smtClean="0">
                <a:latin typeface="Arial" pitchFamily="34" charset="0"/>
                <a:cs typeface="Arial" pitchFamily="34" charset="0"/>
              </a:rPr>
              <a:t>agroclimatiques</a:t>
            </a:r>
            <a:r>
              <a:rPr lang="fr-FR" dirty="0" smtClean="0">
                <a:latin typeface="Arial" pitchFamily="34" charset="0"/>
                <a:cs typeface="Arial" pitchFamily="34" charset="0"/>
              </a:rPr>
              <a:t> et environnementaux</a:t>
            </a:r>
            <a:endParaRPr lang="fr-FR" dirty="0">
              <a:latin typeface="Arial" pitchFamily="34" charset="0"/>
              <a:cs typeface="Arial" pitchFamily="34" charset="0"/>
            </a:endParaRPr>
          </a:p>
        </p:txBody>
      </p:sp>
      <p:sp>
        <p:nvSpPr>
          <p:cNvPr id="3" name="Espace réservé du contenu 2"/>
          <p:cNvSpPr>
            <a:spLocks noGrp="1"/>
          </p:cNvSpPr>
          <p:nvPr>
            <p:ph idx="1"/>
          </p:nvPr>
        </p:nvSpPr>
        <p:spPr/>
        <p:txBody>
          <a:bodyPr>
            <a:normAutofit/>
          </a:bodyPr>
          <a:lstStyle/>
          <a:p>
            <a:pPr>
              <a:buNone/>
            </a:pPr>
            <a:r>
              <a:rPr lang="fr-FR" sz="1800" b="1" u="sng" dirty="0" smtClean="0">
                <a:latin typeface="Arial" pitchFamily="34" charset="0"/>
                <a:cs typeface="Arial" pitchFamily="34" charset="0"/>
              </a:rPr>
              <a:t>4- Hydrographie du parcellaire:</a:t>
            </a:r>
            <a:r>
              <a:rPr lang="fr-FR" sz="1800" dirty="0" smtClean="0">
                <a:latin typeface="Arial" pitchFamily="34" charset="0"/>
                <a:cs typeface="Arial" pitchFamily="34" charset="0"/>
              </a:rPr>
              <a:t/>
            </a:r>
            <a:br>
              <a:rPr lang="fr-FR" sz="1800" dirty="0" smtClean="0">
                <a:latin typeface="Arial" pitchFamily="34" charset="0"/>
                <a:cs typeface="Arial" pitchFamily="34" charset="0"/>
              </a:rPr>
            </a:br>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La protection des ressources en eau, enjeu majeur s’il en est, a abouti à la prise de diverses mesures: </a:t>
            </a:r>
            <a:r>
              <a:rPr lang="fr-FR" sz="1800" b="1" dirty="0" smtClean="0">
                <a:latin typeface="Arial" pitchFamily="34" charset="0"/>
                <a:cs typeface="Arial" pitchFamily="34" charset="0"/>
              </a:rPr>
              <a:t>bandes enherbées </a:t>
            </a:r>
            <a:r>
              <a:rPr lang="fr-FR" sz="1800" dirty="0" smtClean="0">
                <a:latin typeface="Arial" pitchFamily="34" charset="0"/>
                <a:cs typeface="Arial" pitchFamily="34" charset="0"/>
              </a:rPr>
              <a:t>le long des cours d’eau, </a:t>
            </a:r>
            <a:r>
              <a:rPr lang="fr-FR" sz="1800" b="1" dirty="0" smtClean="0">
                <a:latin typeface="Arial" pitchFamily="34" charset="0"/>
                <a:cs typeface="Arial" pitchFamily="34" charset="0"/>
              </a:rPr>
              <a:t>Zones Non traitées </a:t>
            </a:r>
            <a:r>
              <a:rPr lang="fr-FR" sz="1800" dirty="0" smtClean="0">
                <a:latin typeface="Arial" pitchFamily="34" charset="0"/>
                <a:cs typeface="Arial" pitchFamily="34" charset="0"/>
              </a:rPr>
              <a:t>(de 5 à 100m)</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De facto, les ZNT incitent parfois à de nouveaux Systèmes: à Amiens, les maraîchers des Hortillonnages sont pour la plupart passés en « bio », étant cernés de fossés interdisant l’emploi de </a:t>
            </a:r>
            <a:r>
              <a:rPr lang="fr-FR" sz="1800" dirty="0" err="1" smtClean="0">
                <a:latin typeface="Arial" pitchFamily="34" charset="0"/>
                <a:cs typeface="Arial" pitchFamily="34" charset="0"/>
              </a:rPr>
              <a:t>phytos</a:t>
            </a:r>
            <a:r>
              <a:rPr lang="fr-FR" sz="1800" dirty="0" smtClean="0">
                <a:latin typeface="Arial" pitchFamily="34" charset="0"/>
                <a:cs typeface="Arial" pitchFamily="34" charset="0"/>
              </a:rPr>
              <a:t>.</a:t>
            </a:r>
            <a:br>
              <a:rPr lang="fr-FR" sz="1800" dirty="0" smtClean="0">
                <a:latin typeface="Arial" pitchFamily="34" charset="0"/>
                <a:cs typeface="Arial" pitchFamily="34" charset="0"/>
              </a:rPr>
            </a:br>
            <a:endParaRPr lang="fr-FR" sz="1800" dirty="0" smtClean="0">
              <a:latin typeface="Arial" pitchFamily="34" charset="0"/>
              <a:cs typeface="Arial" pitchFamily="34" charset="0"/>
            </a:endParaRPr>
          </a:p>
          <a:p>
            <a:endParaRPr lang="fr-FR" sz="1800" dirty="0" smtClean="0">
              <a:latin typeface="Arial" pitchFamily="34" charset="0"/>
              <a:cs typeface="Arial" pitchFamily="34"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2"/>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latin typeface="Arial" pitchFamily="34" charset="0"/>
                <a:cs typeface="Arial" pitchFamily="34" charset="0"/>
              </a:rPr>
              <a:t>A – Déterminants </a:t>
            </a:r>
            <a:r>
              <a:rPr lang="fr-FR" dirty="0" err="1" smtClean="0">
                <a:latin typeface="Arial" pitchFamily="34" charset="0"/>
                <a:cs typeface="Arial" pitchFamily="34" charset="0"/>
              </a:rPr>
              <a:t>agroclimatiques</a:t>
            </a:r>
            <a:r>
              <a:rPr lang="fr-FR" dirty="0" smtClean="0">
                <a:latin typeface="Arial" pitchFamily="34" charset="0"/>
                <a:cs typeface="Arial" pitchFamily="34" charset="0"/>
              </a:rPr>
              <a:t> et environnementaux</a:t>
            </a:r>
            <a:endParaRPr lang="fr-FR" dirty="0">
              <a:latin typeface="Arial" pitchFamily="34" charset="0"/>
              <a:cs typeface="Arial" pitchFamily="34" charset="0"/>
            </a:endParaRPr>
          </a:p>
        </p:txBody>
      </p:sp>
      <p:sp>
        <p:nvSpPr>
          <p:cNvPr id="3" name="Espace réservé du contenu 2"/>
          <p:cNvSpPr>
            <a:spLocks noGrp="1"/>
          </p:cNvSpPr>
          <p:nvPr>
            <p:ph idx="1"/>
          </p:nvPr>
        </p:nvSpPr>
        <p:spPr/>
        <p:txBody>
          <a:bodyPr>
            <a:normAutofit/>
          </a:bodyPr>
          <a:lstStyle/>
          <a:p>
            <a:pPr>
              <a:buNone/>
            </a:pPr>
            <a:r>
              <a:rPr lang="fr-FR" sz="1800" b="1" u="sng" dirty="0" smtClean="0">
                <a:latin typeface="Arial" pitchFamily="34" charset="0"/>
                <a:cs typeface="Arial" pitchFamily="34" charset="0"/>
              </a:rPr>
              <a:t>5</a:t>
            </a:r>
            <a:r>
              <a:rPr lang="fr-FR" sz="1800" b="1" u="sng" dirty="0" smtClean="0">
                <a:latin typeface="Arial" pitchFamily="34" charset="0"/>
                <a:cs typeface="Arial" pitchFamily="34" charset="0"/>
              </a:rPr>
              <a:t>- </a:t>
            </a:r>
            <a:r>
              <a:rPr lang="fr-FR" sz="1800" b="1" u="sng" dirty="0" smtClean="0">
                <a:latin typeface="Arial" pitchFamily="34" charset="0"/>
                <a:cs typeface="Arial" pitchFamily="34" charset="0"/>
              </a:rPr>
              <a:t>Maladies et ravageurs présents</a:t>
            </a:r>
            <a:r>
              <a:rPr lang="fr-FR" sz="1800" dirty="0" smtClean="0">
                <a:latin typeface="Arial" pitchFamily="34" charset="0"/>
                <a:cs typeface="Arial" pitchFamily="34" charset="0"/>
              </a:rPr>
              <a:t/>
            </a:r>
            <a:br>
              <a:rPr lang="fr-FR" sz="1800" dirty="0" smtClean="0">
                <a:latin typeface="Arial" pitchFamily="34" charset="0"/>
                <a:cs typeface="Arial" pitchFamily="34" charset="0"/>
              </a:rPr>
            </a:br>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Les </a:t>
            </a:r>
            <a:r>
              <a:rPr lang="fr-FR" sz="1800" dirty="0" err="1" smtClean="0">
                <a:latin typeface="Arial" pitchFamily="34" charset="0"/>
                <a:cs typeface="Arial" pitchFamily="34" charset="0"/>
              </a:rPr>
              <a:t>bioagresseurs</a:t>
            </a:r>
            <a:r>
              <a:rPr lang="fr-FR" sz="1800" dirty="0" smtClean="0">
                <a:latin typeface="Arial" pitchFamily="34" charset="0"/>
                <a:cs typeface="Arial" pitchFamily="34" charset="0"/>
              </a:rPr>
              <a:t> (Maladies, adventices, ravageurs) entravent voire empêchent certaines cultures. </a:t>
            </a:r>
          </a:p>
          <a:p>
            <a:r>
              <a:rPr lang="fr-FR" sz="1800" dirty="0" smtClean="0">
                <a:latin typeface="Arial" pitchFamily="34" charset="0"/>
                <a:cs typeface="Arial" pitchFamily="34" charset="0"/>
              </a:rPr>
              <a:t>Ainsi, en </a:t>
            </a:r>
            <a:r>
              <a:rPr lang="fr-FR" sz="1800" b="1" dirty="0" smtClean="0">
                <a:latin typeface="Arial" pitchFamily="34" charset="0"/>
                <a:cs typeface="Arial" pitchFamily="34" charset="0"/>
              </a:rPr>
              <a:t>Irlande</a:t>
            </a:r>
            <a:r>
              <a:rPr lang="fr-FR" sz="1800" dirty="0" smtClean="0">
                <a:latin typeface="Arial" pitchFamily="34" charset="0"/>
                <a:cs typeface="Arial" pitchFamily="34" charset="0"/>
              </a:rPr>
              <a:t>, les surfaces en </a:t>
            </a:r>
            <a:r>
              <a:rPr lang="fr-FR" sz="1800" b="1" dirty="0" smtClean="0">
                <a:latin typeface="Arial" pitchFamily="34" charset="0"/>
                <a:cs typeface="Arial" pitchFamily="34" charset="0"/>
              </a:rPr>
              <a:t>Blé</a:t>
            </a:r>
            <a:r>
              <a:rPr lang="fr-FR" sz="1800" dirty="0" smtClean="0">
                <a:latin typeface="Arial" pitchFamily="34" charset="0"/>
                <a:cs typeface="Arial" pitchFamily="34" charset="0"/>
              </a:rPr>
              <a:t> ont été </a:t>
            </a:r>
            <a:r>
              <a:rPr lang="fr-FR" sz="1800" b="1" dirty="0" smtClean="0">
                <a:latin typeface="Arial" pitchFamily="34" charset="0"/>
                <a:cs typeface="Arial" pitchFamily="34" charset="0"/>
              </a:rPr>
              <a:t>divisées par 2 </a:t>
            </a:r>
            <a:r>
              <a:rPr lang="fr-FR" sz="1800" dirty="0" smtClean="0">
                <a:latin typeface="Arial" pitchFamily="34" charset="0"/>
                <a:cs typeface="Arial" pitchFamily="34" charset="0"/>
              </a:rPr>
              <a:t>en raison de la pression de la </a:t>
            </a:r>
            <a:r>
              <a:rPr lang="fr-FR" sz="1800" dirty="0" err="1" smtClean="0">
                <a:latin typeface="Arial" pitchFamily="34" charset="0"/>
                <a:cs typeface="Arial" pitchFamily="34" charset="0"/>
              </a:rPr>
              <a:t>Septoriose</a:t>
            </a:r>
            <a:r>
              <a:rPr lang="fr-FR" sz="1800" dirty="0" smtClean="0">
                <a:latin typeface="Arial" pitchFamily="34" charset="0"/>
                <a:cs typeface="Arial" pitchFamily="34" charset="0"/>
              </a:rPr>
              <a:t> (maladie cryptogamique).</a:t>
            </a:r>
          </a:p>
          <a:p>
            <a:r>
              <a:rPr lang="fr-FR" sz="1800" dirty="0" smtClean="0">
                <a:latin typeface="Arial" pitchFamily="34" charset="0"/>
                <a:cs typeface="Arial" pitchFamily="34" charset="0"/>
              </a:rPr>
              <a:t>Dans une parcelle contaminée par </a:t>
            </a:r>
            <a:r>
              <a:rPr lang="fr-FR" sz="1800" i="1" dirty="0" err="1" smtClean="0">
                <a:latin typeface="Arial" pitchFamily="34" charset="0"/>
                <a:cs typeface="Arial" pitchFamily="34" charset="0"/>
              </a:rPr>
              <a:t>Aphanomyces</a:t>
            </a:r>
            <a:r>
              <a:rPr lang="fr-FR" sz="1800" i="1" dirty="0" smtClean="0">
                <a:latin typeface="Arial" pitchFamily="34" charset="0"/>
                <a:cs typeface="Arial" pitchFamily="34" charset="0"/>
              </a:rPr>
              <a:t> </a:t>
            </a:r>
            <a:r>
              <a:rPr lang="fr-FR" sz="1800" i="1" dirty="0" err="1" smtClean="0">
                <a:latin typeface="Arial" pitchFamily="34" charset="0"/>
                <a:cs typeface="Arial" pitchFamily="34" charset="0"/>
              </a:rPr>
              <a:t>euteiches</a:t>
            </a:r>
            <a:r>
              <a:rPr lang="fr-FR" sz="1800" dirty="0" smtClean="0">
                <a:latin typeface="Arial" pitchFamily="34" charset="0"/>
                <a:cs typeface="Arial" pitchFamily="34" charset="0"/>
              </a:rPr>
              <a:t>, champignon du sol, la </a:t>
            </a:r>
            <a:r>
              <a:rPr lang="fr-FR" sz="1800" b="1" dirty="0" smtClean="0">
                <a:latin typeface="Arial" pitchFamily="34" charset="0"/>
                <a:cs typeface="Arial" pitchFamily="34" charset="0"/>
              </a:rPr>
              <a:t>culture du pois</a:t>
            </a:r>
            <a:r>
              <a:rPr lang="fr-FR" sz="1800" dirty="0" smtClean="0">
                <a:latin typeface="Arial" pitchFamily="34" charset="0"/>
                <a:cs typeface="Arial" pitchFamily="34" charset="0"/>
              </a:rPr>
              <a:t> est </a:t>
            </a:r>
            <a:r>
              <a:rPr lang="fr-FR" sz="1800" b="1" dirty="0" smtClean="0">
                <a:latin typeface="Arial" pitchFamily="34" charset="0"/>
                <a:cs typeface="Arial" pitchFamily="34" charset="0"/>
              </a:rPr>
              <a:t>impossible</a:t>
            </a:r>
            <a:r>
              <a:rPr lang="fr-FR" sz="1800" dirty="0" smtClean="0">
                <a:latin typeface="Arial" pitchFamily="34" charset="0"/>
                <a:cs typeface="Arial" pitchFamily="34" charset="0"/>
              </a:rPr>
              <a:t> pendant </a:t>
            </a:r>
            <a:r>
              <a:rPr lang="fr-FR" sz="1800" b="1" dirty="0" smtClean="0">
                <a:latin typeface="Arial" pitchFamily="34" charset="0"/>
                <a:cs typeface="Arial" pitchFamily="34" charset="0"/>
              </a:rPr>
              <a:t>plusieurs décennies.</a:t>
            </a:r>
          </a:p>
          <a:p>
            <a:r>
              <a:rPr lang="fr-FR" sz="1800" dirty="0" smtClean="0">
                <a:latin typeface="Arial" pitchFamily="34" charset="0"/>
                <a:cs typeface="Arial" pitchFamily="34" charset="0"/>
              </a:rPr>
              <a:t>La présence de </a:t>
            </a:r>
            <a:r>
              <a:rPr lang="fr-FR" sz="1800" b="1" dirty="0" smtClean="0">
                <a:latin typeface="Arial" pitchFamily="34" charset="0"/>
                <a:cs typeface="Arial" pitchFamily="34" charset="0"/>
              </a:rPr>
              <a:t>nématodes</a:t>
            </a:r>
            <a:r>
              <a:rPr lang="fr-FR" sz="1800" dirty="0" smtClean="0">
                <a:latin typeface="Arial" pitchFamily="34" charset="0"/>
                <a:cs typeface="Arial" pitchFamily="34" charset="0"/>
              </a:rPr>
              <a:t> du genre </a:t>
            </a:r>
            <a:r>
              <a:rPr lang="fr-FR" sz="1800" i="1" dirty="0" err="1" smtClean="0">
                <a:latin typeface="Arial" pitchFamily="34" charset="0"/>
                <a:cs typeface="Arial" pitchFamily="34" charset="0"/>
              </a:rPr>
              <a:t>Globodera</a:t>
            </a:r>
            <a:r>
              <a:rPr lang="fr-FR" sz="1800" dirty="0" smtClean="0">
                <a:latin typeface="Arial" pitchFamily="34" charset="0"/>
                <a:cs typeface="Arial" pitchFamily="34" charset="0"/>
              </a:rPr>
              <a:t> entraîne une </a:t>
            </a:r>
            <a:r>
              <a:rPr lang="fr-FR" sz="1800" dirty="0" err="1" smtClean="0">
                <a:latin typeface="Arial" pitchFamily="34" charset="0"/>
                <a:cs typeface="Arial" pitchFamily="34" charset="0"/>
              </a:rPr>
              <a:t>luttre</a:t>
            </a:r>
            <a:r>
              <a:rPr lang="fr-FR" sz="1800" dirty="0" smtClean="0">
                <a:latin typeface="Arial" pitchFamily="34" charset="0"/>
                <a:cs typeface="Arial" pitchFamily="34" charset="0"/>
              </a:rPr>
              <a:t> très encadrée </a:t>
            </a:r>
            <a:r>
              <a:rPr lang="fr-FR" sz="1800" b="1" dirty="0" smtClean="0">
                <a:latin typeface="Arial" pitchFamily="34" charset="0"/>
                <a:cs typeface="Arial" pitchFamily="34" charset="0"/>
              </a:rPr>
              <a:t>réglementairement</a:t>
            </a:r>
            <a:r>
              <a:rPr lang="fr-FR" sz="1800" dirty="0" smtClean="0">
                <a:latin typeface="Arial" pitchFamily="34" charset="0"/>
                <a:cs typeface="Arial" pitchFamily="34" charset="0"/>
              </a:rPr>
              <a:t> sur la </a:t>
            </a:r>
            <a:r>
              <a:rPr lang="fr-FR" sz="1800" b="1" dirty="0" smtClean="0">
                <a:latin typeface="Arial" pitchFamily="34" charset="0"/>
                <a:cs typeface="Arial" pitchFamily="34" charset="0"/>
              </a:rPr>
              <a:t>pomme de terre.</a:t>
            </a:r>
          </a:p>
          <a:p>
            <a:r>
              <a:rPr lang="fr-FR" sz="1800" dirty="0" smtClean="0">
                <a:latin typeface="Arial" pitchFamily="34" charset="0"/>
                <a:cs typeface="Arial" pitchFamily="34" charset="0"/>
              </a:rPr>
              <a:t>Les </a:t>
            </a:r>
            <a:r>
              <a:rPr lang="fr-FR" sz="1800" b="1" dirty="0" smtClean="0">
                <a:latin typeface="Arial" pitchFamily="34" charset="0"/>
                <a:cs typeface="Arial" pitchFamily="34" charset="0"/>
              </a:rPr>
              <a:t>taupins</a:t>
            </a:r>
            <a:r>
              <a:rPr lang="fr-FR" sz="1800" dirty="0" smtClean="0">
                <a:latin typeface="Arial" pitchFamily="34" charset="0"/>
                <a:cs typeface="Arial" pitchFamily="34" charset="0"/>
              </a:rPr>
              <a:t>, insectes dont les larves </a:t>
            </a:r>
            <a:r>
              <a:rPr lang="fr-FR" sz="1800" dirty="0" err="1" smtClean="0">
                <a:latin typeface="Arial" pitchFamily="34" charset="0"/>
                <a:cs typeface="Arial" pitchFamily="34" charset="0"/>
              </a:rPr>
              <a:t>polyphages</a:t>
            </a:r>
            <a:r>
              <a:rPr lang="fr-FR" sz="1800" dirty="0" smtClean="0">
                <a:latin typeface="Arial" pitchFamily="34" charset="0"/>
                <a:cs typeface="Arial" pitchFamily="34" charset="0"/>
              </a:rPr>
              <a:t> peuvent s’attaquer au Maïs, au Blé ou encore à la Pomme de terre, rendent </a:t>
            </a:r>
            <a:r>
              <a:rPr lang="fr-FR" sz="1800" b="1" dirty="0" smtClean="0">
                <a:latin typeface="Arial" pitchFamily="34" charset="0"/>
                <a:cs typeface="Arial" pitchFamily="34" charset="0"/>
              </a:rPr>
              <a:t>quasi-impossible</a:t>
            </a:r>
            <a:r>
              <a:rPr lang="fr-FR" sz="1800" dirty="0" smtClean="0">
                <a:latin typeface="Arial" pitchFamily="34" charset="0"/>
                <a:cs typeface="Arial" pitchFamily="34" charset="0"/>
              </a:rPr>
              <a:t> la culture de cette dernière en système </a:t>
            </a:r>
            <a:r>
              <a:rPr lang="fr-FR" sz="1800" b="1" dirty="0" smtClean="0">
                <a:latin typeface="Arial" pitchFamily="34" charset="0"/>
                <a:cs typeface="Arial" pitchFamily="34" charset="0"/>
              </a:rPr>
              <a:t>biologique</a:t>
            </a:r>
            <a:r>
              <a:rPr lang="fr-FR" sz="1800" dirty="0" smtClean="0">
                <a:latin typeface="Arial" pitchFamily="34" charset="0"/>
                <a:cs typeface="Arial" pitchFamily="34" charset="0"/>
              </a:rPr>
              <a:t>.</a:t>
            </a: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2"/>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latin typeface="Arial" pitchFamily="34" charset="0"/>
                <a:cs typeface="Arial" pitchFamily="34" charset="0"/>
              </a:rPr>
              <a:t>A – Déterminants </a:t>
            </a:r>
            <a:r>
              <a:rPr lang="fr-FR" dirty="0" err="1" smtClean="0">
                <a:latin typeface="Arial" pitchFamily="34" charset="0"/>
                <a:cs typeface="Arial" pitchFamily="34" charset="0"/>
              </a:rPr>
              <a:t>agroclimatiques</a:t>
            </a:r>
            <a:r>
              <a:rPr lang="fr-FR" dirty="0" smtClean="0">
                <a:latin typeface="Arial" pitchFamily="34" charset="0"/>
                <a:cs typeface="Arial" pitchFamily="34" charset="0"/>
              </a:rPr>
              <a:t> et environnementaux</a:t>
            </a:r>
            <a:endParaRPr lang="fr-FR" dirty="0">
              <a:latin typeface="Arial" pitchFamily="34" charset="0"/>
              <a:cs typeface="Arial" pitchFamily="34" charset="0"/>
            </a:endParaRPr>
          </a:p>
        </p:txBody>
      </p:sp>
      <p:sp>
        <p:nvSpPr>
          <p:cNvPr id="3" name="Espace réservé du contenu 2"/>
          <p:cNvSpPr>
            <a:spLocks noGrp="1"/>
          </p:cNvSpPr>
          <p:nvPr>
            <p:ph idx="1"/>
          </p:nvPr>
        </p:nvSpPr>
        <p:spPr/>
        <p:txBody>
          <a:bodyPr>
            <a:normAutofit/>
          </a:bodyPr>
          <a:lstStyle/>
          <a:p>
            <a:pPr>
              <a:buNone/>
            </a:pPr>
            <a:r>
              <a:rPr lang="fr-FR" sz="1800" b="1" u="sng" dirty="0" smtClean="0">
                <a:latin typeface="Arial" pitchFamily="34" charset="0"/>
                <a:cs typeface="Arial" pitchFamily="34" charset="0"/>
              </a:rPr>
              <a:t>6</a:t>
            </a:r>
            <a:r>
              <a:rPr lang="fr-FR" sz="1800" b="1" u="sng" dirty="0" smtClean="0">
                <a:latin typeface="Arial" pitchFamily="34" charset="0"/>
                <a:cs typeface="Arial" pitchFamily="34" charset="0"/>
              </a:rPr>
              <a:t>- </a:t>
            </a:r>
            <a:r>
              <a:rPr lang="fr-FR" sz="1800" b="1" u="sng" dirty="0" smtClean="0">
                <a:latin typeface="Arial" pitchFamily="34" charset="0"/>
                <a:cs typeface="Arial" pitchFamily="34" charset="0"/>
              </a:rPr>
              <a:t>Contraintes de la rotation</a:t>
            </a:r>
            <a:r>
              <a:rPr lang="fr-FR" sz="1800" dirty="0" smtClean="0">
                <a:latin typeface="Arial" pitchFamily="34" charset="0"/>
                <a:cs typeface="Arial" pitchFamily="34" charset="0"/>
              </a:rPr>
              <a:t/>
            </a:r>
            <a:br>
              <a:rPr lang="fr-FR" sz="1800" dirty="0" smtClean="0">
                <a:latin typeface="Arial" pitchFamily="34" charset="0"/>
                <a:cs typeface="Arial" pitchFamily="34" charset="0"/>
              </a:rPr>
            </a:br>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Une rotation doit être équilibrée en terme d’alternance par exemple: </a:t>
            </a:r>
          </a:p>
          <a:p>
            <a:r>
              <a:rPr lang="fr-FR" sz="1800" b="1" dirty="0" smtClean="0">
                <a:latin typeface="Arial" pitchFamily="34" charset="0"/>
                <a:cs typeface="Arial" pitchFamily="34" charset="0"/>
              </a:rPr>
              <a:t>Familles de plantes </a:t>
            </a:r>
            <a:r>
              <a:rPr lang="fr-FR" sz="1800" dirty="0" smtClean="0">
                <a:latin typeface="Arial" pitchFamily="34" charset="0"/>
                <a:cs typeface="Arial" pitchFamily="34" charset="0"/>
              </a:rPr>
              <a:t>afin de ne pas amplifier les maladies</a:t>
            </a:r>
          </a:p>
          <a:p>
            <a:r>
              <a:rPr lang="fr-FR" sz="1800" b="1" dirty="0" smtClean="0">
                <a:latin typeface="Arial" pitchFamily="34" charset="0"/>
                <a:cs typeface="Arial" pitchFamily="34" charset="0"/>
              </a:rPr>
              <a:t>Types racinaires </a:t>
            </a:r>
          </a:p>
          <a:p>
            <a:r>
              <a:rPr lang="fr-FR" sz="1800" b="1" dirty="0" smtClean="0">
                <a:latin typeface="Arial" pitchFamily="34" charset="0"/>
                <a:cs typeface="Arial" pitchFamily="34" charset="0"/>
              </a:rPr>
              <a:t>Exigence des cultures </a:t>
            </a:r>
            <a:r>
              <a:rPr lang="fr-FR" sz="1800" dirty="0" smtClean="0">
                <a:latin typeface="Arial" pitchFamily="34" charset="0"/>
                <a:cs typeface="Arial" pitchFamily="34" charset="0"/>
              </a:rPr>
              <a:t>en éléments fertilisants pour ne pas épuiser le sol</a:t>
            </a:r>
          </a:p>
          <a:p>
            <a:r>
              <a:rPr lang="fr-FR" sz="1800" b="1" dirty="0" smtClean="0">
                <a:latin typeface="Arial" pitchFamily="34" charset="0"/>
                <a:cs typeface="Arial" pitchFamily="34" charset="0"/>
              </a:rPr>
              <a:t>Impact du chantier de récolte </a:t>
            </a:r>
            <a:r>
              <a:rPr lang="fr-FR" sz="1800" dirty="0" smtClean="0">
                <a:latin typeface="Arial" pitchFamily="34" charset="0"/>
                <a:cs typeface="Arial" pitchFamily="34" charset="0"/>
              </a:rPr>
              <a:t>sur </a:t>
            </a:r>
            <a:r>
              <a:rPr lang="fr-FR" sz="1800" dirty="0" smtClean="0">
                <a:latin typeface="Arial" pitchFamily="34" charset="0"/>
                <a:cs typeface="Arial" pitchFamily="34" charset="0"/>
              </a:rPr>
              <a:t>le sol de </a:t>
            </a:r>
            <a:r>
              <a:rPr lang="fr-FR" sz="1800" dirty="0" smtClean="0">
                <a:latin typeface="Arial" pitchFamily="34" charset="0"/>
                <a:cs typeface="Arial" pitchFamily="34" charset="0"/>
              </a:rPr>
              <a:t>sorte que la structure puisse se rétablir entre deux récoltes « agressives » (</a:t>
            </a:r>
            <a:r>
              <a:rPr lang="fr-FR" sz="1800" dirty="0" err="1" smtClean="0">
                <a:latin typeface="Arial" pitchFamily="34" charset="0"/>
                <a:cs typeface="Arial" pitchFamily="34" charset="0"/>
              </a:rPr>
              <a:t>PdT</a:t>
            </a:r>
            <a:r>
              <a:rPr lang="fr-FR" sz="1800" dirty="0" smtClean="0">
                <a:latin typeface="Arial" pitchFamily="34" charset="0"/>
                <a:cs typeface="Arial" pitchFamily="34" charset="0"/>
              </a:rPr>
              <a:t>, Betteraves, Carottes, ….)</a:t>
            </a:r>
          </a:p>
          <a:p>
            <a:r>
              <a:rPr lang="fr-FR" sz="1800" b="1" dirty="0" smtClean="0">
                <a:latin typeface="Arial" pitchFamily="34" charset="0"/>
                <a:cs typeface="Arial" pitchFamily="34" charset="0"/>
              </a:rPr>
              <a:t>Cultures d’hiver/ cultures de printemps </a:t>
            </a:r>
            <a:r>
              <a:rPr lang="fr-FR" sz="1800" dirty="0" smtClean="0">
                <a:latin typeface="Arial" pitchFamily="34" charset="0"/>
                <a:cs typeface="Arial" pitchFamily="34" charset="0"/>
              </a:rPr>
              <a:t>de manière à perturber le cycle de levée préférentielle des adventices et ne pas en favoriser certaines</a:t>
            </a:r>
          </a:p>
          <a:p>
            <a:endParaRPr lang="fr-FR" sz="1800" dirty="0" smtClean="0">
              <a:latin typeface="Arial" pitchFamily="34" charset="0"/>
              <a:cs typeface="Arial" pitchFamily="34"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2"/>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latin typeface="Arial" pitchFamily="34" charset="0"/>
                <a:cs typeface="Arial" pitchFamily="34" charset="0"/>
              </a:rPr>
              <a:t>A – Déterminants </a:t>
            </a:r>
            <a:r>
              <a:rPr lang="fr-FR" dirty="0" err="1" smtClean="0">
                <a:latin typeface="Arial" pitchFamily="34" charset="0"/>
                <a:cs typeface="Arial" pitchFamily="34" charset="0"/>
              </a:rPr>
              <a:t>agroclimatiques</a:t>
            </a:r>
            <a:r>
              <a:rPr lang="fr-FR" dirty="0" smtClean="0">
                <a:latin typeface="Arial" pitchFamily="34" charset="0"/>
                <a:cs typeface="Arial" pitchFamily="34" charset="0"/>
              </a:rPr>
              <a:t> et environnementaux</a:t>
            </a:r>
            <a:endParaRPr lang="fr-FR" dirty="0">
              <a:latin typeface="Arial" pitchFamily="34" charset="0"/>
              <a:cs typeface="Arial" pitchFamily="34"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2"/>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pic>
        <p:nvPicPr>
          <p:cNvPr id="6146" name="Picture 2"/>
          <p:cNvPicPr>
            <a:picLocks noGrp="1" noChangeAspect="1" noChangeArrowheads="1"/>
          </p:cNvPicPr>
          <p:nvPr>
            <p:ph idx="1"/>
          </p:nvPr>
        </p:nvPicPr>
        <p:blipFill>
          <a:blip r:embed="rId3"/>
          <a:srcRect/>
          <a:stretch>
            <a:fillRect/>
          </a:stretch>
        </p:blipFill>
        <p:spPr bwMode="auto">
          <a:xfrm>
            <a:off x="4041662" y="1571612"/>
            <a:ext cx="5102338" cy="4525963"/>
          </a:xfrm>
          <a:prstGeom prst="rect">
            <a:avLst/>
          </a:prstGeom>
          <a:noFill/>
          <a:ln w="9525">
            <a:noFill/>
            <a:miter lim="800000"/>
            <a:headEnd/>
            <a:tailEnd/>
          </a:ln>
          <a:effectLst/>
        </p:spPr>
      </p:pic>
      <p:sp>
        <p:nvSpPr>
          <p:cNvPr id="6" name="Ellipse 5"/>
          <p:cNvSpPr/>
          <p:nvPr/>
        </p:nvSpPr>
        <p:spPr>
          <a:xfrm>
            <a:off x="4643438" y="1714488"/>
            <a:ext cx="2571768" cy="17859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avec flèche 7"/>
          <p:cNvCxnSpPr/>
          <p:nvPr/>
        </p:nvCxnSpPr>
        <p:spPr>
          <a:xfrm>
            <a:off x="3071802" y="2143116"/>
            <a:ext cx="1643074" cy="14287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9" name="ZoneTexte 8"/>
          <p:cNvSpPr txBox="1"/>
          <p:nvPr/>
        </p:nvSpPr>
        <p:spPr>
          <a:xfrm>
            <a:off x="285720" y="1571612"/>
            <a:ext cx="2571768" cy="3693319"/>
          </a:xfrm>
          <a:prstGeom prst="rect">
            <a:avLst/>
          </a:prstGeom>
          <a:noFill/>
        </p:spPr>
        <p:txBody>
          <a:bodyPr wrap="square" rtlCol="0">
            <a:spAutoFit/>
          </a:bodyPr>
          <a:lstStyle/>
          <a:p>
            <a:r>
              <a:rPr lang="fr-FR" dirty="0" smtClean="0"/>
              <a:t>Une rotation à base de cultures d’hiver (type Colza/ Blé/ Escourgeon) favorisera des adventices comme le Vulpin ou le Gaillet, </a:t>
            </a:r>
            <a:r>
              <a:rPr lang="fr-FR" u="sng" dirty="0" smtClean="0"/>
              <a:t>triplant le coût des herbicides </a:t>
            </a:r>
            <a:r>
              <a:rPr lang="fr-FR" dirty="0" smtClean="0"/>
              <a:t>sur Blé (à 150 €/Ha</a:t>
            </a:r>
            <a:r>
              <a:rPr lang="fr-FR" u="sng" dirty="0" smtClean="0"/>
              <a:t>), doublant les IFT</a:t>
            </a:r>
            <a:r>
              <a:rPr lang="fr-FR" dirty="0" smtClean="0"/>
              <a:t> (passant à plus de 2,5 au lieu de la moyenne de 1,4) et amenant des problèmes de résistances aux herbicides.</a:t>
            </a: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latin typeface="Arial" pitchFamily="34" charset="0"/>
                <a:cs typeface="Arial" pitchFamily="34" charset="0"/>
              </a:rPr>
              <a:t>B – Les déterminants économiques</a:t>
            </a:r>
            <a:endParaRPr lang="fr-FR" dirty="0">
              <a:latin typeface="Arial" pitchFamily="34" charset="0"/>
              <a:cs typeface="Arial" pitchFamily="34" charset="0"/>
            </a:endParaRPr>
          </a:p>
        </p:txBody>
      </p:sp>
      <p:sp>
        <p:nvSpPr>
          <p:cNvPr id="3" name="Espace réservé du contenu 2"/>
          <p:cNvSpPr>
            <a:spLocks noGrp="1"/>
          </p:cNvSpPr>
          <p:nvPr>
            <p:ph idx="1"/>
          </p:nvPr>
        </p:nvSpPr>
        <p:spPr/>
        <p:txBody>
          <a:bodyPr>
            <a:normAutofit/>
          </a:bodyPr>
          <a:lstStyle/>
          <a:p>
            <a:endParaRPr lang="fr-FR" sz="1800" dirty="0" smtClean="0">
              <a:latin typeface="Arial" pitchFamily="34" charset="0"/>
              <a:cs typeface="Arial" pitchFamily="34" charset="0"/>
            </a:endParaRP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Parmi les contraintes de production, il en est une incontournable: </a:t>
            </a:r>
            <a:r>
              <a:rPr lang="fr-FR" sz="1800" b="1" dirty="0" smtClean="0">
                <a:latin typeface="Arial" pitchFamily="34" charset="0"/>
                <a:cs typeface="Arial" pitchFamily="34" charset="0"/>
              </a:rPr>
              <a:t>la durabilité économique du système. </a:t>
            </a:r>
            <a:r>
              <a:rPr lang="fr-FR" sz="1800" dirty="0" smtClean="0">
                <a:latin typeface="Arial" pitchFamily="34" charset="0"/>
                <a:cs typeface="Arial" pitchFamily="34" charset="0"/>
              </a:rPr>
              <a:t>Chaque exploitant agricole, de quelque région qu’il soit, choisira donc les cultures les plus </a:t>
            </a:r>
            <a:r>
              <a:rPr lang="fr-FR" sz="1800" b="1" dirty="0" smtClean="0">
                <a:latin typeface="Arial" pitchFamily="34" charset="0"/>
                <a:cs typeface="Arial" pitchFamily="34" charset="0"/>
              </a:rPr>
              <a:t>rentables</a:t>
            </a:r>
            <a:r>
              <a:rPr lang="fr-FR" sz="1800" dirty="0" smtClean="0">
                <a:latin typeface="Arial" pitchFamily="34" charset="0"/>
                <a:cs typeface="Arial" pitchFamily="34" charset="0"/>
              </a:rPr>
              <a:t> mais aussi les plus </a:t>
            </a:r>
            <a:r>
              <a:rPr lang="fr-FR" sz="1800" b="1" dirty="0" smtClean="0">
                <a:latin typeface="Arial" pitchFamily="34" charset="0"/>
                <a:cs typeface="Arial" pitchFamily="34" charset="0"/>
              </a:rPr>
              <a:t>pérennes</a:t>
            </a:r>
            <a:r>
              <a:rPr lang="fr-FR" sz="1800" dirty="0" smtClean="0">
                <a:latin typeface="Arial" pitchFamily="34" charset="0"/>
                <a:cs typeface="Arial" pitchFamily="34" charset="0"/>
              </a:rPr>
              <a:t> pour son exploitation.</a:t>
            </a:r>
            <a:br>
              <a:rPr lang="fr-FR" sz="1800" dirty="0" smtClean="0">
                <a:latin typeface="Arial" pitchFamily="34" charset="0"/>
                <a:cs typeface="Arial" pitchFamily="34" charset="0"/>
              </a:rPr>
            </a:br>
            <a:endParaRPr lang="fr-FR" sz="1800" dirty="0" smtClean="0">
              <a:latin typeface="Arial" pitchFamily="34" charset="0"/>
              <a:cs typeface="Arial" pitchFamily="34" charset="0"/>
            </a:endParaRPr>
          </a:p>
          <a:p>
            <a:r>
              <a:rPr lang="fr-FR" sz="1800" b="1" i="1" dirty="0" smtClean="0"/>
              <a:t>« L’exploitation agricole est une unité économique dans laquelle l’agriculteur met en </a:t>
            </a:r>
            <a:r>
              <a:rPr lang="fr-FR" sz="1800" b="1" i="1" dirty="0" err="1" smtClean="0"/>
              <a:t>oeuvre</a:t>
            </a:r>
            <a:r>
              <a:rPr lang="fr-FR" sz="1800" b="1" i="1" dirty="0" smtClean="0"/>
              <a:t> un système de production en vue d’obtenir un profit » (</a:t>
            </a:r>
            <a:r>
              <a:rPr lang="fr-FR" sz="1800" b="1" i="1" dirty="0" err="1" smtClean="0"/>
              <a:t>Chombart</a:t>
            </a:r>
            <a:r>
              <a:rPr lang="fr-FR" sz="1800" b="1" i="1" dirty="0" smtClean="0"/>
              <a:t> de </a:t>
            </a:r>
            <a:r>
              <a:rPr lang="fr-FR" sz="1800" b="1" i="1" dirty="0" err="1" smtClean="0"/>
              <a:t>Lauwe</a:t>
            </a:r>
            <a:r>
              <a:rPr lang="fr-FR" sz="1800" b="1" i="1" dirty="0" smtClean="0"/>
              <a:t>)</a:t>
            </a:r>
            <a:endParaRPr lang="fr-FR" sz="1800" dirty="0" smtClean="0">
              <a:latin typeface="Arial" pitchFamily="34" charset="0"/>
              <a:cs typeface="Arial" pitchFamily="34" charset="0"/>
            </a:endParaRPr>
          </a:p>
          <a:p>
            <a:endParaRPr lang="fr-FR" sz="1800" dirty="0" smtClean="0">
              <a:latin typeface="Arial" pitchFamily="34" charset="0"/>
              <a:cs typeface="Arial" pitchFamily="34"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2"/>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latin typeface="Arial" pitchFamily="34" charset="0"/>
                <a:cs typeface="Arial" pitchFamily="34" charset="0"/>
              </a:rPr>
              <a:t>B – Les déterminants économiques</a:t>
            </a:r>
            <a:endParaRPr lang="fr-FR" dirty="0">
              <a:latin typeface="Arial" pitchFamily="34" charset="0"/>
              <a:cs typeface="Arial" pitchFamily="34" charset="0"/>
            </a:endParaRPr>
          </a:p>
        </p:txBody>
      </p:sp>
      <p:sp>
        <p:nvSpPr>
          <p:cNvPr id="3" name="Espace réservé du contenu 2"/>
          <p:cNvSpPr>
            <a:spLocks noGrp="1"/>
          </p:cNvSpPr>
          <p:nvPr>
            <p:ph idx="1"/>
          </p:nvPr>
        </p:nvSpPr>
        <p:spPr/>
        <p:txBody>
          <a:bodyPr>
            <a:normAutofit/>
          </a:bodyPr>
          <a:lstStyle/>
          <a:p>
            <a:endParaRPr lang="fr-FR" sz="1800" dirty="0" smtClean="0">
              <a:latin typeface="Arial" pitchFamily="34" charset="0"/>
              <a:cs typeface="Arial" pitchFamily="34" charset="0"/>
            </a:endParaRPr>
          </a:p>
          <a:p>
            <a:pPr>
              <a:buNone/>
            </a:pPr>
            <a:r>
              <a:rPr lang="fr-FR" sz="1800" b="1" dirty="0" smtClean="0">
                <a:latin typeface="Arial" pitchFamily="34" charset="0"/>
                <a:cs typeface="Arial" pitchFamily="34" charset="0"/>
              </a:rPr>
              <a:t>1 – Les Débouchés</a:t>
            </a:r>
          </a:p>
          <a:p>
            <a:pPr>
              <a:buNone/>
            </a:pPr>
            <a:r>
              <a:rPr lang="fr-FR" sz="1800" b="1" dirty="0" smtClean="0">
                <a:latin typeface="Arial" pitchFamily="34" charset="0"/>
                <a:cs typeface="Arial" pitchFamily="34" charset="0"/>
              </a:rPr>
              <a:t>a) Les opportunités régionales: dynamisme des Industries Agroalimentaires</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Savoir qui des IAA ou de l’agriculture a tiré ou attiré l’autre, c’est un peu l’histoire de l’œuf ou de la poule.</a:t>
            </a:r>
          </a:p>
          <a:p>
            <a:pPr>
              <a:buNone/>
            </a:pPr>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Les usines de transformation se sont implantées là ou les productions étaient favorisées par le contexte, et les agriculteurs se sont spécialisés là où la demande industrielle était forte.</a:t>
            </a:r>
          </a:p>
          <a:p>
            <a:endParaRPr lang="fr-FR" sz="1800" dirty="0" smtClean="0">
              <a:latin typeface="Arial" pitchFamily="34" charset="0"/>
              <a:cs typeface="Arial" pitchFamily="34"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2"/>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latin typeface="Arial" pitchFamily="34" charset="0"/>
                <a:cs typeface="Arial" pitchFamily="34" charset="0"/>
              </a:rPr>
              <a:t>B – Les déterminants économiques</a:t>
            </a:r>
            <a:endParaRPr lang="fr-FR" dirty="0">
              <a:latin typeface="Arial" pitchFamily="34" charset="0"/>
              <a:cs typeface="Arial" pitchFamily="34" charset="0"/>
            </a:endParaRPr>
          </a:p>
        </p:txBody>
      </p:sp>
      <p:sp>
        <p:nvSpPr>
          <p:cNvPr id="3" name="Espace réservé du contenu 2"/>
          <p:cNvSpPr>
            <a:spLocks noGrp="1"/>
          </p:cNvSpPr>
          <p:nvPr>
            <p:ph idx="1"/>
          </p:nvPr>
        </p:nvSpPr>
        <p:spPr/>
        <p:txBody>
          <a:bodyPr>
            <a:normAutofit/>
          </a:bodyPr>
          <a:lstStyle/>
          <a:p>
            <a:endParaRPr lang="fr-FR" sz="1800" dirty="0" smtClean="0">
              <a:latin typeface="Arial" pitchFamily="34" charset="0"/>
              <a:cs typeface="Arial" pitchFamily="34" charset="0"/>
            </a:endParaRPr>
          </a:p>
          <a:p>
            <a:pPr>
              <a:buNone/>
            </a:pPr>
            <a:r>
              <a:rPr lang="fr-FR" sz="1800" b="1" dirty="0" smtClean="0">
                <a:latin typeface="Arial" pitchFamily="34" charset="0"/>
                <a:cs typeface="Arial" pitchFamily="34" charset="0"/>
              </a:rPr>
              <a:t>La contractualisation: une manière de sécuriser le revenu</a:t>
            </a:r>
          </a:p>
          <a:p>
            <a:r>
              <a:rPr lang="fr-FR" sz="1800" dirty="0" smtClean="0">
                <a:latin typeface="Arial" pitchFamily="34" charset="0"/>
                <a:cs typeface="Arial" pitchFamily="34" charset="0"/>
              </a:rPr>
              <a:t>Un assolement doit être bâti de manière </a:t>
            </a:r>
            <a:r>
              <a:rPr lang="fr-FR" sz="1800" b="1" dirty="0" smtClean="0">
                <a:latin typeface="Arial" pitchFamily="34" charset="0"/>
                <a:cs typeface="Arial" pitchFamily="34" charset="0"/>
              </a:rPr>
              <a:t>raisonnée et équilibrée</a:t>
            </a:r>
            <a:r>
              <a:rPr lang="fr-FR" sz="1800" dirty="0" smtClean="0">
                <a:latin typeface="Arial" pitchFamily="34" charset="0"/>
                <a:cs typeface="Arial" pitchFamily="34" charset="0"/>
              </a:rPr>
              <a:t>, avec une part de cultures à revenu stable permettant de </a:t>
            </a:r>
            <a:r>
              <a:rPr lang="fr-FR" sz="1800" b="1" dirty="0" smtClean="0">
                <a:latin typeface="Arial" pitchFamily="34" charset="0"/>
                <a:cs typeface="Arial" pitchFamily="34" charset="0"/>
              </a:rPr>
              <a:t>sécuriser le revenu</a:t>
            </a:r>
          </a:p>
          <a:p>
            <a:endParaRPr lang="fr-FR" sz="1800" b="1" dirty="0" smtClean="0">
              <a:latin typeface="Arial" pitchFamily="34" charset="0"/>
              <a:cs typeface="Arial" pitchFamily="34" charset="0"/>
            </a:endParaRPr>
          </a:p>
          <a:p>
            <a:r>
              <a:rPr lang="fr-FR" sz="1800" dirty="0" smtClean="0">
                <a:latin typeface="Arial" pitchFamily="34" charset="0"/>
                <a:cs typeface="Arial" pitchFamily="34" charset="0"/>
              </a:rPr>
              <a:t>Certaines cultures présentent un facteur de risque non négligeable. Citons le </a:t>
            </a:r>
            <a:r>
              <a:rPr lang="fr-FR" sz="1800" b="1" dirty="0" smtClean="0">
                <a:latin typeface="Arial" pitchFamily="34" charset="0"/>
                <a:cs typeface="Arial" pitchFamily="34" charset="0"/>
              </a:rPr>
              <a:t>Lin textile </a:t>
            </a:r>
            <a:r>
              <a:rPr lang="fr-FR" sz="1800" dirty="0" smtClean="0">
                <a:latin typeface="Arial" pitchFamily="34" charset="0"/>
                <a:cs typeface="Arial" pitchFamily="34" charset="0"/>
              </a:rPr>
              <a:t>dont le rendement peut chuter certaines années à presque </a:t>
            </a:r>
            <a:r>
              <a:rPr lang="fr-FR" sz="1800" b="1" dirty="0" smtClean="0">
                <a:latin typeface="Arial" pitchFamily="34" charset="0"/>
                <a:cs typeface="Arial" pitchFamily="34" charset="0"/>
              </a:rPr>
              <a:t>0 tonne/Ha</a:t>
            </a:r>
            <a:r>
              <a:rPr lang="fr-FR" sz="1800" dirty="0" smtClean="0">
                <a:latin typeface="Arial" pitchFamily="34" charset="0"/>
                <a:cs typeface="Arial" pitchFamily="34" charset="0"/>
              </a:rPr>
              <a:t> ou la </a:t>
            </a:r>
            <a:r>
              <a:rPr lang="fr-FR" sz="1800" b="1" dirty="0" smtClean="0">
                <a:latin typeface="Arial" pitchFamily="34" charset="0"/>
                <a:cs typeface="Arial" pitchFamily="34" charset="0"/>
              </a:rPr>
              <a:t>Pomme de Terre </a:t>
            </a:r>
            <a:r>
              <a:rPr lang="fr-FR" sz="1800" dirty="0" smtClean="0">
                <a:latin typeface="Arial" pitchFamily="34" charset="0"/>
                <a:cs typeface="Arial" pitchFamily="34" charset="0"/>
              </a:rPr>
              <a:t>dont </a:t>
            </a:r>
            <a:r>
              <a:rPr lang="fr-FR" sz="1800" dirty="0" smtClean="0">
                <a:latin typeface="Arial" pitchFamily="34" charset="0"/>
                <a:cs typeface="Arial" pitchFamily="34" charset="0"/>
              </a:rPr>
              <a:t>le prix de vente peut varier de </a:t>
            </a:r>
            <a:r>
              <a:rPr lang="fr-FR" sz="1800" b="1" dirty="0" smtClean="0">
                <a:latin typeface="Arial" pitchFamily="34" charset="0"/>
                <a:cs typeface="Arial" pitchFamily="34" charset="0"/>
              </a:rPr>
              <a:t>5 à 300 €/T</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Les industriels ont souvent tendance à contractualiser leurs approvisionnements: cela sécurise leur système tout en garantissant à l’agriculteur un débouché certain</a:t>
            </a: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2"/>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latin typeface="Arial" pitchFamily="34" charset="0"/>
                <a:cs typeface="Arial" pitchFamily="34" charset="0"/>
              </a:rPr>
              <a:t>B – Les déterminants économiques</a:t>
            </a:r>
            <a:endParaRPr lang="fr-FR" dirty="0">
              <a:latin typeface="Arial" pitchFamily="34" charset="0"/>
              <a:cs typeface="Arial" pitchFamily="34" charset="0"/>
            </a:endParaRPr>
          </a:p>
        </p:txBody>
      </p:sp>
      <p:sp>
        <p:nvSpPr>
          <p:cNvPr id="3" name="Espace réservé du contenu 2"/>
          <p:cNvSpPr>
            <a:spLocks noGrp="1"/>
          </p:cNvSpPr>
          <p:nvPr>
            <p:ph idx="1"/>
          </p:nvPr>
        </p:nvSpPr>
        <p:spPr/>
        <p:txBody>
          <a:bodyPr>
            <a:normAutofit/>
          </a:bodyPr>
          <a:lstStyle/>
          <a:p>
            <a:pPr>
              <a:buNone/>
            </a:pPr>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La </a:t>
            </a:r>
            <a:r>
              <a:rPr lang="fr-FR" sz="1800" b="1" dirty="0" smtClean="0">
                <a:latin typeface="Arial" pitchFamily="34" charset="0"/>
                <a:cs typeface="Arial" pitchFamily="34" charset="0"/>
              </a:rPr>
              <a:t>Betterave Sucrière </a:t>
            </a:r>
            <a:r>
              <a:rPr lang="fr-FR" sz="1800" dirty="0" smtClean="0">
                <a:latin typeface="Arial" pitchFamily="34" charset="0"/>
                <a:cs typeface="Arial" pitchFamily="34" charset="0"/>
              </a:rPr>
              <a:t>( </a:t>
            </a:r>
            <a:r>
              <a:rPr lang="fr-FR" sz="1800" b="1" dirty="0" smtClean="0">
                <a:latin typeface="Arial" pitchFamily="34" charset="0"/>
                <a:cs typeface="Arial" pitchFamily="34" charset="0"/>
              </a:rPr>
              <a:t>370 000 Ha</a:t>
            </a:r>
            <a:r>
              <a:rPr lang="fr-FR" sz="1800" dirty="0" smtClean="0">
                <a:latin typeface="Arial" pitchFamily="34" charset="0"/>
                <a:cs typeface="Arial" pitchFamily="34" charset="0"/>
              </a:rPr>
              <a:t>, 34 Millions de T) est soumise à quota jusqu’en 2017 et sera contractualisée par la suite. Elle constitue un revenu sûr et quasi-constant pour </a:t>
            </a:r>
            <a:r>
              <a:rPr lang="fr-FR" sz="1800" b="1" dirty="0" smtClean="0">
                <a:latin typeface="Arial" pitchFamily="34" charset="0"/>
                <a:cs typeface="Arial" pitchFamily="34" charset="0"/>
              </a:rPr>
              <a:t>26 000 agriculteurs</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La </a:t>
            </a:r>
            <a:r>
              <a:rPr lang="fr-FR" sz="1800" b="1" dirty="0" smtClean="0">
                <a:latin typeface="Arial" pitchFamily="34" charset="0"/>
                <a:cs typeface="Arial" pitchFamily="34" charset="0"/>
              </a:rPr>
              <a:t>Pomme de Terre féculière </a:t>
            </a:r>
            <a:r>
              <a:rPr lang="fr-FR" sz="1800" dirty="0" smtClean="0">
                <a:latin typeface="Arial" pitchFamily="34" charset="0"/>
                <a:cs typeface="Arial" pitchFamily="34" charset="0"/>
              </a:rPr>
              <a:t>( </a:t>
            </a:r>
            <a:r>
              <a:rPr lang="fr-FR" sz="1800" b="1" dirty="0" smtClean="0">
                <a:latin typeface="Arial" pitchFamily="34" charset="0"/>
                <a:cs typeface="Arial" pitchFamily="34" charset="0"/>
              </a:rPr>
              <a:t>1 Million de tonnes</a:t>
            </a:r>
            <a:r>
              <a:rPr lang="fr-FR" sz="1800" dirty="0" smtClean="0">
                <a:latin typeface="Arial" pitchFamily="34" charset="0"/>
                <a:cs typeface="Arial" pitchFamily="34" charset="0"/>
              </a:rPr>
              <a:t>, représentant 1 pomme de terre sur 5 en France) se produit en général sur la base de contrats triennaux. Le prix de vente est fixé par avance aux alentours de </a:t>
            </a:r>
            <a:r>
              <a:rPr lang="fr-FR" sz="1800" b="1" dirty="0" smtClean="0">
                <a:latin typeface="Arial" pitchFamily="34" charset="0"/>
                <a:cs typeface="Arial" pitchFamily="34" charset="0"/>
              </a:rPr>
              <a:t>45€/T</a:t>
            </a:r>
            <a:r>
              <a:rPr lang="fr-FR" sz="1800" dirty="0" smtClean="0">
                <a:latin typeface="Arial" pitchFamily="34" charset="0"/>
                <a:cs typeface="Arial" pitchFamily="34" charset="0"/>
              </a:rPr>
              <a:t> hors primes. C’est un revenu </a:t>
            </a:r>
            <a:r>
              <a:rPr lang="fr-FR" sz="1800" b="1" dirty="0" smtClean="0">
                <a:latin typeface="Arial" pitchFamily="34" charset="0"/>
                <a:cs typeface="Arial" pitchFamily="34" charset="0"/>
              </a:rPr>
              <a:t>moyen mais sûr</a:t>
            </a:r>
            <a:r>
              <a:rPr lang="fr-FR" sz="1800" dirty="0" smtClean="0">
                <a:latin typeface="Arial" pitchFamily="34" charset="0"/>
                <a:cs typeface="Arial" pitchFamily="34" charset="0"/>
              </a:rPr>
              <a:t>.</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Les Marchés à Terme attirent de plus en plus les agriculteurs. Ils permettent d’assurer un prix égal voire supérieur au prix d’objectif avant même d’avoir semé. Cependant ils demandent une bonne maîtrise technique.</a:t>
            </a: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2"/>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dirty="0" smtClean="0">
                <a:latin typeface="Arial" pitchFamily="34" charset="0"/>
                <a:cs typeface="Arial" pitchFamily="34" charset="0"/>
              </a:rPr>
              <a:t>Préambule: Rappels techniques</a:t>
            </a:r>
            <a:endParaRPr lang="fr-FR" sz="1800" dirty="0">
              <a:latin typeface="Arial" pitchFamily="34" charset="0"/>
              <a:cs typeface="Arial" pitchFamily="34" charset="0"/>
            </a:endParaRPr>
          </a:p>
        </p:txBody>
      </p:sp>
      <p:sp>
        <p:nvSpPr>
          <p:cNvPr id="3" name="Espace réservé du contenu 2"/>
          <p:cNvSpPr>
            <a:spLocks noGrp="1"/>
          </p:cNvSpPr>
          <p:nvPr>
            <p:ph idx="1"/>
          </p:nvPr>
        </p:nvSpPr>
        <p:spPr/>
        <p:txBody>
          <a:bodyPr>
            <a:noAutofit/>
          </a:bodyPr>
          <a:lstStyle/>
          <a:p>
            <a:r>
              <a:rPr lang="fr-FR" sz="1800" dirty="0">
                <a:latin typeface="Arial" pitchFamily="34" charset="0"/>
                <a:cs typeface="Arial" pitchFamily="34" charset="0"/>
              </a:rPr>
              <a:t>Un </a:t>
            </a:r>
            <a:r>
              <a:rPr lang="fr-FR" sz="1800" dirty="0">
                <a:solidFill>
                  <a:srgbClr val="FF0000"/>
                </a:solidFill>
                <a:latin typeface="Arial" pitchFamily="34" charset="0"/>
                <a:cs typeface="Arial" pitchFamily="34" charset="0"/>
              </a:rPr>
              <a:t>système de production </a:t>
            </a:r>
            <a:r>
              <a:rPr lang="fr-FR" sz="1800" dirty="0">
                <a:latin typeface="Arial" pitchFamily="34" charset="0"/>
                <a:cs typeface="Arial" pitchFamily="34" charset="0"/>
              </a:rPr>
              <a:t>se caractérise par la combinaison de productions (végétales et animales), de techniques et de moyens : capital foncier, main d’œuvre disponible, capital d’exploitation (matériels et bâtiments) et capital « intellectuel » (technicité du décideur).</a:t>
            </a:r>
          </a:p>
          <a:p>
            <a:pPr>
              <a:buNone/>
            </a:pPr>
            <a:endParaRPr lang="fr-FR" sz="1800" dirty="0">
              <a:latin typeface="Arial" pitchFamily="34" charset="0"/>
              <a:cs typeface="Arial" pitchFamily="34" charset="0"/>
            </a:endParaRPr>
          </a:p>
          <a:p>
            <a:r>
              <a:rPr lang="fr-FR" sz="1800" dirty="0">
                <a:latin typeface="Arial" pitchFamily="34" charset="0"/>
                <a:cs typeface="Arial" pitchFamily="34" charset="0"/>
              </a:rPr>
              <a:t>D’une exploitation à l’autre, les </a:t>
            </a:r>
            <a:r>
              <a:rPr lang="fr-FR" sz="1800" dirty="0">
                <a:solidFill>
                  <a:srgbClr val="FF0000"/>
                </a:solidFill>
                <a:latin typeface="Arial" pitchFamily="34" charset="0"/>
                <a:cs typeface="Arial" pitchFamily="34" charset="0"/>
              </a:rPr>
              <a:t>systèmes de productions </a:t>
            </a:r>
            <a:r>
              <a:rPr lang="fr-FR" sz="1800" dirty="0">
                <a:latin typeface="Arial" pitchFamily="34" charset="0"/>
                <a:cs typeface="Arial" pitchFamily="34" charset="0"/>
              </a:rPr>
              <a:t>diffèrent selon la </a:t>
            </a:r>
            <a:r>
              <a:rPr lang="fr-FR" sz="1800" dirty="0">
                <a:solidFill>
                  <a:srgbClr val="FF0000"/>
                </a:solidFill>
                <a:latin typeface="Arial" pitchFamily="34" charset="0"/>
                <a:cs typeface="Arial" pitchFamily="34" charset="0"/>
              </a:rPr>
              <a:t>nature des cultures </a:t>
            </a:r>
            <a:r>
              <a:rPr lang="fr-FR" sz="1800" dirty="0">
                <a:latin typeface="Arial" pitchFamily="34" charset="0"/>
                <a:cs typeface="Arial" pitchFamily="34" charset="0"/>
              </a:rPr>
              <a:t>(cultures céréalières, cultures fourragères, horticulture, arboriculture, etc.) et le </a:t>
            </a:r>
            <a:r>
              <a:rPr lang="fr-FR" sz="1800" dirty="0">
                <a:solidFill>
                  <a:srgbClr val="FF0000"/>
                </a:solidFill>
                <a:latin typeface="Arial" pitchFamily="34" charset="0"/>
                <a:cs typeface="Arial" pitchFamily="34" charset="0"/>
              </a:rPr>
              <a:t>niveau d’intensification</a:t>
            </a:r>
            <a:r>
              <a:rPr lang="fr-FR" sz="1800" dirty="0">
                <a:latin typeface="Arial" pitchFamily="34" charset="0"/>
                <a:cs typeface="Arial" pitchFamily="34" charset="0"/>
              </a:rPr>
              <a:t> : système intensif, système extensif.</a:t>
            </a:r>
          </a:p>
          <a:p>
            <a:endParaRPr lang="fr-FR" sz="1800" dirty="0">
              <a:latin typeface="Arial" pitchFamily="34" charset="0"/>
              <a:cs typeface="Arial" pitchFamily="34" charset="0"/>
            </a:endParaRPr>
          </a:p>
          <a:p>
            <a:pPr>
              <a:buNone/>
            </a:pPr>
            <a:endParaRPr lang="fr-FR"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latin typeface="Arial" pitchFamily="34" charset="0"/>
                <a:cs typeface="Arial" pitchFamily="34" charset="0"/>
              </a:rPr>
              <a:t>B – Les déterminants économiques</a:t>
            </a:r>
            <a:endParaRPr lang="fr-FR" dirty="0">
              <a:latin typeface="Arial" pitchFamily="34" charset="0"/>
              <a:cs typeface="Arial" pitchFamily="34"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2"/>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pic>
        <p:nvPicPr>
          <p:cNvPr id="22530" name="Picture 2" descr="G:\INFOMA\atlas-c03-p06b-collecte-transformation-lait-france-l.jpg"/>
          <p:cNvPicPr>
            <a:picLocks noGrp="1" noChangeAspect="1" noChangeArrowheads="1"/>
          </p:cNvPicPr>
          <p:nvPr>
            <p:ph idx="1"/>
          </p:nvPr>
        </p:nvPicPr>
        <p:blipFill>
          <a:blip r:embed="rId3"/>
          <a:srcRect/>
          <a:stretch>
            <a:fillRect/>
          </a:stretch>
        </p:blipFill>
        <p:spPr bwMode="auto">
          <a:xfrm>
            <a:off x="1071538" y="1275794"/>
            <a:ext cx="3071834" cy="3504683"/>
          </a:xfrm>
          <a:prstGeom prst="rect">
            <a:avLst/>
          </a:prstGeom>
          <a:noFill/>
        </p:spPr>
      </p:pic>
      <p:pic>
        <p:nvPicPr>
          <p:cNvPr id="22531" name="Picture 3" descr="G:\INFOMA\effectif-des-producteurs-de-lait-de-vache-par-region-elec-2015.jpg"/>
          <p:cNvPicPr>
            <a:picLocks noChangeAspect="1" noChangeArrowheads="1"/>
          </p:cNvPicPr>
          <p:nvPr/>
        </p:nvPicPr>
        <p:blipFill>
          <a:blip r:embed="rId4"/>
          <a:srcRect/>
          <a:stretch>
            <a:fillRect/>
          </a:stretch>
        </p:blipFill>
        <p:spPr bwMode="auto">
          <a:xfrm>
            <a:off x="4500562" y="1071546"/>
            <a:ext cx="3071834" cy="3537728"/>
          </a:xfrm>
          <a:prstGeom prst="rect">
            <a:avLst/>
          </a:prstGeom>
          <a:noFill/>
        </p:spPr>
      </p:pic>
      <p:sp>
        <p:nvSpPr>
          <p:cNvPr id="7" name="ZoneTexte 6"/>
          <p:cNvSpPr txBox="1"/>
          <p:nvPr/>
        </p:nvSpPr>
        <p:spPr>
          <a:xfrm>
            <a:off x="785786" y="4929198"/>
            <a:ext cx="7572428" cy="1200329"/>
          </a:xfrm>
          <a:prstGeom prst="rect">
            <a:avLst/>
          </a:prstGeom>
          <a:noFill/>
        </p:spPr>
        <p:txBody>
          <a:bodyPr wrap="square" rtlCol="0">
            <a:spAutoFit/>
          </a:bodyPr>
          <a:lstStyle/>
          <a:p>
            <a:r>
              <a:rPr lang="fr-FR" dirty="0" smtClean="0">
                <a:latin typeface="Arial" pitchFamily="34" charset="0"/>
                <a:cs typeface="Arial" pitchFamily="34" charset="0"/>
              </a:rPr>
              <a:t>Ces 2 cartes présentant la production et la transformation du lait en France se superposent parfaitement. Dans les régions à forte densité laitière, on trouvera donc une majorité de cultures à destination des vaches: Maïs, prairie, </a:t>
            </a:r>
            <a:r>
              <a:rPr lang="fr-FR" dirty="0" err="1" smtClean="0">
                <a:latin typeface="Arial" pitchFamily="34" charset="0"/>
                <a:cs typeface="Arial" pitchFamily="34" charset="0"/>
              </a:rPr>
              <a:t>etc</a:t>
            </a:r>
            <a:r>
              <a:rPr lang="fr-FR" dirty="0" smtClean="0">
                <a:latin typeface="Arial" pitchFamily="34" charset="0"/>
                <a:cs typeface="Arial" pitchFamily="34" charset="0"/>
              </a:rPr>
              <a:t>… (Source: CNIEL, 2011)</a:t>
            </a:r>
            <a:endParaRPr lang="fr-F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latin typeface="Arial" pitchFamily="34" charset="0"/>
                <a:cs typeface="Arial" pitchFamily="34" charset="0"/>
              </a:rPr>
              <a:t>B – Les déterminants économiques</a:t>
            </a:r>
            <a:endParaRPr lang="fr-FR" dirty="0">
              <a:latin typeface="Arial" pitchFamily="34" charset="0"/>
              <a:cs typeface="Arial" pitchFamily="34"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2"/>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pic>
        <p:nvPicPr>
          <p:cNvPr id="23554" name="Picture 2" descr="G:\INFOMA\iaa bretagne.png"/>
          <p:cNvPicPr>
            <a:picLocks noGrp="1" noChangeAspect="1" noChangeArrowheads="1"/>
          </p:cNvPicPr>
          <p:nvPr>
            <p:ph idx="1"/>
          </p:nvPr>
        </p:nvPicPr>
        <p:blipFill>
          <a:blip r:embed="rId3" cstate="print"/>
          <a:srcRect/>
          <a:stretch>
            <a:fillRect/>
          </a:stretch>
        </p:blipFill>
        <p:spPr bwMode="auto">
          <a:xfrm>
            <a:off x="928661" y="1214422"/>
            <a:ext cx="6197959" cy="4286279"/>
          </a:xfrm>
          <a:prstGeom prst="rect">
            <a:avLst/>
          </a:prstGeom>
          <a:noFill/>
        </p:spPr>
      </p:pic>
      <p:sp>
        <p:nvSpPr>
          <p:cNvPr id="6" name="ZoneTexte 5"/>
          <p:cNvSpPr txBox="1"/>
          <p:nvPr/>
        </p:nvSpPr>
        <p:spPr>
          <a:xfrm>
            <a:off x="928662" y="5715016"/>
            <a:ext cx="7143800" cy="923330"/>
          </a:xfrm>
          <a:prstGeom prst="rect">
            <a:avLst/>
          </a:prstGeom>
          <a:noFill/>
        </p:spPr>
        <p:txBody>
          <a:bodyPr wrap="square" rtlCol="0">
            <a:spAutoFit/>
          </a:bodyPr>
          <a:lstStyle/>
          <a:p>
            <a:r>
              <a:rPr lang="fr-FR" dirty="0" smtClean="0">
                <a:latin typeface="Arial" pitchFamily="34" charset="0"/>
                <a:cs typeface="Arial" pitchFamily="34" charset="0"/>
              </a:rPr>
              <a:t>La Bretagne est réputée pour sa production de légumes, de porcs et de lait.  L’implantation des IAA explique cette spécialisation (Source: INSEE, 2009)</a:t>
            </a:r>
            <a:endParaRPr lang="fr-F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latin typeface="Arial" pitchFamily="34" charset="0"/>
                <a:cs typeface="Arial" pitchFamily="34" charset="0"/>
              </a:rPr>
              <a:t>B – Les déterminants économiques</a:t>
            </a:r>
            <a:endParaRPr lang="fr-FR" dirty="0">
              <a:latin typeface="Arial" pitchFamily="34" charset="0"/>
              <a:cs typeface="Arial" pitchFamily="34" charset="0"/>
            </a:endParaRPr>
          </a:p>
        </p:txBody>
      </p:sp>
      <p:sp>
        <p:nvSpPr>
          <p:cNvPr id="3" name="Espace réservé du contenu 2"/>
          <p:cNvSpPr>
            <a:spLocks noGrp="1"/>
          </p:cNvSpPr>
          <p:nvPr>
            <p:ph idx="1"/>
          </p:nvPr>
        </p:nvSpPr>
        <p:spPr/>
        <p:txBody>
          <a:bodyPr>
            <a:normAutofit/>
          </a:bodyPr>
          <a:lstStyle/>
          <a:p>
            <a:endParaRPr lang="fr-FR" sz="1800" dirty="0" smtClean="0">
              <a:latin typeface="Arial" pitchFamily="34" charset="0"/>
              <a:cs typeface="Arial" pitchFamily="34" charset="0"/>
            </a:endParaRPr>
          </a:p>
          <a:p>
            <a:pPr>
              <a:buNone/>
            </a:pPr>
            <a:r>
              <a:rPr lang="fr-FR" sz="1800" b="1" u="sng" dirty="0" smtClean="0">
                <a:latin typeface="Arial" pitchFamily="34" charset="0"/>
                <a:cs typeface="Arial" pitchFamily="34" charset="0"/>
              </a:rPr>
              <a:t>b) Les opportunités locales: le développement des circuits courts</a:t>
            </a:r>
          </a:p>
          <a:p>
            <a:pPr>
              <a:buNone/>
            </a:pPr>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La vente en circuits courts, qu’elle ait lieu par le biais d’AMAP, en points de vente collectifs ou directement à la ferme, peut revêtir différentes motivations pour le consommateur: acte citoyen, retour au terroir, prix, achat local….</a:t>
            </a:r>
          </a:p>
          <a:p>
            <a:pPr>
              <a:buNone/>
            </a:pPr>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Dans tous les cas, le client exige une </a:t>
            </a:r>
            <a:r>
              <a:rPr lang="fr-FR" sz="1800" b="1" dirty="0" smtClean="0">
                <a:latin typeface="Arial" pitchFamily="34" charset="0"/>
                <a:cs typeface="Arial" pitchFamily="34" charset="0"/>
              </a:rPr>
              <a:t>diversité de produits </a:t>
            </a:r>
            <a:r>
              <a:rPr lang="fr-FR" sz="1800" dirty="0" smtClean="0">
                <a:latin typeface="Arial" pitchFamily="34" charset="0"/>
                <a:cs typeface="Arial" pitchFamily="34" charset="0"/>
              </a:rPr>
              <a:t>ainsi qu’une </a:t>
            </a:r>
            <a:r>
              <a:rPr lang="fr-FR" sz="1800" b="1" dirty="0" smtClean="0">
                <a:latin typeface="Arial" pitchFamily="34" charset="0"/>
                <a:cs typeface="Arial" pitchFamily="34" charset="0"/>
              </a:rPr>
              <a:t>qualité sanitaire irréprochable</a:t>
            </a:r>
            <a:r>
              <a:rPr lang="fr-FR" sz="1800" dirty="0" smtClean="0">
                <a:latin typeface="Arial" pitchFamily="34" charset="0"/>
                <a:cs typeface="Arial" pitchFamily="34" charset="0"/>
              </a:rPr>
              <a:t>.</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On trouvera donc chez les producteurs en vente directe un </a:t>
            </a:r>
            <a:r>
              <a:rPr lang="fr-FR" sz="1800" b="1" dirty="0" smtClean="0">
                <a:latin typeface="Arial" pitchFamily="34" charset="0"/>
                <a:cs typeface="Arial" pitchFamily="34" charset="0"/>
              </a:rPr>
              <a:t>assolement beaucoup plus varié </a:t>
            </a:r>
            <a:r>
              <a:rPr lang="fr-FR" sz="1800" dirty="0" smtClean="0">
                <a:latin typeface="Arial" pitchFamily="34" charset="0"/>
                <a:cs typeface="Arial" pitchFamily="34" charset="0"/>
              </a:rPr>
              <a:t>ainsi que des </a:t>
            </a:r>
            <a:r>
              <a:rPr lang="fr-FR" sz="1800" b="1" dirty="0" smtClean="0">
                <a:latin typeface="Arial" pitchFamily="34" charset="0"/>
                <a:cs typeface="Arial" pitchFamily="34" charset="0"/>
              </a:rPr>
              <a:t>espèces et variétés plus rustiques </a:t>
            </a:r>
            <a:r>
              <a:rPr lang="fr-FR" sz="1800" dirty="0" smtClean="0">
                <a:latin typeface="Arial" pitchFamily="34" charset="0"/>
                <a:cs typeface="Arial" pitchFamily="34" charset="0"/>
              </a:rPr>
              <a:t>permettant d’ailleurs une charge phytosanitaire moindre</a:t>
            </a:r>
          </a:p>
          <a:p>
            <a:endParaRPr lang="fr-FR" sz="1800" dirty="0" smtClean="0">
              <a:latin typeface="Arial" pitchFamily="34" charset="0"/>
              <a:cs typeface="Arial" pitchFamily="34" charset="0"/>
            </a:endParaRPr>
          </a:p>
          <a:p>
            <a:endParaRPr lang="fr-FR" sz="1800" dirty="0" smtClean="0">
              <a:latin typeface="Arial" pitchFamily="34" charset="0"/>
              <a:cs typeface="Arial" pitchFamily="34"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2"/>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latin typeface="Arial" pitchFamily="34" charset="0"/>
                <a:cs typeface="Arial" pitchFamily="34" charset="0"/>
              </a:rPr>
              <a:t>B – Les déterminants économiques</a:t>
            </a:r>
            <a:endParaRPr lang="fr-FR" dirty="0">
              <a:latin typeface="Arial" pitchFamily="34" charset="0"/>
              <a:cs typeface="Arial" pitchFamily="34" charset="0"/>
            </a:endParaRPr>
          </a:p>
        </p:txBody>
      </p:sp>
      <p:sp>
        <p:nvSpPr>
          <p:cNvPr id="3" name="Espace réservé du contenu 2"/>
          <p:cNvSpPr>
            <a:spLocks noGrp="1"/>
          </p:cNvSpPr>
          <p:nvPr>
            <p:ph idx="1"/>
          </p:nvPr>
        </p:nvSpPr>
        <p:spPr/>
        <p:txBody>
          <a:bodyPr>
            <a:normAutofit/>
          </a:bodyPr>
          <a:lstStyle/>
          <a:p>
            <a:endParaRPr lang="fr-FR" sz="1800" dirty="0" smtClean="0">
              <a:latin typeface="Arial" pitchFamily="34" charset="0"/>
              <a:cs typeface="Arial" pitchFamily="34" charset="0"/>
            </a:endParaRPr>
          </a:p>
          <a:p>
            <a:pPr>
              <a:buNone/>
            </a:pPr>
            <a:r>
              <a:rPr lang="fr-FR" sz="1800" b="1" u="sng" dirty="0" smtClean="0">
                <a:latin typeface="Arial" pitchFamily="34" charset="0"/>
                <a:cs typeface="Arial" pitchFamily="34" charset="0"/>
              </a:rPr>
              <a:t>b) Les opportunités locales: le développement des circuits courts</a:t>
            </a:r>
          </a:p>
          <a:p>
            <a:endParaRPr lang="fr-FR" sz="1800" dirty="0" smtClean="0">
              <a:latin typeface="Arial" pitchFamily="34" charset="0"/>
              <a:cs typeface="Arial" pitchFamily="34" charset="0"/>
            </a:endParaRPr>
          </a:p>
          <a:p>
            <a:r>
              <a:rPr lang="fr-FR" sz="1800" b="1" dirty="0" smtClean="0">
                <a:latin typeface="Arial" pitchFamily="34" charset="0"/>
                <a:cs typeface="Arial" pitchFamily="34" charset="0"/>
              </a:rPr>
              <a:t>16 % des exploitations agricoles </a:t>
            </a:r>
            <a:r>
              <a:rPr lang="fr-FR" sz="1800" dirty="0" smtClean="0">
                <a:latin typeface="Arial" pitchFamily="34" charset="0"/>
                <a:cs typeface="Arial" pitchFamily="34" charset="0"/>
              </a:rPr>
              <a:t>vendent tout ou partie de leur production en circuit court</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38% des producteurs de fruits, 59 % des producteurs de légumes, 25 % des aviculteurs écoulent une partie de leur production en vente directe (AGRESTE 2010)</a:t>
            </a:r>
          </a:p>
          <a:p>
            <a:endParaRPr lang="fr-FR" sz="1800" dirty="0" smtClean="0">
              <a:latin typeface="Arial" pitchFamily="34" charset="0"/>
              <a:cs typeface="Arial" pitchFamily="34" charset="0"/>
            </a:endParaRPr>
          </a:p>
          <a:p>
            <a:endParaRPr lang="fr-FR" sz="1800" dirty="0" smtClean="0">
              <a:latin typeface="Arial" pitchFamily="34" charset="0"/>
              <a:cs typeface="Arial" pitchFamily="34"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2"/>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latin typeface="Arial" pitchFamily="34" charset="0"/>
                <a:cs typeface="Arial" pitchFamily="34" charset="0"/>
              </a:rPr>
              <a:t>B – Les déterminants économiques</a:t>
            </a:r>
            <a:endParaRPr lang="fr-FR" dirty="0">
              <a:latin typeface="Arial" pitchFamily="34" charset="0"/>
              <a:cs typeface="Arial" pitchFamily="34" charset="0"/>
            </a:endParaRPr>
          </a:p>
        </p:txBody>
      </p:sp>
      <p:sp>
        <p:nvSpPr>
          <p:cNvPr id="3" name="Espace réservé du contenu 2"/>
          <p:cNvSpPr>
            <a:spLocks noGrp="1"/>
          </p:cNvSpPr>
          <p:nvPr>
            <p:ph idx="1"/>
          </p:nvPr>
        </p:nvSpPr>
        <p:spPr/>
        <p:txBody>
          <a:bodyPr>
            <a:normAutofit fontScale="92500" lnSpcReduction="10000"/>
          </a:bodyPr>
          <a:lstStyle/>
          <a:p>
            <a:endParaRPr lang="fr-FR" sz="1800" dirty="0" smtClean="0">
              <a:latin typeface="Arial" pitchFamily="34" charset="0"/>
              <a:cs typeface="Arial" pitchFamily="34" charset="0"/>
            </a:endParaRPr>
          </a:p>
          <a:p>
            <a:pPr>
              <a:buNone/>
            </a:pPr>
            <a:r>
              <a:rPr lang="fr-FR" sz="1800" b="1" u="sng" dirty="0" smtClean="0">
                <a:latin typeface="Arial" pitchFamily="34" charset="0"/>
                <a:cs typeface="Arial" pitchFamily="34" charset="0"/>
              </a:rPr>
              <a:t>2 – Niveau et stabilité de la marge de la culture</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Certaines cultures présentent des cours </a:t>
            </a:r>
            <a:r>
              <a:rPr lang="fr-FR" sz="1800" b="1" dirty="0" smtClean="0">
                <a:solidFill>
                  <a:srgbClr val="FF0000"/>
                </a:solidFill>
                <a:latin typeface="Arial" pitchFamily="34" charset="0"/>
                <a:cs typeface="Arial" pitchFamily="34" charset="0"/>
              </a:rPr>
              <a:t>particulièrement volatiles</a:t>
            </a:r>
            <a:r>
              <a:rPr lang="fr-FR" sz="1800" dirty="0" smtClean="0">
                <a:latin typeface="Arial" pitchFamily="34" charset="0"/>
                <a:cs typeface="Arial" pitchFamily="34" charset="0"/>
              </a:rPr>
              <a:t>. C’est le cas notamment des </a:t>
            </a:r>
            <a:r>
              <a:rPr lang="fr-FR" sz="1800" b="1" dirty="0" smtClean="0">
                <a:solidFill>
                  <a:srgbClr val="FF0000"/>
                </a:solidFill>
                <a:latin typeface="Arial" pitchFamily="34" charset="0"/>
                <a:cs typeface="Arial" pitchFamily="34" charset="0"/>
              </a:rPr>
              <a:t>fruits et légumes</a:t>
            </a:r>
            <a:r>
              <a:rPr lang="fr-FR" sz="1800" dirty="0" smtClean="0">
                <a:latin typeface="Arial" pitchFamily="34" charset="0"/>
                <a:cs typeface="Arial" pitchFamily="34" charset="0"/>
              </a:rPr>
              <a:t>. </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D’autres cultures, comme les </a:t>
            </a:r>
            <a:r>
              <a:rPr lang="fr-FR" sz="1800" b="1" dirty="0" smtClean="0">
                <a:solidFill>
                  <a:srgbClr val="FF0000"/>
                </a:solidFill>
                <a:latin typeface="Arial" pitchFamily="34" charset="0"/>
                <a:cs typeface="Arial" pitchFamily="34" charset="0"/>
              </a:rPr>
              <a:t>céréales</a:t>
            </a:r>
            <a:r>
              <a:rPr lang="fr-FR" sz="1800" dirty="0" smtClean="0">
                <a:latin typeface="Arial" pitchFamily="34" charset="0"/>
                <a:cs typeface="Arial" pitchFamily="34" charset="0"/>
              </a:rPr>
              <a:t> et les </a:t>
            </a:r>
            <a:r>
              <a:rPr lang="fr-FR" sz="1800" b="1" dirty="0" smtClean="0">
                <a:solidFill>
                  <a:srgbClr val="FF0000"/>
                </a:solidFill>
                <a:latin typeface="Arial" pitchFamily="34" charset="0"/>
                <a:cs typeface="Arial" pitchFamily="34" charset="0"/>
              </a:rPr>
              <a:t>oléagineux</a:t>
            </a:r>
            <a:r>
              <a:rPr lang="fr-FR" sz="1800" dirty="0" smtClean="0">
                <a:latin typeface="Arial" pitchFamily="34" charset="0"/>
                <a:cs typeface="Arial" pitchFamily="34" charset="0"/>
              </a:rPr>
              <a:t>, sont </a:t>
            </a:r>
            <a:r>
              <a:rPr lang="fr-FR" sz="1800" b="1" dirty="0" smtClean="0">
                <a:solidFill>
                  <a:srgbClr val="FF0000"/>
                </a:solidFill>
                <a:latin typeface="Arial" pitchFamily="34" charset="0"/>
                <a:cs typeface="Arial" pitchFamily="34" charset="0"/>
              </a:rPr>
              <a:t>directement indexés sur des contextes mondiaux </a:t>
            </a:r>
            <a:r>
              <a:rPr lang="fr-FR" sz="1800" dirty="0" smtClean="0">
                <a:latin typeface="Arial" pitchFamily="34" charset="0"/>
                <a:cs typeface="Arial" pitchFamily="34" charset="0"/>
              </a:rPr>
              <a:t>( cours des cultures concurrentes, du pétrole, politiques de nos concurrents…). Les tendances, qu’elles soient haussières ou baissières, permettent des ajustements a posteriori: elles expliquent les hausses de surfaces d’une année sur l’autre. </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Ainsi, le cours du poireau s’est effondré en 2014 et 2015 en raison de l’absence d’hivers froids. Le cours du Colza est directement influencé par l’offre en soja américain: si le soja monte, le colza vient le remplacer dans l’alimentation des animaux donc son cours monte.</a:t>
            </a: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2"/>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latin typeface="Arial" pitchFamily="34" charset="0"/>
                <a:cs typeface="Arial" pitchFamily="34" charset="0"/>
              </a:rPr>
              <a:t>B – Les déterminants économiques</a:t>
            </a:r>
            <a:endParaRPr lang="fr-FR" dirty="0">
              <a:latin typeface="Arial" pitchFamily="34" charset="0"/>
              <a:cs typeface="Arial" pitchFamily="34"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2"/>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pic>
        <p:nvPicPr>
          <p:cNvPr id="1026" name="Picture 2" descr="G:\INFOMA\cours céréales.png"/>
          <p:cNvPicPr>
            <a:picLocks noGrp="1" noChangeAspect="1" noChangeArrowheads="1"/>
          </p:cNvPicPr>
          <p:nvPr>
            <p:ph idx="1"/>
          </p:nvPr>
        </p:nvPicPr>
        <p:blipFill>
          <a:blip r:embed="rId3"/>
          <a:srcRect/>
          <a:stretch>
            <a:fillRect/>
          </a:stretch>
        </p:blipFill>
        <p:spPr bwMode="auto">
          <a:xfrm>
            <a:off x="500034" y="1714488"/>
            <a:ext cx="3567369" cy="2268535"/>
          </a:xfrm>
          <a:prstGeom prst="rect">
            <a:avLst/>
          </a:prstGeom>
          <a:noFill/>
        </p:spPr>
      </p:pic>
      <p:sp>
        <p:nvSpPr>
          <p:cNvPr id="6" name="ZoneTexte 5"/>
          <p:cNvSpPr txBox="1"/>
          <p:nvPr/>
        </p:nvSpPr>
        <p:spPr>
          <a:xfrm>
            <a:off x="214282" y="3643314"/>
            <a:ext cx="3429024" cy="246221"/>
          </a:xfrm>
          <a:prstGeom prst="rect">
            <a:avLst/>
          </a:prstGeom>
          <a:noFill/>
        </p:spPr>
        <p:txBody>
          <a:bodyPr wrap="square" rtlCol="0">
            <a:spAutoFit/>
          </a:bodyPr>
          <a:lstStyle/>
          <a:p>
            <a:r>
              <a:rPr lang="fr-FR" sz="1000" dirty="0" smtClean="0">
                <a:latin typeface="Arial" pitchFamily="34" charset="0"/>
                <a:cs typeface="Arial" pitchFamily="34" charset="0"/>
              </a:rPr>
              <a:t>Evolution des cours du blé. Source: INSEE</a:t>
            </a:r>
            <a:endParaRPr lang="fr-FR" sz="1000" dirty="0">
              <a:latin typeface="Arial" pitchFamily="34" charset="0"/>
              <a:cs typeface="Arial" pitchFamily="34" charset="0"/>
            </a:endParaRPr>
          </a:p>
        </p:txBody>
      </p:sp>
      <p:pic>
        <p:nvPicPr>
          <p:cNvPr id="1027" name="Picture 3" descr="G:\INFOMA\marché tournesol terresinovia.png"/>
          <p:cNvPicPr>
            <a:picLocks noChangeAspect="1" noChangeArrowheads="1"/>
          </p:cNvPicPr>
          <p:nvPr/>
        </p:nvPicPr>
        <p:blipFill>
          <a:blip r:embed="rId4"/>
          <a:srcRect/>
          <a:stretch>
            <a:fillRect/>
          </a:stretch>
        </p:blipFill>
        <p:spPr bwMode="auto">
          <a:xfrm>
            <a:off x="500034" y="4357694"/>
            <a:ext cx="3714750" cy="2028825"/>
          </a:xfrm>
          <a:prstGeom prst="rect">
            <a:avLst/>
          </a:prstGeom>
          <a:noFill/>
        </p:spPr>
      </p:pic>
      <p:sp>
        <p:nvSpPr>
          <p:cNvPr id="8" name="ZoneTexte 7"/>
          <p:cNvSpPr txBox="1"/>
          <p:nvPr/>
        </p:nvSpPr>
        <p:spPr>
          <a:xfrm>
            <a:off x="571472" y="6429396"/>
            <a:ext cx="3643338" cy="261610"/>
          </a:xfrm>
          <a:prstGeom prst="rect">
            <a:avLst/>
          </a:prstGeom>
          <a:noFill/>
        </p:spPr>
        <p:txBody>
          <a:bodyPr wrap="square" rtlCol="0">
            <a:spAutoFit/>
          </a:bodyPr>
          <a:lstStyle/>
          <a:p>
            <a:r>
              <a:rPr lang="fr-FR" sz="1100" dirty="0" smtClean="0">
                <a:latin typeface="Arial" pitchFamily="34" charset="0"/>
                <a:cs typeface="Arial" pitchFamily="34" charset="0"/>
              </a:rPr>
              <a:t>Evolution du cours du Tournesol – Source: </a:t>
            </a:r>
            <a:r>
              <a:rPr lang="fr-FR" sz="1100" dirty="0" err="1" smtClean="0">
                <a:latin typeface="Arial" pitchFamily="34" charset="0"/>
                <a:cs typeface="Arial" pitchFamily="34" charset="0"/>
              </a:rPr>
              <a:t>Terresinovia</a:t>
            </a:r>
            <a:endParaRPr lang="fr-FR" sz="1100" dirty="0">
              <a:latin typeface="Arial" pitchFamily="34" charset="0"/>
              <a:cs typeface="Arial" pitchFamily="34" charset="0"/>
            </a:endParaRPr>
          </a:p>
        </p:txBody>
      </p:sp>
      <p:sp>
        <p:nvSpPr>
          <p:cNvPr id="9" name="ZoneTexte 8"/>
          <p:cNvSpPr txBox="1"/>
          <p:nvPr/>
        </p:nvSpPr>
        <p:spPr>
          <a:xfrm>
            <a:off x="4143372" y="1500174"/>
            <a:ext cx="4714908" cy="1477328"/>
          </a:xfrm>
          <a:prstGeom prst="rect">
            <a:avLst/>
          </a:prstGeom>
          <a:noFill/>
        </p:spPr>
        <p:txBody>
          <a:bodyPr wrap="square" rtlCol="0">
            <a:spAutoFit/>
          </a:bodyPr>
          <a:lstStyle/>
          <a:p>
            <a:r>
              <a:rPr lang="fr-FR" dirty="0" smtClean="0"/>
              <a:t>La tendance haussière des cours encouragera les agriculteurs à augmenter leur surface emblavée.</a:t>
            </a:r>
          </a:p>
          <a:p>
            <a:r>
              <a:rPr lang="fr-FR" dirty="0" smtClean="0"/>
              <a:t>Ainsi, les </a:t>
            </a:r>
            <a:r>
              <a:rPr lang="fr-FR" b="1" dirty="0" smtClean="0"/>
              <a:t>surfaces en Colza </a:t>
            </a:r>
            <a:r>
              <a:rPr lang="fr-FR" dirty="0" smtClean="0"/>
              <a:t>d’hiver ont </a:t>
            </a:r>
            <a:r>
              <a:rPr lang="fr-FR" b="1" dirty="0" smtClean="0"/>
              <a:t>augmenté de 60% </a:t>
            </a:r>
            <a:r>
              <a:rPr lang="fr-FR" dirty="0" smtClean="0"/>
              <a:t>ces quinze dernières années.</a:t>
            </a:r>
          </a:p>
          <a:p>
            <a:endParaRPr lang="fr-FR" dirty="0"/>
          </a:p>
        </p:txBody>
      </p:sp>
      <p:pic>
        <p:nvPicPr>
          <p:cNvPr id="1028" name="Picture 4" descr="G:\INFOMA\marché colza terresinovia.png"/>
          <p:cNvPicPr>
            <a:picLocks noChangeAspect="1" noChangeArrowheads="1"/>
          </p:cNvPicPr>
          <p:nvPr/>
        </p:nvPicPr>
        <p:blipFill>
          <a:blip r:embed="rId5"/>
          <a:srcRect/>
          <a:stretch>
            <a:fillRect/>
          </a:stretch>
        </p:blipFill>
        <p:spPr bwMode="auto">
          <a:xfrm>
            <a:off x="4500562" y="4429132"/>
            <a:ext cx="3714750" cy="1981200"/>
          </a:xfrm>
          <a:prstGeom prst="rect">
            <a:avLst/>
          </a:prstGeom>
          <a:noFill/>
        </p:spPr>
      </p:pic>
      <p:sp>
        <p:nvSpPr>
          <p:cNvPr id="11" name="ZoneTexte 10"/>
          <p:cNvSpPr txBox="1"/>
          <p:nvPr/>
        </p:nvSpPr>
        <p:spPr>
          <a:xfrm>
            <a:off x="4643438" y="6429396"/>
            <a:ext cx="4071966" cy="261610"/>
          </a:xfrm>
          <a:prstGeom prst="rect">
            <a:avLst/>
          </a:prstGeom>
          <a:noFill/>
        </p:spPr>
        <p:txBody>
          <a:bodyPr wrap="square" rtlCol="0">
            <a:spAutoFit/>
          </a:bodyPr>
          <a:lstStyle/>
          <a:p>
            <a:r>
              <a:rPr lang="fr-FR" sz="1100" dirty="0" smtClean="0">
                <a:latin typeface="Arial" pitchFamily="34" charset="0"/>
                <a:cs typeface="Arial" pitchFamily="34" charset="0"/>
              </a:rPr>
              <a:t>Evolution du cours du Colza – Source: </a:t>
            </a:r>
            <a:r>
              <a:rPr lang="fr-FR" sz="1100" dirty="0" err="1" smtClean="0">
                <a:latin typeface="Arial" pitchFamily="34" charset="0"/>
                <a:cs typeface="Arial" pitchFamily="34" charset="0"/>
              </a:rPr>
              <a:t>Terresinovia</a:t>
            </a:r>
            <a:endParaRPr lang="fr-FR" sz="1100" dirty="0">
              <a:latin typeface="Arial" pitchFamily="34" charset="0"/>
              <a:cs typeface="Arial" pitchFamily="34" charset="0"/>
            </a:endParaRPr>
          </a:p>
        </p:txBody>
      </p:sp>
      <p:sp>
        <p:nvSpPr>
          <p:cNvPr id="12" name="ZoneTexte 11"/>
          <p:cNvSpPr txBox="1"/>
          <p:nvPr/>
        </p:nvSpPr>
        <p:spPr>
          <a:xfrm>
            <a:off x="571472" y="1214422"/>
            <a:ext cx="8072494" cy="369332"/>
          </a:xfrm>
          <a:prstGeom prst="rect">
            <a:avLst/>
          </a:prstGeom>
          <a:noFill/>
        </p:spPr>
        <p:txBody>
          <a:bodyPr wrap="square" rtlCol="0">
            <a:spAutoFit/>
          </a:bodyPr>
          <a:lstStyle/>
          <a:p>
            <a:r>
              <a:rPr lang="fr-FR" b="1" dirty="0" smtClean="0">
                <a:latin typeface="Arial" pitchFamily="34" charset="0"/>
                <a:cs typeface="Arial" pitchFamily="34" charset="0"/>
              </a:rPr>
              <a:t>a) Le prix de vente des récoltes</a:t>
            </a:r>
            <a:endParaRPr lang="fr-FR"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800" dirty="0" smtClean="0">
                <a:latin typeface="Arial" pitchFamily="34" charset="0"/>
                <a:cs typeface="Arial" pitchFamily="34" charset="0"/>
              </a:rPr>
              <a:t>B – Les déterminants économiques</a:t>
            </a:r>
            <a:endParaRPr lang="fr-FR" sz="4900" dirty="0">
              <a:latin typeface="Arial" pitchFamily="34" charset="0"/>
              <a:cs typeface="Arial" pitchFamily="34" charset="0"/>
            </a:endParaRPr>
          </a:p>
        </p:txBody>
      </p:sp>
      <p:sp>
        <p:nvSpPr>
          <p:cNvPr id="3" name="Espace réservé du contenu 2"/>
          <p:cNvSpPr>
            <a:spLocks noGrp="1"/>
          </p:cNvSpPr>
          <p:nvPr>
            <p:ph idx="1"/>
          </p:nvPr>
        </p:nvSpPr>
        <p:spPr/>
        <p:txBody>
          <a:bodyPr>
            <a:normAutofit/>
          </a:bodyPr>
          <a:lstStyle/>
          <a:p>
            <a:pPr>
              <a:buNone/>
            </a:pPr>
            <a:r>
              <a:rPr lang="fr-FR" sz="1800" b="1" u="sng" dirty="0" smtClean="0">
                <a:latin typeface="Arial" pitchFamily="34" charset="0"/>
                <a:cs typeface="Arial" pitchFamily="34" charset="0"/>
              </a:rPr>
              <a:t>b) </a:t>
            </a:r>
            <a:r>
              <a:rPr lang="fr-FR" sz="1800" b="1" u="sng" dirty="0" smtClean="0">
                <a:latin typeface="Arial" pitchFamily="34" charset="0"/>
                <a:cs typeface="Arial" pitchFamily="34" charset="0"/>
              </a:rPr>
              <a:t>Le premier pilier de la </a:t>
            </a:r>
            <a:r>
              <a:rPr lang="fr-FR" sz="1800" b="1" u="sng" dirty="0" smtClean="0">
                <a:latin typeface="Arial" pitchFamily="34" charset="0"/>
                <a:cs typeface="Arial" pitchFamily="34" charset="0"/>
              </a:rPr>
              <a:t>PAC et ses effets sur les assolements</a:t>
            </a:r>
          </a:p>
          <a:p>
            <a:pPr>
              <a:buNone/>
            </a:pPr>
            <a:endParaRPr lang="fr-FR" sz="1800" b="1" u="sng" dirty="0" smtClean="0">
              <a:latin typeface="Arial" pitchFamily="34" charset="0"/>
              <a:cs typeface="Arial" pitchFamily="34" charset="0"/>
            </a:endParaRPr>
          </a:p>
          <a:p>
            <a:r>
              <a:rPr lang="fr-FR" sz="1800" dirty="0" smtClean="0">
                <a:latin typeface="Arial" pitchFamily="34" charset="0"/>
                <a:cs typeface="Arial" pitchFamily="34" charset="0"/>
              </a:rPr>
              <a:t>La PAC a de tous temps eu des effets sur les assolements: en primant plus ou moins une culture on encourage sa mise en place. Ce fut le cas par exemple pour le Maïs fourrage ou les Protéagineux.</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Le premier pilier de la PAC 2015/2019 introduit le </a:t>
            </a:r>
            <a:r>
              <a:rPr lang="fr-FR" sz="1800" dirty="0" smtClean="0">
                <a:latin typeface="Arial" pitchFamily="34" charset="0"/>
                <a:cs typeface="Arial" pitchFamily="34" charset="0"/>
              </a:rPr>
              <a:t>« verdissement » de la PAC, au travers des SIE (Surface d’Intérêt Ecologique) représente en 2015 un total de 2,2 milliards d’euros, soit une prime verte de </a:t>
            </a:r>
            <a:r>
              <a:rPr lang="fr-FR" sz="1800" b="1" dirty="0" smtClean="0">
                <a:solidFill>
                  <a:srgbClr val="FF0000"/>
                </a:solidFill>
                <a:latin typeface="Arial" pitchFamily="34" charset="0"/>
                <a:cs typeface="Arial" pitchFamily="34" charset="0"/>
              </a:rPr>
              <a:t>84 €/Ha</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Il se décline au travers de 2 axes:</a:t>
            </a:r>
          </a:p>
          <a:p>
            <a:pPr lvl="1"/>
            <a:r>
              <a:rPr lang="fr-FR" sz="1400" dirty="0" smtClean="0">
                <a:latin typeface="Arial" pitchFamily="34" charset="0"/>
                <a:cs typeface="Arial" pitchFamily="34" charset="0"/>
              </a:rPr>
              <a:t>Un minimum de 5% des terres arables comptabilisées en SIE</a:t>
            </a:r>
          </a:p>
          <a:p>
            <a:pPr lvl="1"/>
            <a:r>
              <a:rPr lang="fr-FR" sz="1400" dirty="0" smtClean="0">
                <a:latin typeface="Arial" pitchFamily="34" charset="0"/>
                <a:cs typeface="Arial" pitchFamily="34" charset="0"/>
              </a:rPr>
              <a:t>La diversité de l’assolement</a:t>
            </a:r>
          </a:p>
          <a:p>
            <a:endParaRPr lang="fr-FR" sz="1800" dirty="0" smtClean="0">
              <a:latin typeface="Arial" pitchFamily="34" charset="0"/>
              <a:cs typeface="Arial" pitchFamily="34"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2"/>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800" dirty="0" smtClean="0">
                <a:latin typeface="Arial" pitchFamily="34" charset="0"/>
                <a:cs typeface="Arial" pitchFamily="34" charset="0"/>
              </a:rPr>
              <a:t>B – Les déterminants économiques</a:t>
            </a:r>
            <a:endParaRPr lang="fr-FR" sz="4900" dirty="0">
              <a:latin typeface="Arial" pitchFamily="34" charset="0"/>
              <a:cs typeface="Arial" pitchFamily="34" charset="0"/>
            </a:endParaRPr>
          </a:p>
        </p:txBody>
      </p:sp>
      <p:sp>
        <p:nvSpPr>
          <p:cNvPr id="3" name="Espace réservé du contenu 2"/>
          <p:cNvSpPr>
            <a:spLocks noGrp="1"/>
          </p:cNvSpPr>
          <p:nvPr>
            <p:ph idx="1"/>
          </p:nvPr>
        </p:nvSpPr>
        <p:spPr/>
        <p:txBody>
          <a:bodyPr>
            <a:normAutofit/>
          </a:bodyPr>
          <a:lstStyle/>
          <a:p>
            <a:pPr>
              <a:buNone/>
            </a:pPr>
            <a:r>
              <a:rPr lang="fr-FR" sz="1800" b="1" u="sng" dirty="0" smtClean="0">
                <a:latin typeface="Arial" pitchFamily="34" charset="0"/>
                <a:cs typeface="Arial" pitchFamily="34" charset="0"/>
              </a:rPr>
              <a:t>b) </a:t>
            </a:r>
            <a:r>
              <a:rPr lang="fr-FR" sz="1800" b="1" u="sng" dirty="0" smtClean="0">
                <a:latin typeface="Arial" pitchFamily="34" charset="0"/>
                <a:cs typeface="Arial" pitchFamily="34" charset="0"/>
              </a:rPr>
              <a:t>Le premier pilier de la PAC et </a:t>
            </a:r>
            <a:r>
              <a:rPr lang="fr-FR" sz="1800" b="1" u="sng" dirty="0" smtClean="0">
                <a:latin typeface="Arial" pitchFamily="34" charset="0"/>
                <a:cs typeface="Arial" pitchFamily="34" charset="0"/>
              </a:rPr>
              <a:t>ses effets sur les assolements</a:t>
            </a:r>
          </a:p>
          <a:p>
            <a:pPr>
              <a:buNone/>
            </a:pPr>
            <a:endParaRPr lang="fr-FR" sz="1800" b="1" u="sng" dirty="0" smtClean="0">
              <a:latin typeface="Arial" pitchFamily="34" charset="0"/>
              <a:cs typeface="Arial" pitchFamily="34" charset="0"/>
            </a:endParaRPr>
          </a:p>
          <a:p>
            <a:pPr>
              <a:buNone/>
            </a:pPr>
            <a:r>
              <a:rPr lang="fr-FR" sz="1800" b="1" dirty="0" smtClean="0">
                <a:latin typeface="Arial" pitchFamily="34" charset="0"/>
                <a:cs typeface="Arial" pitchFamily="34" charset="0"/>
              </a:rPr>
              <a:t>Les Surfaces d’Intérêt Ecologique:</a:t>
            </a:r>
          </a:p>
          <a:p>
            <a:r>
              <a:rPr lang="fr-FR" sz="1800" dirty="0" smtClean="0">
                <a:latin typeface="Arial" pitchFamily="34" charset="0"/>
                <a:cs typeface="Arial" pitchFamily="34" charset="0"/>
              </a:rPr>
              <a:t>Comptabilisation des SIE: voir plus avant </a:t>
            </a:r>
            <a:r>
              <a:rPr lang="fr-FR" sz="1800" i="1" dirty="0" smtClean="0">
                <a:solidFill>
                  <a:schemeClr val="tx2">
                    <a:lumMod val="60000"/>
                    <a:lumOff val="40000"/>
                  </a:schemeClr>
                </a:solidFill>
                <a:latin typeface="Arial" pitchFamily="34" charset="0"/>
                <a:cs typeface="Arial" pitchFamily="34" charset="0"/>
              </a:rPr>
              <a:t>agriculture.gouv.fr/fiches-explicatives-sur-le-verdissement-de-la-</a:t>
            </a:r>
            <a:r>
              <a:rPr lang="fr-FR" sz="1800" i="1" dirty="0" err="1" smtClean="0">
                <a:solidFill>
                  <a:schemeClr val="tx2">
                    <a:lumMod val="60000"/>
                    <a:lumOff val="40000"/>
                  </a:schemeClr>
                </a:solidFill>
                <a:latin typeface="Arial" pitchFamily="34" charset="0"/>
                <a:cs typeface="Arial" pitchFamily="34" charset="0"/>
              </a:rPr>
              <a:t>pac</a:t>
            </a:r>
            <a:endParaRPr lang="fr-FR" sz="1800" i="1" dirty="0" smtClean="0">
              <a:solidFill>
                <a:schemeClr val="tx2">
                  <a:lumMod val="60000"/>
                  <a:lumOff val="40000"/>
                </a:schemeClr>
              </a:solidFill>
              <a:latin typeface="Arial" pitchFamily="34" charset="0"/>
              <a:cs typeface="Arial" pitchFamily="34" charset="0"/>
            </a:endParaRPr>
          </a:p>
          <a:p>
            <a:r>
              <a:rPr lang="fr-FR" sz="1800" dirty="0" smtClean="0">
                <a:latin typeface="Arial" pitchFamily="34" charset="0"/>
                <a:cs typeface="Arial" pitchFamily="34" charset="0"/>
              </a:rPr>
              <a:t>Les SIE sont exigibles pour toute exploitation supérieure à 15 Ha, exception faite de quelques cas particuliers en systèmes plutôt herbagers</a:t>
            </a:r>
          </a:p>
          <a:p>
            <a:r>
              <a:rPr lang="fr-FR" sz="1800" dirty="0" smtClean="0">
                <a:latin typeface="Arial" pitchFamily="34" charset="0"/>
                <a:cs typeface="Arial" pitchFamily="34" charset="0"/>
              </a:rPr>
              <a:t>Chaque élément apportant un intérêt écologique (haie, bosquet, jachère mais aussi cultures d’intérêt environnemental) est comptabilisé après affectation d’un coefficient: </a:t>
            </a:r>
            <a:br>
              <a:rPr lang="fr-FR" sz="1800" dirty="0" smtClean="0">
                <a:latin typeface="Arial" pitchFamily="34" charset="0"/>
                <a:cs typeface="Arial" pitchFamily="34" charset="0"/>
              </a:rPr>
            </a:br>
            <a:r>
              <a:rPr lang="fr-FR" sz="1600" dirty="0" smtClean="0">
                <a:latin typeface="Arial" pitchFamily="34" charset="0"/>
                <a:cs typeface="Arial" pitchFamily="34" charset="0"/>
              </a:rPr>
              <a:t>Jachère: 1 m</a:t>
            </a:r>
            <a:r>
              <a:rPr lang="fr-FR" sz="1600" baseline="30000" dirty="0" smtClean="0">
                <a:latin typeface="Arial" pitchFamily="34" charset="0"/>
                <a:cs typeface="Arial" pitchFamily="34" charset="0"/>
              </a:rPr>
              <a:t>2</a:t>
            </a:r>
            <a:r>
              <a:rPr lang="fr-FR" sz="1600" dirty="0" smtClean="0">
                <a:latin typeface="Arial" pitchFamily="34" charset="0"/>
                <a:cs typeface="Arial" pitchFamily="34" charset="0"/>
              </a:rPr>
              <a:t> = 1 m</a:t>
            </a:r>
            <a:r>
              <a:rPr lang="fr-FR" sz="1600" baseline="30000" dirty="0" smtClean="0">
                <a:latin typeface="Arial" pitchFamily="34" charset="0"/>
                <a:cs typeface="Arial" pitchFamily="34" charset="0"/>
              </a:rPr>
              <a:t>2</a:t>
            </a:r>
            <a:r>
              <a:rPr lang="fr-FR" sz="1600" dirty="0" smtClean="0">
                <a:latin typeface="Arial" pitchFamily="34" charset="0"/>
                <a:cs typeface="Arial" pitchFamily="34" charset="0"/>
              </a:rPr>
              <a:t/>
            </a:r>
            <a:br>
              <a:rPr lang="fr-FR" sz="1600" dirty="0" smtClean="0">
                <a:latin typeface="Arial" pitchFamily="34" charset="0"/>
                <a:cs typeface="Arial" pitchFamily="34" charset="0"/>
              </a:rPr>
            </a:br>
            <a:r>
              <a:rPr lang="fr-FR" sz="1600" dirty="0" smtClean="0">
                <a:latin typeface="Arial" pitchFamily="34" charset="0"/>
                <a:cs typeface="Arial" pitchFamily="34" charset="0"/>
              </a:rPr>
              <a:t>Légumineuses: 1 m</a:t>
            </a:r>
            <a:r>
              <a:rPr lang="fr-FR" sz="1600" baseline="30000" dirty="0" smtClean="0">
                <a:latin typeface="Arial" pitchFamily="34" charset="0"/>
                <a:cs typeface="Arial" pitchFamily="34" charset="0"/>
              </a:rPr>
              <a:t>2</a:t>
            </a:r>
            <a:r>
              <a:rPr lang="fr-FR" sz="1600" dirty="0" smtClean="0">
                <a:latin typeface="Arial" pitchFamily="34" charset="0"/>
                <a:cs typeface="Arial" pitchFamily="34" charset="0"/>
              </a:rPr>
              <a:t> = 0,7 m</a:t>
            </a:r>
            <a:r>
              <a:rPr lang="fr-FR" sz="1600" baseline="30000" dirty="0" smtClean="0">
                <a:latin typeface="Arial" pitchFamily="34" charset="0"/>
                <a:cs typeface="Arial" pitchFamily="34" charset="0"/>
              </a:rPr>
              <a:t>2</a:t>
            </a:r>
          </a:p>
          <a:p>
            <a:pPr>
              <a:buNone/>
            </a:pPr>
            <a:r>
              <a:rPr lang="fr-FR" sz="1600" dirty="0" smtClean="0">
                <a:latin typeface="Arial" pitchFamily="34" charset="0"/>
                <a:cs typeface="Arial" pitchFamily="34" charset="0"/>
              </a:rPr>
              <a:t>	CIPAN (au moins 2 espèces): 1 m</a:t>
            </a:r>
            <a:r>
              <a:rPr lang="fr-FR" sz="1600" baseline="30000" dirty="0" smtClean="0">
                <a:latin typeface="Arial" pitchFamily="34" charset="0"/>
                <a:cs typeface="Arial" pitchFamily="34" charset="0"/>
              </a:rPr>
              <a:t>2</a:t>
            </a:r>
            <a:r>
              <a:rPr lang="fr-FR" sz="1600" dirty="0" smtClean="0">
                <a:latin typeface="Arial" pitchFamily="34" charset="0"/>
                <a:cs typeface="Arial" pitchFamily="34" charset="0"/>
              </a:rPr>
              <a:t> = 0,3 m</a:t>
            </a:r>
            <a:r>
              <a:rPr lang="fr-FR" sz="1600" baseline="30000" dirty="0" smtClean="0">
                <a:latin typeface="Arial" pitchFamily="34" charset="0"/>
                <a:cs typeface="Arial" pitchFamily="34" charset="0"/>
              </a:rPr>
              <a:t>2</a:t>
            </a:r>
          </a:p>
          <a:p>
            <a:pPr>
              <a:buNone/>
            </a:pPr>
            <a:r>
              <a:rPr lang="fr-FR" sz="1600" dirty="0" smtClean="0">
                <a:latin typeface="Arial" pitchFamily="34" charset="0"/>
                <a:cs typeface="Arial" pitchFamily="34" charset="0"/>
              </a:rPr>
              <a:t>	Haie: 1 ml = 10 m</a:t>
            </a:r>
            <a:r>
              <a:rPr lang="fr-FR" sz="1600" baseline="30000" dirty="0" smtClean="0">
                <a:latin typeface="Arial" pitchFamily="34" charset="0"/>
                <a:cs typeface="Arial" pitchFamily="34" charset="0"/>
              </a:rPr>
              <a:t>2</a:t>
            </a: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2"/>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800" dirty="0" smtClean="0">
                <a:latin typeface="Arial" pitchFamily="34" charset="0"/>
                <a:cs typeface="Arial" pitchFamily="34" charset="0"/>
              </a:rPr>
              <a:t>B – Les déterminants économiques</a:t>
            </a:r>
            <a:endParaRPr lang="fr-FR" sz="4900" dirty="0">
              <a:latin typeface="Arial" pitchFamily="34" charset="0"/>
              <a:cs typeface="Arial" pitchFamily="34" charset="0"/>
            </a:endParaRPr>
          </a:p>
        </p:txBody>
      </p:sp>
      <p:sp>
        <p:nvSpPr>
          <p:cNvPr id="3" name="Espace réservé du contenu 2"/>
          <p:cNvSpPr>
            <a:spLocks noGrp="1"/>
          </p:cNvSpPr>
          <p:nvPr>
            <p:ph idx="1"/>
          </p:nvPr>
        </p:nvSpPr>
        <p:spPr/>
        <p:txBody>
          <a:bodyPr>
            <a:normAutofit/>
          </a:bodyPr>
          <a:lstStyle/>
          <a:p>
            <a:pPr>
              <a:buNone/>
            </a:pPr>
            <a:r>
              <a:rPr lang="fr-FR" sz="1800" b="1" u="sng" dirty="0" smtClean="0">
                <a:latin typeface="Arial" pitchFamily="34" charset="0"/>
                <a:cs typeface="Arial" pitchFamily="34" charset="0"/>
              </a:rPr>
              <a:t>b) </a:t>
            </a:r>
            <a:r>
              <a:rPr lang="fr-FR" sz="1800" b="1" u="sng" dirty="0" smtClean="0">
                <a:latin typeface="Arial" pitchFamily="34" charset="0"/>
                <a:cs typeface="Arial" pitchFamily="34" charset="0"/>
              </a:rPr>
              <a:t>Le premier pilier de la PAC et </a:t>
            </a:r>
            <a:r>
              <a:rPr lang="fr-FR" sz="1800" b="1" u="sng" dirty="0" smtClean="0">
                <a:latin typeface="Arial" pitchFamily="34" charset="0"/>
                <a:cs typeface="Arial" pitchFamily="34" charset="0"/>
              </a:rPr>
              <a:t>ses effets sur les assolements</a:t>
            </a:r>
          </a:p>
          <a:p>
            <a:pPr>
              <a:buNone/>
            </a:pPr>
            <a:r>
              <a:rPr lang="fr-FR" sz="1800" dirty="0" smtClean="0">
                <a:latin typeface="Arial" pitchFamily="34" charset="0"/>
                <a:cs typeface="Arial" pitchFamily="34" charset="0"/>
              </a:rPr>
              <a:t>En pratique: </a:t>
            </a:r>
          </a:p>
          <a:p>
            <a:pPr>
              <a:buNone/>
            </a:pPr>
            <a:r>
              <a:rPr lang="fr-FR" sz="1800" dirty="0" smtClean="0">
                <a:latin typeface="Arial" pitchFamily="34" charset="0"/>
                <a:cs typeface="Arial" pitchFamily="34" charset="0"/>
              </a:rPr>
              <a:t>Soit une exploitation de 93 Ha ainsi répartis: </a:t>
            </a:r>
          </a:p>
          <a:p>
            <a:pPr>
              <a:buNone/>
            </a:pPr>
            <a:endParaRPr lang="fr-FR" sz="1800" dirty="0" smtClean="0">
              <a:latin typeface="Arial" pitchFamily="34" charset="0"/>
              <a:cs typeface="Arial" pitchFamily="34"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2"/>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graphicFrame>
        <p:nvGraphicFramePr>
          <p:cNvPr id="5" name="Graphique 4"/>
          <p:cNvGraphicFramePr/>
          <p:nvPr/>
        </p:nvGraphicFramePr>
        <p:xfrm>
          <a:off x="496957" y="2839279"/>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ZoneTexte 5"/>
          <p:cNvSpPr txBox="1"/>
          <p:nvPr/>
        </p:nvSpPr>
        <p:spPr>
          <a:xfrm>
            <a:off x="5286380" y="2500306"/>
            <a:ext cx="3571900" cy="2862322"/>
          </a:xfrm>
          <a:prstGeom prst="rect">
            <a:avLst/>
          </a:prstGeom>
          <a:noFill/>
        </p:spPr>
        <p:txBody>
          <a:bodyPr wrap="square" rtlCol="0">
            <a:spAutoFit/>
          </a:bodyPr>
          <a:lstStyle/>
          <a:p>
            <a:r>
              <a:rPr lang="fr-FR" b="1" dirty="0" smtClean="0"/>
              <a:t>Protéagineux</a:t>
            </a:r>
            <a:r>
              <a:rPr lang="fr-FR" dirty="0" smtClean="0"/>
              <a:t>: </a:t>
            </a:r>
            <a:r>
              <a:rPr lang="fr-FR" i="1" dirty="0" smtClean="0"/>
              <a:t>8 ha x 0,7 = 5,6 ha SIE</a:t>
            </a:r>
          </a:p>
          <a:p>
            <a:r>
              <a:rPr lang="fr-FR" b="1" dirty="0" smtClean="0"/>
              <a:t>CIPAN</a:t>
            </a:r>
            <a:r>
              <a:rPr lang="fr-FR" dirty="0" smtClean="0"/>
              <a:t> (devant les Cultures de Printemps soit Pommes de Terre et pois)             : </a:t>
            </a:r>
            <a:r>
              <a:rPr lang="fr-FR" i="1" dirty="0" smtClean="0"/>
              <a:t>22 ha x 0,3 = 6,6 ha SIE</a:t>
            </a:r>
          </a:p>
          <a:p>
            <a:endParaRPr lang="fr-FR" dirty="0" smtClean="0"/>
          </a:p>
          <a:p>
            <a:r>
              <a:rPr lang="fr-FR" dirty="0" smtClean="0"/>
              <a:t>Soit un total de 12,2 ha (13% de la surface arable): même sans éléments « paysagers », cette exploitation répond amplement aux exigences du verdissement</a:t>
            </a:r>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5400" dirty="0" smtClean="0">
                <a:latin typeface="Arial" pitchFamily="34" charset="0"/>
                <a:cs typeface="Arial" pitchFamily="34" charset="0"/>
              </a:rPr>
              <a:t>B – Les déterminants économiques</a:t>
            </a:r>
            <a:endParaRPr lang="fr-FR" sz="4900" dirty="0">
              <a:latin typeface="Arial" pitchFamily="34" charset="0"/>
              <a:cs typeface="Arial" pitchFamily="34" charset="0"/>
            </a:endParaRPr>
          </a:p>
        </p:txBody>
      </p:sp>
      <p:sp>
        <p:nvSpPr>
          <p:cNvPr id="3" name="Espace réservé du contenu 2"/>
          <p:cNvSpPr>
            <a:spLocks noGrp="1"/>
          </p:cNvSpPr>
          <p:nvPr>
            <p:ph idx="1"/>
          </p:nvPr>
        </p:nvSpPr>
        <p:spPr/>
        <p:txBody>
          <a:bodyPr>
            <a:normAutofit/>
          </a:bodyPr>
          <a:lstStyle/>
          <a:p>
            <a:pPr>
              <a:buNone/>
            </a:pPr>
            <a:r>
              <a:rPr lang="fr-FR" sz="1800" b="1" u="sng" dirty="0" smtClean="0">
                <a:latin typeface="Arial" pitchFamily="34" charset="0"/>
                <a:cs typeface="Arial" pitchFamily="34" charset="0"/>
              </a:rPr>
              <a:t>b – </a:t>
            </a:r>
            <a:r>
              <a:rPr lang="fr-FR" sz="1800" b="1" u="sng" dirty="0" smtClean="0">
                <a:latin typeface="Arial" pitchFamily="34" charset="0"/>
                <a:cs typeface="Arial" pitchFamily="34" charset="0"/>
              </a:rPr>
              <a:t>Le premier pilier de la </a:t>
            </a:r>
            <a:r>
              <a:rPr lang="fr-FR" sz="1800" b="1" u="sng" dirty="0" smtClean="0">
                <a:latin typeface="Arial" pitchFamily="34" charset="0"/>
                <a:cs typeface="Arial" pitchFamily="34" charset="0"/>
              </a:rPr>
              <a:t>PAC et ses effets sur les assolements</a:t>
            </a:r>
          </a:p>
          <a:p>
            <a:pPr>
              <a:buNone/>
            </a:pPr>
            <a:endParaRPr lang="fr-FR" sz="1800" b="1" u="sng" dirty="0" smtClean="0">
              <a:latin typeface="Arial" pitchFamily="34" charset="0"/>
              <a:cs typeface="Arial" pitchFamily="34" charset="0"/>
            </a:endParaRPr>
          </a:p>
          <a:p>
            <a:pPr>
              <a:buNone/>
            </a:pPr>
            <a:r>
              <a:rPr lang="fr-FR" sz="1800" b="1" dirty="0" smtClean="0">
                <a:latin typeface="Arial" pitchFamily="34" charset="0"/>
                <a:cs typeface="Arial" pitchFamily="34" charset="0"/>
              </a:rPr>
              <a:t>La diversité de l’assolement:</a:t>
            </a:r>
          </a:p>
          <a:p>
            <a:endParaRPr lang="fr-FR" sz="1600" baseline="30000" dirty="0" smtClean="0">
              <a:latin typeface="Arial" pitchFamily="34" charset="0"/>
              <a:cs typeface="Arial" pitchFamily="34" charset="0"/>
            </a:endParaRPr>
          </a:p>
          <a:p>
            <a:r>
              <a:rPr lang="fr-FR" sz="1800" dirty="0" smtClean="0">
                <a:latin typeface="Arial" pitchFamily="34" charset="0"/>
                <a:cs typeface="Arial" pitchFamily="34" charset="0"/>
              </a:rPr>
              <a:t>On cherche par ce levier à diversifier les assolements de telle sorte qu’on évité une spécialisation trop importante qui conduirait non seulement à un appauvrissement de la biodiversité mais aussi à un accroissement de la vulnérabilité de l’agriculteur rendu trop dépendant d’une seule production sur la structure.</a:t>
            </a:r>
          </a:p>
          <a:p>
            <a:r>
              <a:rPr lang="fr-FR" sz="1800" dirty="0" smtClean="0">
                <a:latin typeface="Arial" pitchFamily="34" charset="0"/>
                <a:cs typeface="Arial" pitchFamily="34" charset="0"/>
              </a:rPr>
              <a:t>Techniquement, la diversification de l’assolement est aussi un formidable levier pour lutter contre les maladies, les ravageurs et les adventices.</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Les règles (téléchargeables sur </a:t>
            </a:r>
            <a:r>
              <a:rPr lang="fr-FR" sz="1800" i="1" dirty="0" smtClean="0">
                <a:solidFill>
                  <a:schemeClr val="tx2">
                    <a:lumMod val="60000"/>
                    <a:lumOff val="40000"/>
                  </a:schemeClr>
                </a:solidFill>
                <a:latin typeface="Arial" pitchFamily="34" charset="0"/>
                <a:cs typeface="Arial" pitchFamily="34" charset="0"/>
              </a:rPr>
              <a:t>agriculture.gouv.fr/fiches-explicatives-sur-le-verdissement-de-la-</a:t>
            </a:r>
            <a:r>
              <a:rPr lang="fr-FR" sz="1800" i="1" dirty="0" err="1" smtClean="0">
                <a:solidFill>
                  <a:schemeClr val="tx2">
                    <a:lumMod val="60000"/>
                    <a:lumOff val="40000"/>
                  </a:schemeClr>
                </a:solidFill>
                <a:latin typeface="Arial" pitchFamily="34" charset="0"/>
                <a:cs typeface="Arial" pitchFamily="34" charset="0"/>
              </a:rPr>
              <a:t>pac</a:t>
            </a:r>
            <a:r>
              <a:rPr lang="fr-FR" sz="1800" i="1" dirty="0" smtClean="0">
                <a:solidFill>
                  <a:schemeClr val="tx2">
                    <a:lumMod val="60000"/>
                    <a:lumOff val="40000"/>
                  </a:schemeClr>
                </a:solidFill>
                <a:latin typeface="Arial" pitchFamily="34" charset="0"/>
                <a:cs typeface="Arial" pitchFamily="34" charset="0"/>
              </a:rPr>
              <a:t> </a:t>
            </a:r>
            <a:r>
              <a:rPr lang="fr-FR" sz="1800" dirty="0" smtClean="0">
                <a:latin typeface="Arial" pitchFamily="34" charset="0"/>
                <a:cs typeface="Arial" pitchFamily="34" charset="0"/>
              </a:rPr>
              <a:t>), sont résumées ci-après:</a:t>
            </a: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2"/>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dirty="0" smtClean="0">
                <a:latin typeface="Arial" pitchFamily="34" charset="0"/>
                <a:cs typeface="Arial" pitchFamily="34" charset="0"/>
              </a:rPr>
              <a:t>Préambule: Rappels techniques</a:t>
            </a:r>
            <a:endParaRPr lang="fr-FR" sz="1800" dirty="0">
              <a:latin typeface="Arial" pitchFamily="34" charset="0"/>
              <a:cs typeface="Arial" pitchFamily="34" charset="0"/>
            </a:endParaRPr>
          </a:p>
        </p:txBody>
      </p:sp>
      <p:sp>
        <p:nvSpPr>
          <p:cNvPr id="3" name="Espace réservé du contenu 2"/>
          <p:cNvSpPr>
            <a:spLocks noGrp="1"/>
          </p:cNvSpPr>
          <p:nvPr>
            <p:ph idx="1"/>
          </p:nvPr>
        </p:nvSpPr>
        <p:spPr/>
        <p:txBody>
          <a:bodyPr>
            <a:noAutofit/>
          </a:bodyPr>
          <a:lstStyle/>
          <a:p>
            <a:r>
              <a:rPr lang="fr-FR" sz="1800" dirty="0" smtClean="0">
                <a:latin typeface="Arial" pitchFamily="34" charset="0"/>
                <a:cs typeface="Arial" pitchFamily="34" charset="0"/>
              </a:rPr>
              <a:t>Un agriculteur ne traite pas toutes ses terres de manière uniforme, il différencie des parcelles ou groupes de parcelles où il pratique un </a:t>
            </a:r>
            <a:r>
              <a:rPr lang="fr-FR" sz="1800" i="1" dirty="0" smtClean="0">
                <a:solidFill>
                  <a:srgbClr val="FF0000"/>
                </a:solidFill>
                <a:latin typeface="Arial" pitchFamily="34" charset="0"/>
                <a:cs typeface="Arial" pitchFamily="34" charset="0"/>
              </a:rPr>
              <a:t>système de culture</a:t>
            </a:r>
            <a:r>
              <a:rPr lang="fr-FR" sz="1800" dirty="0" smtClean="0">
                <a:solidFill>
                  <a:srgbClr val="FF0000"/>
                </a:solidFill>
                <a:latin typeface="Arial" pitchFamily="34" charset="0"/>
                <a:cs typeface="Arial" pitchFamily="34" charset="0"/>
              </a:rPr>
              <a:t>.</a:t>
            </a:r>
          </a:p>
          <a:p>
            <a:pPr>
              <a:buNone/>
            </a:pPr>
            <a:endParaRPr lang="fr-FR" sz="1800" dirty="0" smtClean="0">
              <a:latin typeface="Arial" pitchFamily="34" charset="0"/>
              <a:cs typeface="Arial" pitchFamily="34" charset="0"/>
            </a:endParaRPr>
          </a:p>
          <a:p>
            <a:r>
              <a:rPr lang="fr-FR" sz="1800" b="1" i="1" dirty="0" smtClean="0">
                <a:latin typeface="Arial" pitchFamily="34" charset="0"/>
                <a:cs typeface="Arial" pitchFamily="34" charset="0"/>
              </a:rPr>
              <a:t>« Un système de culture est l’ensemble des modalités techniques mises en œuvre sur des parcelles traitées de manières identiques » (Michel </a:t>
            </a:r>
            <a:r>
              <a:rPr lang="fr-FR" sz="1800" b="1" i="1" dirty="0" err="1" smtClean="0">
                <a:latin typeface="Arial" pitchFamily="34" charset="0"/>
                <a:cs typeface="Arial" pitchFamily="34" charset="0"/>
              </a:rPr>
              <a:t>Sébillotte</a:t>
            </a:r>
            <a:r>
              <a:rPr lang="fr-FR" sz="1800" b="1" i="1" dirty="0" smtClean="0">
                <a:latin typeface="Arial" pitchFamily="34" charset="0"/>
                <a:cs typeface="Arial" pitchFamily="34" charset="0"/>
              </a:rPr>
              <a:t>).</a:t>
            </a:r>
          </a:p>
          <a:p>
            <a:endParaRPr lang="fr-FR" sz="1800" b="1" i="1" dirty="0" smtClean="0">
              <a:latin typeface="Arial" pitchFamily="34" charset="0"/>
              <a:cs typeface="Arial" pitchFamily="34" charset="0"/>
            </a:endParaRPr>
          </a:p>
          <a:p>
            <a:r>
              <a:rPr lang="fr-FR" sz="1800" dirty="0" smtClean="0">
                <a:latin typeface="Arial" pitchFamily="34" charset="0"/>
                <a:cs typeface="Arial" pitchFamily="34" charset="0"/>
              </a:rPr>
              <a:t>Le </a:t>
            </a:r>
            <a:r>
              <a:rPr lang="fr-FR" sz="1800" dirty="0" smtClean="0">
                <a:solidFill>
                  <a:srgbClr val="FF0000"/>
                </a:solidFill>
                <a:latin typeface="Arial" pitchFamily="34" charset="0"/>
                <a:cs typeface="Arial" pitchFamily="34" charset="0"/>
              </a:rPr>
              <a:t>système de culture </a:t>
            </a:r>
            <a:r>
              <a:rPr lang="fr-FR" sz="1800" dirty="0" smtClean="0">
                <a:latin typeface="Arial" pitchFamily="34" charset="0"/>
                <a:cs typeface="Arial" pitchFamily="34" charset="0"/>
              </a:rPr>
              <a:t>se résumera ainsi: </a:t>
            </a:r>
          </a:p>
          <a:p>
            <a:pPr lvl="1"/>
            <a:r>
              <a:rPr lang="fr-FR" sz="1800" dirty="0" smtClean="0">
                <a:latin typeface="Arial" pitchFamily="34" charset="0"/>
                <a:cs typeface="Arial" pitchFamily="34" charset="0"/>
              </a:rPr>
              <a:t>La nature des cultures, c’est-à-dire l’assolement</a:t>
            </a:r>
          </a:p>
          <a:p>
            <a:pPr lvl="1"/>
            <a:r>
              <a:rPr lang="fr-FR" sz="1800" dirty="0" smtClean="0">
                <a:latin typeface="Arial" pitchFamily="34" charset="0"/>
                <a:cs typeface="Arial" pitchFamily="34" charset="0"/>
              </a:rPr>
              <a:t>La succession culturale</a:t>
            </a:r>
          </a:p>
          <a:p>
            <a:pPr lvl="1"/>
            <a:r>
              <a:rPr lang="fr-FR" sz="1800" dirty="0" smtClean="0">
                <a:latin typeface="Arial" pitchFamily="34" charset="0"/>
                <a:cs typeface="Arial" pitchFamily="34" charset="0"/>
              </a:rPr>
              <a:t>Les techniques  mises en œuvre, c’est-à-dire l’itinéraire technique</a:t>
            </a:r>
          </a:p>
          <a:p>
            <a:endParaRPr lang="fr-FR" sz="1800" dirty="0">
              <a:latin typeface="Arial" pitchFamily="34" charset="0"/>
              <a:cs typeface="Arial" pitchFamily="34" charset="0"/>
            </a:endParaRPr>
          </a:p>
          <a:p>
            <a:pPr>
              <a:buNone/>
            </a:pPr>
            <a:endParaRPr lang="fr-FR"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5400" dirty="0" smtClean="0">
                <a:latin typeface="Arial" pitchFamily="34" charset="0"/>
                <a:cs typeface="Arial" pitchFamily="34" charset="0"/>
              </a:rPr>
              <a:t>B – Les déterminants économiques</a:t>
            </a:r>
            <a:endParaRPr lang="fr-FR" sz="4900" dirty="0">
              <a:latin typeface="Arial" pitchFamily="34" charset="0"/>
              <a:cs typeface="Arial" pitchFamily="34" charset="0"/>
            </a:endParaRPr>
          </a:p>
        </p:txBody>
      </p:sp>
      <p:sp>
        <p:nvSpPr>
          <p:cNvPr id="3" name="Espace réservé du contenu 2"/>
          <p:cNvSpPr>
            <a:spLocks noGrp="1"/>
          </p:cNvSpPr>
          <p:nvPr>
            <p:ph idx="1"/>
          </p:nvPr>
        </p:nvSpPr>
        <p:spPr/>
        <p:txBody>
          <a:bodyPr>
            <a:normAutofit/>
          </a:bodyPr>
          <a:lstStyle/>
          <a:p>
            <a:pPr>
              <a:buNone/>
            </a:pPr>
            <a:r>
              <a:rPr lang="fr-FR" sz="1800" b="1" u="sng" dirty="0" smtClean="0">
                <a:latin typeface="Arial" pitchFamily="34" charset="0"/>
                <a:cs typeface="Arial" pitchFamily="34" charset="0"/>
              </a:rPr>
              <a:t>b – </a:t>
            </a:r>
            <a:r>
              <a:rPr lang="fr-FR" sz="1800" b="1" u="sng" dirty="0" smtClean="0">
                <a:latin typeface="Arial" pitchFamily="34" charset="0"/>
                <a:cs typeface="Arial" pitchFamily="34" charset="0"/>
              </a:rPr>
              <a:t>Le premier pilier de la PAC et </a:t>
            </a:r>
            <a:r>
              <a:rPr lang="fr-FR" sz="1800" b="1" u="sng" dirty="0" smtClean="0">
                <a:latin typeface="Arial" pitchFamily="34" charset="0"/>
                <a:cs typeface="Arial" pitchFamily="34" charset="0"/>
              </a:rPr>
              <a:t>ses effets sur les assolements</a:t>
            </a:r>
          </a:p>
          <a:p>
            <a:pPr>
              <a:buNone/>
            </a:pPr>
            <a:endParaRPr lang="fr-FR" sz="1800" b="1" u="sng" dirty="0" smtClean="0">
              <a:latin typeface="Arial" pitchFamily="34" charset="0"/>
              <a:cs typeface="Arial" pitchFamily="34" charset="0"/>
            </a:endParaRPr>
          </a:p>
          <a:p>
            <a:pPr>
              <a:buNone/>
            </a:pPr>
            <a:r>
              <a:rPr lang="fr-FR" sz="1800" b="1" dirty="0" smtClean="0">
                <a:latin typeface="Arial" pitchFamily="34" charset="0"/>
                <a:cs typeface="Arial" pitchFamily="34" charset="0"/>
              </a:rPr>
              <a:t>La diversité de l’assolement:</a:t>
            </a:r>
          </a:p>
          <a:p>
            <a:endParaRPr lang="fr-FR" sz="1600" baseline="30000" dirty="0" smtClean="0">
              <a:latin typeface="Arial" pitchFamily="34" charset="0"/>
              <a:cs typeface="Arial" pitchFamily="34" charset="0"/>
            </a:endParaRPr>
          </a:p>
          <a:p>
            <a:r>
              <a:rPr lang="fr-FR" sz="1800" b="1" dirty="0" smtClean="0">
                <a:latin typeface="Arial" pitchFamily="34" charset="0"/>
                <a:cs typeface="Arial" pitchFamily="34" charset="0"/>
              </a:rPr>
              <a:t>SAU &lt;10 Ha</a:t>
            </a:r>
            <a:r>
              <a:rPr lang="fr-FR" sz="1800" dirty="0" smtClean="0">
                <a:latin typeface="Arial" pitchFamily="34" charset="0"/>
                <a:cs typeface="Arial" pitchFamily="34" charset="0"/>
              </a:rPr>
              <a:t>: aucune obligation</a:t>
            </a:r>
            <a:br>
              <a:rPr lang="fr-FR" sz="1800" dirty="0" smtClean="0">
                <a:latin typeface="Arial" pitchFamily="34" charset="0"/>
                <a:cs typeface="Arial" pitchFamily="34" charset="0"/>
              </a:rPr>
            </a:br>
            <a:r>
              <a:rPr lang="fr-FR" sz="1800" b="1" dirty="0" smtClean="0">
                <a:latin typeface="Arial" pitchFamily="34" charset="0"/>
                <a:cs typeface="Arial" pitchFamily="34" charset="0"/>
              </a:rPr>
              <a:t>10 &lt; SAU &lt; 30 Ha</a:t>
            </a:r>
            <a:r>
              <a:rPr lang="fr-FR" sz="1800" dirty="0" smtClean="0">
                <a:latin typeface="Arial" pitchFamily="34" charset="0"/>
                <a:cs typeface="Arial" pitchFamily="34" charset="0"/>
              </a:rPr>
              <a:t>: </a:t>
            </a:r>
            <a:r>
              <a:rPr lang="fr-FR" sz="1800" u="sng" dirty="0" smtClean="0">
                <a:latin typeface="Arial" pitchFamily="34" charset="0"/>
                <a:cs typeface="Arial" pitchFamily="34" charset="0"/>
              </a:rPr>
              <a:t>minimum 2 cultures</a:t>
            </a:r>
            <a:r>
              <a:rPr lang="fr-FR" sz="1800" dirty="0" smtClean="0">
                <a:latin typeface="Arial" pitchFamily="34" charset="0"/>
                <a:cs typeface="Arial" pitchFamily="34" charset="0"/>
              </a:rPr>
              <a:t>, </a:t>
            </a:r>
            <a:r>
              <a:rPr lang="fr-FR" sz="1600" dirty="0" smtClean="0">
                <a:latin typeface="Arial" pitchFamily="34" charset="0"/>
                <a:cs typeface="Arial" pitchFamily="34" charset="0"/>
              </a:rPr>
              <a:t>la plus importante représentant 75% maximum </a:t>
            </a:r>
            <a:r>
              <a:rPr lang="fr-FR" sz="1800" dirty="0" smtClean="0">
                <a:latin typeface="Arial" pitchFamily="34" charset="0"/>
                <a:cs typeface="Arial" pitchFamily="34" charset="0"/>
              </a:rPr>
              <a:t/>
            </a:r>
            <a:br>
              <a:rPr lang="fr-FR" sz="1800" dirty="0" smtClean="0">
                <a:latin typeface="Arial" pitchFamily="34" charset="0"/>
                <a:cs typeface="Arial" pitchFamily="34" charset="0"/>
              </a:rPr>
            </a:br>
            <a:r>
              <a:rPr lang="fr-FR" sz="1800" b="1" dirty="0" smtClean="0">
                <a:latin typeface="Arial" pitchFamily="34" charset="0"/>
                <a:cs typeface="Arial" pitchFamily="34" charset="0"/>
              </a:rPr>
              <a:t>SAU &gt; 30 Ha</a:t>
            </a:r>
            <a:r>
              <a:rPr lang="fr-FR" sz="1800" dirty="0" smtClean="0">
                <a:latin typeface="Arial" pitchFamily="34" charset="0"/>
                <a:cs typeface="Arial" pitchFamily="34" charset="0"/>
              </a:rPr>
              <a:t>: </a:t>
            </a:r>
            <a:r>
              <a:rPr lang="fr-FR" sz="1800" u="sng" dirty="0" smtClean="0">
                <a:latin typeface="Arial" pitchFamily="34" charset="0"/>
                <a:cs typeface="Arial" pitchFamily="34" charset="0"/>
              </a:rPr>
              <a:t>minimum 3 cultures</a:t>
            </a:r>
            <a:r>
              <a:rPr lang="fr-FR" sz="1800" dirty="0" smtClean="0">
                <a:latin typeface="Arial" pitchFamily="34" charset="0"/>
                <a:cs typeface="Arial" pitchFamily="34" charset="0"/>
              </a:rPr>
              <a:t>, </a:t>
            </a:r>
            <a:r>
              <a:rPr lang="fr-FR" sz="1600" dirty="0" smtClean="0">
                <a:latin typeface="Arial" pitchFamily="34" charset="0"/>
                <a:cs typeface="Arial" pitchFamily="34" charset="0"/>
              </a:rPr>
              <a:t>la première représentant 75% au maximum et la somme des 2 principales n’excédant pas 95%.</a:t>
            </a:r>
          </a:p>
          <a:p>
            <a:r>
              <a:rPr lang="fr-FR" sz="1800" dirty="0" smtClean="0">
                <a:latin typeface="Arial" pitchFamily="34" charset="0"/>
                <a:cs typeface="Arial" pitchFamily="34" charset="0"/>
              </a:rPr>
              <a:t>Les genres botaniques doivent être différents, exception faite des </a:t>
            </a:r>
            <a:r>
              <a:rPr lang="fr-FR" sz="1800" u="sng" dirty="0" err="1" smtClean="0">
                <a:latin typeface="Arial" pitchFamily="34" charset="0"/>
                <a:cs typeface="Arial" pitchFamily="34" charset="0"/>
              </a:rPr>
              <a:t>Brassicacées</a:t>
            </a:r>
            <a:r>
              <a:rPr lang="fr-FR" sz="1800" dirty="0" smtClean="0">
                <a:latin typeface="Arial" pitchFamily="34" charset="0"/>
                <a:cs typeface="Arial" pitchFamily="34" charset="0"/>
              </a:rPr>
              <a:t>, </a:t>
            </a:r>
            <a:r>
              <a:rPr lang="fr-FR" sz="1800" u="sng" dirty="0" smtClean="0">
                <a:latin typeface="Arial" pitchFamily="34" charset="0"/>
                <a:cs typeface="Arial" pitchFamily="34" charset="0"/>
              </a:rPr>
              <a:t>Solanacées</a:t>
            </a:r>
            <a:r>
              <a:rPr lang="fr-FR" sz="1800" dirty="0" smtClean="0">
                <a:latin typeface="Arial" pitchFamily="34" charset="0"/>
                <a:cs typeface="Arial" pitchFamily="34" charset="0"/>
              </a:rPr>
              <a:t> et </a:t>
            </a:r>
            <a:r>
              <a:rPr lang="fr-FR" sz="1800" u="sng" dirty="0" smtClean="0">
                <a:latin typeface="Arial" pitchFamily="34" charset="0"/>
                <a:cs typeface="Arial" pitchFamily="34" charset="0"/>
              </a:rPr>
              <a:t>Cucurbitacées</a:t>
            </a:r>
            <a:r>
              <a:rPr lang="fr-FR" sz="1800" dirty="0" smtClean="0">
                <a:latin typeface="Arial" pitchFamily="34" charset="0"/>
                <a:cs typeface="Arial" pitchFamily="34" charset="0"/>
              </a:rPr>
              <a:t> dont chaque espèce compte comme étant différente.</a:t>
            </a:r>
          </a:p>
          <a:p>
            <a:r>
              <a:rPr lang="fr-FR" sz="1800" dirty="0" smtClean="0">
                <a:latin typeface="Arial" pitchFamily="34" charset="0"/>
                <a:cs typeface="Arial" pitchFamily="34" charset="0"/>
              </a:rPr>
              <a:t>CIPAN et dérobées ne comptent pas </a:t>
            </a:r>
          </a:p>
          <a:p>
            <a:r>
              <a:rPr lang="fr-FR" sz="1800" dirty="0" smtClean="0">
                <a:latin typeface="Arial" pitchFamily="34" charset="0"/>
                <a:cs typeface="Arial" pitchFamily="34" charset="0"/>
              </a:rPr>
              <a:t>Une culture d’hiver et une de printemps comptent pour 2 cultures différentes même si elles appartiennent au même genre</a:t>
            </a: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2"/>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5400" dirty="0" smtClean="0">
                <a:latin typeface="Arial" pitchFamily="34" charset="0"/>
                <a:cs typeface="Arial" pitchFamily="34" charset="0"/>
              </a:rPr>
              <a:t>B – Les déterminants économiques</a:t>
            </a:r>
            <a:endParaRPr lang="fr-FR" sz="4900" dirty="0">
              <a:latin typeface="Arial" pitchFamily="34" charset="0"/>
              <a:cs typeface="Arial" pitchFamily="34" charset="0"/>
            </a:endParaRPr>
          </a:p>
        </p:txBody>
      </p:sp>
      <p:sp>
        <p:nvSpPr>
          <p:cNvPr id="3" name="Espace réservé du contenu 2"/>
          <p:cNvSpPr>
            <a:spLocks noGrp="1"/>
          </p:cNvSpPr>
          <p:nvPr>
            <p:ph idx="1"/>
          </p:nvPr>
        </p:nvSpPr>
        <p:spPr/>
        <p:txBody>
          <a:bodyPr>
            <a:normAutofit/>
          </a:bodyPr>
          <a:lstStyle/>
          <a:p>
            <a:pPr>
              <a:buNone/>
            </a:pPr>
            <a:r>
              <a:rPr lang="fr-FR" sz="1800" b="1" u="sng" dirty="0" smtClean="0">
                <a:latin typeface="Arial" pitchFamily="34" charset="0"/>
                <a:cs typeface="Arial" pitchFamily="34" charset="0"/>
              </a:rPr>
              <a:t>b – </a:t>
            </a:r>
            <a:r>
              <a:rPr lang="fr-FR" sz="1800" b="1" u="sng" dirty="0" smtClean="0">
                <a:latin typeface="Arial" pitchFamily="34" charset="0"/>
                <a:cs typeface="Arial" pitchFamily="34" charset="0"/>
              </a:rPr>
              <a:t>Le premier pilier de la </a:t>
            </a:r>
            <a:r>
              <a:rPr lang="fr-FR" sz="1800" b="1" u="sng" dirty="0" smtClean="0">
                <a:latin typeface="Arial" pitchFamily="34" charset="0"/>
                <a:cs typeface="Arial" pitchFamily="34" charset="0"/>
              </a:rPr>
              <a:t>PAC et ses effets sur les assolements</a:t>
            </a:r>
          </a:p>
          <a:p>
            <a:pPr>
              <a:buNone/>
            </a:pPr>
            <a:r>
              <a:rPr lang="fr-FR" sz="1800" b="1" dirty="0" smtClean="0">
                <a:latin typeface="Arial" pitchFamily="34" charset="0"/>
                <a:cs typeface="Arial" pitchFamily="34" charset="0"/>
              </a:rPr>
              <a:t>La diversité de l’assolement:</a:t>
            </a:r>
          </a:p>
          <a:p>
            <a:r>
              <a:rPr lang="fr-FR" sz="1600" dirty="0" smtClean="0">
                <a:latin typeface="Arial" pitchFamily="34" charset="0"/>
                <a:cs typeface="Arial" pitchFamily="34" charset="0"/>
              </a:rPr>
              <a:t>En pratique, prenons l’exemple de cette exploitation: </a:t>
            </a:r>
          </a:p>
          <a:p>
            <a:endParaRPr lang="fr-FR" sz="1600" dirty="0" smtClean="0">
              <a:latin typeface="Arial" pitchFamily="34" charset="0"/>
              <a:cs typeface="Arial" pitchFamily="34" charset="0"/>
            </a:endParaRPr>
          </a:p>
          <a:p>
            <a:endParaRPr lang="fr-FR" sz="1600" dirty="0" smtClean="0">
              <a:latin typeface="Arial" pitchFamily="34" charset="0"/>
              <a:cs typeface="Arial" pitchFamily="34" charset="0"/>
            </a:endParaRPr>
          </a:p>
          <a:p>
            <a:endParaRPr lang="fr-FR" sz="1600" baseline="30000" dirty="0" smtClean="0">
              <a:latin typeface="Arial" pitchFamily="34" charset="0"/>
              <a:cs typeface="Arial" pitchFamily="34"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2"/>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graphicFrame>
        <p:nvGraphicFramePr>
          <p:cNvPr id="5" name="Tableau 4"/>
          <p:cNvGraphicFramePr>
            <a:graphicFrameLocks noGrp="1"/>
          </p:cNvGraphicFramePr>
          <p:nvPr/>
        </p:nvGraphicFramePr>
        <p:xfrm>
          <a:off x="214282" y="2643182"/>
          <a:ext cx="6429420" cy="4012952"/>
        </p:xfrm>
        <a:graphic>
          <a:graphicData uri="http://schemas.openxmlformats.org/drawingml/2006/table">
            <a:tbl>
              <a:tblPr firstRow="1" bandRow="1">
                <a:tableStyleId>{5C22544A-7EE6-4342-B048-85BDC9FD1C3A}</a:tableStyleId>
              </a:tblPr>
              <a:tblGrid>
                <a:gridCol w="2143140"/>
                <a:gridCol w="2143140"/>
                <a:gridCol w="2143140"/>
              </a:tblGrid>
              <a:tr h="151446">
                <a:tc>
                  <a:txBody>
                    <a:bodyPr/>
                    <a:lstStyle/>
                    <a:p>
                      <a:r>
                        <a:rPr lang="fr-FR" dirty="0" smtClean="0"/>
                        <a:t>Culture</a:t>
                      </a:r>
                      <a:endParaRPr lang="fr-FR" dirty="0"/>
                    </a:p>
                  </a:txBody>
                  <a:tcPr/>
                </a:tc>
                <a:tc>
                  <a:txBody>
                    <a:bodyPr/>
                    <a:lstStyle/>
                    <a:p>
                      <a:r>
                        <a:rPr lang="fr-FR" dirty="0" smtClean="0"/>
                        <a:t>Surface</a:t>
                      </a:r>
                      <a:endParaRPr lang="fr-FR" dirty="0"/>
                    </a:p>
                  </a:txBody>
                  <a:tcPr/>
                </a:tc>
                <a:tc>
                  <a:txBody>
                    <a:bodyPr/>
                    <a:lstStyle/>
                    <a:p>
                      <a:r>
                        <a:rPr lang="fr-FR" dirty="0" smtClean="0"/>
                        <a:t>Genre</a:t>
                      </a:r>
                      <a:endParaRPr lang="fr-FR" dirty="0"/>
                    </a:p>
                  </a:txBody>
                  <a:tcPr/>
                </a:tc>
              </a:tr>
              <a:tr h="500318">
                <a:tc>
                  <a:txBody>
                    <a:bodyPr/>
                    <a:lstStyle/>
                    <a:p>
                      <a:r>
                        <a:rPr lang="fr-FR" dirty="0" smtClean="0"/>
                        <a:t>Blé Tendre d’Hiver</a:t>
                      </a:r>
                      <a:endParaRPr lang="fr-FR" dirty="0"/>
                    </a:p>
                  </a:txBody>
                  <a:tcPr/>
                </a:tc>
                <a:tc>
                  <a:txBody>
                    <a:bodyPr/>
                    <a:lstStyle/>
                    <a:p>
                      <a:r>
                        <a:rPr lang="fr-FR" dirty="0" smtClean="0"/>
                        <a:t>47</a:t>
                      </a:r>
                      <a:endParaRPr lang="fr-FR" dirty="0"/>
                    </a:p>
                  </a:txBody>
                  <a:tcPr/>
                </a:tc>
                <a:tc>
                  <a:txBody>
                    <a:bodyPr/>
                    <a:lstStyle/>
                    <a:p>
                      <a:r>
                        <a:rPr lang="fr-FR" dirty="0" err="1" smtClean="0"/>
                        <a:t>Triticum</a:t>
                      </a:r>
                      <a:endParaRPr lang="fr-FR" dirty="0"/>
                    </a:p>
                  </a:txBody>
                  <a:tcPr/>
                </a:tc>
              </a:tr>
              <a:tr h="285896">
                <a:tc>
                  <a:txBody>
                    <a:bodyPr/>
                    <a:lstStyle/>
                    <a:p>
                      <a:r>
                        <a:rPr lang="fr-FR" dirty="0" smtClean="0"/>
                        <a:t>Orge d’Hiver</a:t>
                      </a:r>
                      <a:endParaRPr lang="fr-FR" dirty="0"/>
                    </a:p>
                  </a:txBody>
                  <a:tcPr/>
                </a:tc>
                <a:tc>
                  <a:txBody>
                    <a:bodyPr/>
                    <a:lstStyle/>
                    <a:p>
                      <a:r>
                        <a:rPr lang="fr-FR" dirty="0" smtClean="0"/>
                        <a:t>8</a:t>
                      </a:r>
                      <a:endParaRPr lang="fr-FR" dirty="0"/>
                    </a:p>
                  </a:txBody>
                  <a:tcPr/>
                </a:tc>
                <a:tc>
                  <a:txBody>
                    <a:bodyPr/>
                    <a:lstStyle/>
                    <a:p>
                      <a:r>
                        <a:rPr lang="fr-FR" dirty="0" err="1" smtClean="0"/>
                        <a:t>Hordeum</a:t>
                      </a:r>
                      <a:endParaRPr lang="fr-FR" dirty="0"/>
                    </a:p>
                  </a:txBody>
                  <a:tcPr/>
                </a:tc>
              </a:tr>
              <a:tr h="500318">
                <a:tc>
                  <a:txBody>
                    <a:bodyPr/>
                    <a:lstStyle/>
                    <a:p>
                      <a:r>
                        <a:rPr lang="fr-FR" dirty="0" smtClean="0"/>
                        <a:t>Orge de Printemps</a:t>
                      </a:r>
                      <a:endParaRPr lang="fr-FR" dirty="0"/>
                    </a:p>
                  </a:txBody>
                  <a:tcPr/>
                </a:tc>
                <a:tc>
                  <a:txBody>
                    <a:bodyPr/>
                    <a:lstStyle/>
                    <a:p>
                      <a:r>
                        <a:rPr lang="fr-FR" dirty="0" smtClean="0"/>
                        <a:t>6</a:t>
                      </a:r>
                      <a:endParaRPr lang="fr-FR" dirty="0"/>
                    </a:p>
                  </a:txBody>
                  <a:tcPr/>
                </a:tc>
                <a:tc>
                  <a:txBody>
                    <a:bodyPr/>
                    <a:lstStyle/>
                    <a:p>
                      <a:r>
                        <a:rPr lang="fr-FR" dirty="0" err="1" smtClean="0"/>
                        <a:t>Hordeum</a:t>
                      </a:r>
                      <a:endParaRPr lang="fr-FR" dirty="0"/>
                    </a:p>
                  </a:txBody>
                  <a:tcPr/>
                </a:tc>
              </a:tr>
              <a:tr h="285896">
                <a:tc>
                  <a:txBody>
                    <a:bodyPr/>
                    <a:lstStyle/>
                    <a:p>
                      <a:r>
                        <a:rPr lang="fr-FR" dirty="0" smtClean="0"/>
                        <a:t>Colza d’Hiver</a:t>
                      </a:r>
                      <a:endParaRPr lang="fr-FR" dirty="0"/>
                    </a:p>
                  </a:txBody>
                  <a:tcPr/>
                </a:tc>
                <a:tc>
                  <a:txBody>
                    <a:bodyPr/>
                    <a:lstStyle/>
                    <a:p>
                      <a:r>
                        <a:rPr lang="fr-FR" dirty="0" smtClean="0"/>
                        <a:t>14</a:t>
                      </a:r>
                      <a:endParaRPr lang="fr-FR" dirty="0"/>
                    </a:p>
                  </a:txBody>
                  <a:tcPr/>
                </a:tc>
                <a:tc>
                  <a:txBody>
                    <a:bodyPr/>
                    <a:lstStyle/>
                    <a:p>
                      <a:r>
                        <a:rPr lang="fr-FR" dirty="0" err="1" smtClean="0"/>
                        <a:t>Brassica</a:t>
                      </a:r>
                      <a:endParaRPr lang="fr-FR" dirty="0"/>
                    </a:p>
                  </a:txBody>
                  <a:tcPr/>
                </a:tc>
              </a:tr>
              <a:tr h="500318">
                <a:tc>
                  <a:txBody>
                    <a:bodyPr/>
                    <a:lstStyle/>
                    <a:p>
                      <a:r>
                        <a:rPr lang="fr-FR" dirty="0" smtClean="0"/>
                        <a:t>Pomme de Terre</a:t>
                      </a:r>
                    </a:p>
                  </a:txBody>
                  <a:tcPr/>
                </a:tc>
                <a:tc>
                  <a:txBody>
                    <a:bodyPr/>
                    <a:lstStyle/>
                    <a:p>
                      <a:r>
                        <a:rPr lang="fr-FR" dirty="0" smtClean="0"/>
                        <a:t>10</a:t>
                      </a:r>
                      <a:endParaRPr lang="fr-FR" dirty="0"/>
                    </a:p>
                  </a:txBody>
                  <a:tcPr/>
                </a:tc>
                <a:tc>
                  <a:txBody>
                    <a:bodyPr/>
                    <a:lstStyle/>
                    <a:p>
                      <a:r>
                        <a:rPr lang="fr-FR" dirty="0" err="1" smtClean="0"/>
                        <a:t>Solanum</a:t>
                      </a:r>
                      <a:endParaRPr lang="fr-FR" dirty="0"/>
                    </a:p>
                  </a:txBody>
                  <a:tcPr/>
                </a:tc>
              </a:tr>
              <a:tr h="500318">
                <a:tc>
                  <a:txBody>
                    <a:bodyPr/>
                    <a:lstStyle/>
                    <a:p>
                      <a:r>
                        <a:rPr lang="fr-FR" dirty="0" smtClean="0"/>
                        <a:t>Betteraves sucrières</a:t>
                      </a:r>
                      <a:endParaRPr lang="fr-FR" dirty="0"/>
                    </a:p>
                  </a:txBody>
                  <a:tcPr/>
                </a:tc>
                <a:tc>
                  <a:txBody>
                    <a:bodyPr/>
                    <a:lstStyle/>
                    <a:p>
                      <a:r>
                        <a:rPr lang="fr-FR" dirty="0" smtClean="0"/>
                        <a:t>7</a:t>
                      </a:r>
                      <a:endParaRPr lang="fr-FR" dirty="0"/>
                    </a:p>
                  </a:txBody>
                  <a:tcPr/>
                </a:tc>
                <a:tc>
                  <a:txBody>
                    <a:bodyPr/>
                    <a:lstStyle/>
                    <a:p>
                      <a:r>
                        <a:rPr lang="fr-FR" dirty="0" smtClean="0"/>
                        <a:t>Beta</a:t>
                      </a:r>
                      <a:endParaRPr lang="fr-FR" dirty="0"/>
                    </a:p>
                  </a:txBody>
                  <a:tcPr/>
                </a:tc>
              </a:tr>
              <a:tr h="285896">
                <a:tc>
                  <a:txBody>
                    <a:bodyPr/>
                    <a:lstStyle/>
                    <a:p>
                      <a:r>
                        <a:rPr lang="fr-FR" dirty="0" smtClean="0"/>
                        <a:t>TOTAL</a:t>
                      </a:r>
                      <a:endParaRPr lang="fr-FR" dirty="0"/>
                    </a:p>
                  </a:txBody>
                  <a:tcPr/>
                </a:tc>
                <a:tc>
                  <a:txBody>
                    <a:bodyPr/>
                    <a:lstStyle/>
                    <a:p>
                      <a:r>
                        <a:rPr lang="fr-FR" dirty="0" smtClean="0"/>
                        <a:t>92</a:t>
                      </a:r>
                      <a:endParaRPr lang="fr-FR" dirty="0"/>
                    </a:p>
                  </a:txBody>
                  <a:tcPr/>
                </a:tc>
                <a:tc>
                  <a:txBody>
                    <a:bodyPr/>
                    <a:lstStyle/>
                    <a:p>
                      <a:pPr algn="ctr"/>
                      <a:r>
                        <a:rPr lang="fr-FR" dirty="0" smtClean="0">
                          <a:solidFill>
                            <a:srgbClr val="FF0000"/>
                          </a:solidFill>
                        </a:rPr>
                        <a:t>5 genres mais 6 cultures comptabilisées</a:t>
                      </a:r>
                      <a:endParaRPr lang="fr-FR" dirty="0">
                        <a:solidFill>
                          <a:srgbClr val="FF0000"/>
                        </a:solidFill>
                      </a:endParaRPr>
                    </a:p>
                  </a:txBody>
                  <a:tcPr/>
                </a:tc>
              </a:tr>
            </a:tbl>
          </a:graphicData>
        </a:graphic>
      </p:graphicFrame>
      <p:sp>
        <p:nvSpPr>
          <p:cNvPr id="7" name="ZoneTexte 6"/>
          <p:cNvSpPr txBox="1"/>
          <p:nvPr/>
        </p:nvSpPr>
        <p:spPr>
          <a:xfrm>
            <a:off x="6715140" y="3429000"/>
            <a:ext cx="2214578" cy="1077218"/>
          </a:xfrm>
          <a:prstGeom prst="rect">
            <a:avLst/>
          </a:prstGeom>
          <a:noFill/>
        </p:spPr>
        <p:txBody>
          <a:bodyPr wrap="square" rtlCol="0">
            <a:spAutoFit/>
          </a:bodyPr>
          <a:lstStyle/>
          <a:p>
            <a:pPr algn="ctr"/>
            <a:r>
              <a:rPr lang="fr-FR" sz="1600" i="1" dirty="0" smtClean="0"/>
              <a:t>Orge de printemps et Orge d’hiver comptent bien pour 2 cultures différentes</a:t>
            </a:r>
            <a:endParaRPr lang="fr-FR" sz="1600" i="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latin typeface="Arial" pitchFamily="34" charset="0"/>
                <a:cs typeface="Arial" pitchFamily="34" charset="0"/>
              </a:rPr>
              <a:t>B – Les déterminants économiques</a:t>
            </a:r>
            <a:endParaRPr lang="fr-FR" dirty="0">
              <a:latin typeface="Arial" pitchFamily="34" charset="0"/>
              <a:cs typeface="Arial" pitchFamily="34" charset="0"/>
            </a:endParaRPr>
          </a:p>
        </p:txBody>
      </p:sp>
      <p:sp>
        <p:nvSpPr>
          <p:cNvPr id="3" name="Espace réservé du contenu 2"/>
          <p:cNvSpPr>
            <a:spLocks noGrp="1"/>
          </p:cNvSpPr>
          <p:nvPr>
            <p:ph idx="1"/>
          </p:nvPr>
        </p:nvSpPr>
        <p:spPr/>
        <p:txBody>
          <a:bodyPr>
            <a:normAutofit/>
          </a:bodyPr>
          <a:lstStyle/>
          <a:p>
            <a:pPr>
              <a:buNone/>
            </a:pPr>
            <a:r>
              <a:rPr lang="fr-FR" sz="1800" b="1" u="sng" dirty="0" smtClean="0">
                <a:latin typeface="Arial" pitchFamily="34" charset="0"/>
                <a:cs typeface="Arial" pitchFamily="34" charset="0"/>
              </a:rPr>
              <a:t>c</a:t>
            </a:r>
            <a:r>
              <a:rPr lang="fr-FR" sz="1800" b="1" u="sng" dirty="0" smtClean="0">
                <a:latin typeface="Arial" pitchFamily="34" charset="0"/>
                <a:cs typeface="Arial" pitchFamily="34" charset="0"/>
              </a:rPr>
              <a:t>) Le marché des intrants et leur évolution</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La Redevance pour </a:t>
            </a:r>
            <a:r>
              <a:rPr lang="fr-FR" sz="1800" dirty="0" smtClean="0">
                <a:latin typeface="Arial" pitchFamily="34" charset="0"/>
                <a:cs typeface="Arial" pitchFamily="34" charset="0"/>
              </a:rPr>
              <a:t>P</a:t>
            </a:r>
            <a:r>
              <a:rPr lang="fr-FR" sz="1800" dirty="0" smtClean="0">
                <a:latin typeface="Arial" pitchFamily="34" charset="0"/>
                <a:cs typeface="Arial" pitchFamily="34" charset="0"/>
              </a:rPr>
              <a:t>ollution Diffuse a fait monter ostensiblement le prix des produits de protection des plantes. </a:t>
            </a:r>
            <a:r>
              <a:rPr lang="fr-FR" sz="1800" dirty="0" smtClean="0">
                <a:latin typeface="Arial" pitchFamily="34" charset="0"/>
                <a:cs typeface="Arial" pitchFamily="34" charset="0"/>
              </a:rPr>
              <a:t>Ainsi, entre 2008 et 2011, celle-ci a été en moyenne multipliée par 2 voire 3 selon la nature des produits.</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Malgré cela, le poste « </a:t>
            </a:r>
            <a:r>
              <a:rPr lang="fr-FR" sz="1800" dirty="0" err="1" smtClean="0">
                <a:latin typeface="Arial" pitchFamily="34" charset="0"/>
                <a:cs typeface="Arial" pitchFamily="34" charset="0"/>
              </a:rPr>
              <a:t>Phytos</a:t>
            </a:r>
            <a:r>
              <a:rPr lang="fr-FR" sz="1800" dirty="0" smtClean="0">
                <a:latin typeface="Arial" pitchFamily="34" charset="0"/>
                <a:cs typeface="Arial" pitchFamily="34" charset="0"/>
              </a:rPr>
              <a:t> » des exploitations est en légère augmentation depuis quelques années, notamment en quantités utilisées</a:t>
            </a:r>
            <a:endParaRPr lang="fr-FR" sz="1800" dirty="0" smtClean="0">
              <a:latin typeface="Arial" pitchFamily="34" charset="0"/>
              <a:cs typeface="Arial" pitchFamily="34" charset="0"/>
            </a:endParaRPr>
          </a:p>
          <a:p>
            <a:endParaRPr lang="fr-FR" sz="1800" dirty="0" smtClean="0">
              <a:latin typeface="Arial" pitchFamily="34" charset="0"/>
              <a:cs typeface="Arial" pitchFamily="34"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2"/>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latin typeface="Arial" pitchFamily="34" charset="0"/>
                <a:cs typeface="Arial" pitchFamily="34" charset="0"/>
              </a:rPr>
              <a:t>B – Les déterminants économiques</a:t>
            </a:r>
            <a:endParaRPr lang="fr-FR" dirty="0">
              <a:latin typeface="Arial" pitchFamily="34" charset="0"/>
              <a:cs typeface="Arial" pitchFamily="34" charset="0"/>
            </a:endParaRPr>
          </a:p>
        </p:txBody>
      </p:sp>
      <p:sp>
        <p:nvSpPr>
          <p:cNvPr id="3" name="Espace réservé du contenu 2"/>
          <p:cNvSpPr>
            <a:spLocks noGrp="1"/>
          </p:cNvSpPr>
          <p:nvPr>
            <p:ph idx="1"/>
          </p:nvPr>
        </p:nvSpPr>
        <p:spPr/>
        <p:txBody>
          <a:bodyPr>
            <a:normAutofit/>
          </a:bodyPr>
          <a:lstStyle/>
          <a:p>
            <a:pPr>
              <a:buNone/>
            </a:pPr>
            <a:r>
              <a:rPr lang="fr-FR" sz="1800" b="1" u="sng" dirty="0" smtClean="0">
                <a:latin typeface="Arial" pitchFamily="34" charset="0"/>
                <a:cs typeface="Arial" pitchFamily="34" charset="0"/>
              </a:rPr>
              <a:t>c</a:t>
            </a:r>
            <a:r>
              <a:rPr lang="fr-FR" sz="1800" b="1" u="sng" dirty="0" smtClean="0">
                <a:latin typeface="Arial" pitchFamily="34" charset="0"/>
                <a:cs typeface="Arial" pitchFamily="34" charset="0"/>
              </a:rPr>
              <a:t>) Le marché des intrants et leur évolution</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C’est le poste Fongicides qui cause l’augmentation globale en raison de plusieurs facteurs: cours des produits agricoles en hausse qui justifient une protection maximale, problèmes de résistance et augmentation des doses, pression maladies forte en 2013 (Mildiou notamment)</a:t>
            </a:r>
            <a:endParaRPr lang="fr-FR" sz="1800" dirty="0" smtClean="0">
              <a:latin typeface="Arial" pitchFamily="34" charset="0"/>
              <a:cs typeface="Arial" pitchFamily="34"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3"/>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graphicFrame>
        <p:nvGraphicFramePr>
          <p:cNvPr id="7170" name="Object 2"/>
          <p:cNvGraphicFramePr>
            <a:graphicFrameLocks noChangeAspect="1"/>
          </p:cNvGraphicFramePr>
          <p:nvPr/>
        </p:nvGraphicFramePr>
        <p:xfrm>
          <a:off x="785786" y="3357562"/>
          <a:ext cx="7031532" cy="2338397"/>
        </p:xfrm>
        <a:graphic>
          <a:graphicData uri="http://schemas.openxmlformats.org/presentationml/2006/ole">
            <p:oleObj spid="_x0000_s7170" name="Worksheet" r:id="rId4" imgW="5465141" imgH="1818065" progId="Excel.Sheet.8">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latin typeface="Arial" pitchFamily="34" charset="0"/>
                <a:cs typeface="Arial" pitchFamily="34" charset="0"/>
              </a:rPr>
              <a:t>B – Les déterminants économiques</a:t>
            </a:r>
            <a:endParaRPr lang="fr-FR" dirty="0">
              <a:latin typeface="Arial" pitchFamily="34" charset="0"/>
              <a:cs typeface="Arial" pitchFamily="34" charset="0"/>
            </a:endParaRPr>
          </a:p>
        </p:txBody>
      </p:sp>
      <p:sp>
        <p:nvSpPr>
          <p:cNvPr id="3" name="Espace réservé du contenu 2"/>
          <p:cNvSpPr>
            <a:spLocks noGrp="1"/>
          </p:cNvSpPr>
          <p:nvPr>
            <p:ph idx="1"/>
          </p:nvPr>
        </p:nvSpPr>
        <p:spPr/>
        <p:txBody>
          <a:bodyPr>
            <a:normAutofit/>
          </a:bodyPr>
          <a:lstStyle/>
          <a:p>
            <a:endParaRPr lang="fr-FR" sz="1800" dirty="0" smtClean="0">
              <a:latin typeface="Arial" pitchFamily="34" charset="0"/>
              <a:cs typeface="Arial" pitchFamily="34" charset="0"/>
            </a:endParaRPr>
          </a:p>
          <a:p>
            <a:pPr>
              <a:buNone/>
            </a:pPr>
            <a:r>
              <a:rPr lang="fr-FR" sz="1800" b="1" u="sng" dirty="0" smtClean="0">
                <a:latin typeface="Arial" pitchFamily="34" charset="0"/>
                <a:cs typeface="Arial" pitchFamily="34" charset="0"/>
              </a:rPr>
              <a:t>3) La trésorerie et la capacité de financement de l’exploitation</a:t>
            </a:r>
          </a:p>
          <a:p>
            <a:pPr>
              <a:buNone/>
            </a:pPr>
            <a:endParaRPr lang="fr-FR" sz="1800" b="1" u="sng" dirty="0" smtClean="0">
              <a:latin typeface="Arial" pitchFamily="34" charset="0"/>
              <a:cs typeface="Arial" pitchFamily="34" charset="0"/>
            </a:endParaRPr>
          </a:p>
          <a:p>
            <a:pPr>
              <a:buNone/>
            </a:pPr>
            <a:r>
              <a:rPr lang="fr-FR" sz="1800" b="1" u="sng" dirty="0" smtClean="0">
                <a:latin typeface="Arial" pitchFamily="34" charset="0"/>
                <a:cs typeface="Arial" pitchFamily="34" charset="0"/>
              </a:rPr>
              <a:t>a) Equilibre de la trésorerie</a:t>
            </a:r>
          </a:p>
          <a:p>
            <a:endParaRPr lang="fr-FR" sz="1800" dirty="0" smtClean="0">
              <a:latin typeface="Arial" pitchFamily="34" charset="0"/>
              <a:cs typeface="Arial" pitchFamily="34" charset="0"/>
            </a:endParaRPr>
          </a:p>
          <a:p>
            <a:endParaRPr lang="fr-FR" sz="1800" dirty="0" smtClean="0">
              <a:latin typeface="Arial" pitchFamily="34" charset="0"/>
              <a:cs typeface="Arial" pitchFamily="34" charset="0"/>
            </a:endParaRPr>
          </a:p>
          <a:p>
            <a:endParaRPr lang="fr-FR" sz="1800" dirty="0" smtClean="0">
              <a:latin typeface="Arial" pitchFamily="34" charset="0"/>
              <a:cs typeface="Arial" pitchFamily="34"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2"/>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latin typeface="Arial" pitchFamily="34" charset="0"/>
                <a:cs typeface="Arial" pitchFamily="34" charset="0"/>
              </a:rPr>
              <a:t>B – Les déterminants économiques</a:t>
            </a:r>
            <a:endParaRPr lang="fr-FR" dirty="0">
              <a:latin typeface="Arial" pitchFamily="34" charset="0"/>
              <a:cs typeface="Arial" pitchFamily="34" charset="0"/>
            </a:endParaRPr>
          </a:p>
        </p:txBody>
      </p:sp>
      <p:sp>
        <p:nvSpPr>
          <p:cNvPr id="3" name="Espace réservé du contenu 2"/>
          <p:cNvSpPr>
            <a:spLocks noGrp="1"/>
          </p:cNvSpPr>
          <p:nvPr>
            <p:ph idx="1"/>
          </p:nvPr>
        </p:nvSpPr>
        <p:spPr/>
        <p:txBody>
          <a:bodyPr>
            <a:normAutofit/>
          </a:bodyPr>
          <a:lstStyle/>
          <a:p>
            <a:endParaRPr lang="fr-FR" sz="1800" dirty="0" smtClean="0">
              <a:latin typeface="Arial" pitchFamily="34" charset="0"/>
              <a:cs typeface="Arial" pitchFamily="34" charset="0"/>
            </a:endParaRPr>
          </a:p>
          <a:p>
            <a:pPr>
              <a:buNone/>
            </a:pPr>
            <a:r>
              <a:rPr lang="fr-FR" sz="1800" b="1" u="sng" dirty="0" smtClean="0">
                <a:latin typeface="Arial" pitchFamily="34" charset="0"/>
                <a:cs typeface="Arial" pitchFamily="34" charset="0"/>
              </a:rPr>
              <a:t>b) Capacité de financement et investissements spécifiques</a:t>
            </a:r>
          </a:p>
          <a:p>
            <a:pPr>
              <a:buNone/>
            </a:pPr>
            <a:endParaRPr lang="fr-FR" sz="1800" b="1" u="sng" dirty="0" smtClean="0">
              <a:latin typeface="Arial" pitchFamily="34" charset="0"/>
              <a:cs typeface="Arial" pitchFamily="34" charset="0"/>
            </a:endParaRPr>
          </a:p>
          <a:p>
            <a:endParaRPr lang="fr-FR" sz="1800" dirty="0" smtClean="0">
              <a:latin typeface="Arial" pitchFamily="34" charset="0"/>
              <a:cs typeface="Arial" pitchFamily="34"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2"/>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900" dirty="0" smtClean="0">
                <a:latin typeface="Arial" pitchFamily="34" charset="0"/>
                <a:cs typeface="Arial" pitchFamily="34" charset="0"/>
              </a:rPr>
              <a:t>C – Les déterminants humains et sociologiques</a:t>
            </a:r>
            <a:endParaRPr lang="fr-FR" sz="4900" dirty="0">
              <a:latin typeface="Arial" pitchFamily="34" charset="0"/>
              <a:cs typeface="Arial" pitchFamily="34" charset="0"/>
            </a:endParaRPr>
          </a:p>
        </p:txBody>
      </p:sp>
      <p:sp>
        <p:nvSpPr>
          <p:cNvPr id="3" name="Espace réservé du contenu 2"/>
          <p:cNvSpPr>
            <a:spLocks noGrp="1"/>
          </p:cNvSpPr>
          <p:nvPr>
            <p:ph idx="1"/>
          </p:nvPr>
        </p:nvSpPr>
        <p:spPr/>
        <p:txBody>
          <a:bodyPr>
            <a:normAutofit/>
          </a:bodyPr>
          <a:lstStyle/>
          <a:p>
            <a:pPr>
              <a:buNone/>
            </a:pPr>
            <a:r>
              <a:rPr lang="fr-FR" sz="1800" dirty="0" smtClean="0">
                <a:latin typeface="Arial" pitchFamily="34" charset="0"/>
                <a:cs typeface="Arial" pitchFamily="34" charset="0"/>
              </a:rPr>
              <a:t>	</a:t>
            </a:r>
          </a:p>
          <a:p>
            <a:pPr>
              <a:buNone/>
            </a:pPr>
            <a:endParaRPr lang="fr-FR" sz="1800" dirty="0" smtClean="0">
              <a:latin typeface="Arial" pitchFamily="34" charset="0"/>
              <a:cs typeface="Arial" pitchFamily="34" charset="0"/>
            </a:endParaRPr>
          </a:p>
          <a:p>
            <a:pPr>
              <a:buNone/>
            </a:pPr>
            <a:r>
              <a:rPr lang="fr-FR" sz="1800" dirty="0" smtClean="0">
                <a:latin typeface="Arial" pitchFamily="34" charset="0"/>
                <a:cs typeface="Arial" pitchFamily="34" charset="0"/>
              </a:rPr>
              <a:t>	On résume souvent une entreprise agricole à un système résultant de choix techniques, économiques et contextuels. Pourtant, les aspects humains comptent parmi les plus importants. De ce fait, deux structures identiques (climat, sols, potentiels, ….) seront pilotées et dégageront des résultats complètement différents en fonction des objectifs de l’exploitant</a:t>
            </a: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2"/>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900" dirty="0" smtClean="0">
                <a:latin typeface="Arial" pitchFamily="34" charset="0"/>
                <a:cs typeface="Arial" pitchFamily="34" charset="0"/>
              </a:rPr>
              <a:t>C – Les déterminants humains et sociologiques</a:t>
            </a:r>
            <a:endParaRPr lang="fr-FR" sz="4900" dirty="0">
              <a:latin typeface="Arial" pitchFamily="34" charset="0"/>
              <a:cs typeface="Arial" pitchFamily="34" charset="0"/>
            </a:endParaRPr>
          </a:p>
        </p:txBody>
      </p:sp>
      <p:sp>
        <p:nvSpPr>
          <p:cNvPr id="3" name="Espace réservé du contenu 2"/>
          <p:cNvSpPr>
            <a:spLocks noGrp="1"/>
          </p:cNvSpPr>
          <p:nvPr>
            <p:ph idx="1"/>
          </p:nvPr>
        </p:nvSpPr>
        <p:spPr/>
        <p:txBody>
          <a:bodyPr>
            <a:normAutofit fontScale="92500" lnSpcReduction="10000"/>
          </a:bodyPr>
          <a:lstStyle/>
          <a:p>
            <a:pPr>
              <a:buNone/>
            </a:pPr>
            <a:r>
              <a:rPr lang="fr-FR" sz="1800" b="1" u="sng" dirty="0" smtClean="0">
                <a:latin typeface="Arial" pitchFamily="34" charset="0"/>
                <a:cs typeface="Arial" pitchFamily="34" charset="0"/>
              </a:rPr>
              <a:t>1 - Objectifs et finalités et goûts de l’exploitant</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Ce facteur est souvent occulté et pourtant il est l’un des premiers à pendre en compte: les cultures présentes ou au contraire évitées répondent généralement à des finalités et objectifs clairs déclinables presque à l’infini/</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Si le but est de </a:t>
            </a:r>
            <a:r>
              <a:rPr lang="fr-FR" sz="1800" b="1" dirty="0" smtClean="0">
                <a:latin typeface="Arial" pitchFamily="34" charset="0"/>
                <a:cs typeface="Arial" pitchFamily="34" charset="0"/>
              </a:rPr>
              <a:t>dégager du temps</a:t>
            </a:r>
            <a:r>
              <a:rPr lang="fr-FR" sz="1800" dirty="0" smtClean="0">
                <a:latin typeface="Arial" pitchFamily="34" charset="0"/>
                <a:cs typeface="Arial" pitchFamily="34" charset="0"/>
              </a:rPr>
              <a:t>, le système sera généralement </a:t>
            </a:r>
            <a:r>
              <a:rPr lang="fr-FR" sz="1800" b="1" dirty="0" smtClean="0">
                <a:latin typeface="Arial" pitchFamily="34" charset="0"/>
                <a:cs typeface="Arial" pitchFamily="34" charset="0"/>
              </a:rPr>
              <a:t>simplifié</a:t>
            </a:r>
            <a:r>
              <a:rPr lang="fr-FR" sz="1800" dirty="0" smtClean="0">
                <a:latin typeface="Arial" pitchFamily="34" charset="0"/>
                <a:cs typeface="Arial" pitchFamily="34" charset="0"/>
              </a:rPr>
              <a:t>: céréales, cultures pérennes (luzerne, biomasse, …) prendront une large part dans l’assolement.</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Certains agriculteurs choisiront les cultures en fonction de leur </a:t>
            </a:r>
            <a:r>
              <a:rPr lang="fr-FR" sz="1800" b="1" dirty="0" smtClean="0">
                <a:latin typeface="Arial" pitchFamily="34" charset="0"/>
                <a:cs typeface="Arial" pitchFamily="34" charset="0"/>
              </a:rPr>
              <a:t>date de récolte</a:t>
            </a:r>
            <a:r>
              <a:rPr lang="fr-FR" sz="1800" dirty="0" smtClean="0">
                <a:latin typeface="Arial" pitchFamily="34" charset="0"/>
                <a:cs typeface="Arial" pitchFamily="34" charset="0"/>
              </a:rPr>
              <a:t>. Ainsi, les orges de printemps sont parfois évitées afin de ne pas entraver les </a:t>
            </a:r>
            <a:r>
              <a:rPr lang="fr-FR" sz="1800" b="1" dirty="0" smtClean="0">
                <a:latin typeface="Arial" pitchFamily="34" charset="0"/>
                <a:cs typeface="Arial" pitchFamily="34" charset="0"/>
              </a:rPr>
              <a:t>vacances familiales</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Si la finalité est </a:t>
            </a:r>
            <a:r>
              <a:rPr lang="fr-FR" sz="1800" b="1" dirty="0" smtClean="0">
                <a:latin typeface="Arial" pitchFamily="34" charset="0"/>
                <a:cs typeface="Arial" pitchFamily="34" charset="0"/>
              </a:rPr>
              <a:t>d’optimiser le revenu</a:t>
            </a:r>
            <a:r>
              <a:rPr lang="fr-FR" sz="1800" dirty="0" smtClean="0">
                <a:latin typeface="Arial" pitchFamily="34" charset="0"/>
                <a:cs typeface="Arial" pitchFamily="34" charset="0"/>
              </a:rPr>
              <a:t>, on trouvera des productions à </a:t>
            </a:r>
            <a:r>
              <a:rPr lang="fr-FR" sz="1800" b="1" dirty="0" smtClean="0">
                <a:latin typeface="Arial" pitchFamily="34" charset="0"/>
                <a:cs typeface="Arial" pitchFamily="34" charset="0"/>
              </a:rPr>
              <a:t>haute valeur ajoutée</a:t>
            </a:r>
            <a:r>
              <a:rPr lang="fr-FR" sz="1800" dirty="0" smtClean="0">
                <a:latin typeface="Arial" pitchFamily="34" charset="0"/>
                <a:cs typeface="Arial" pitchFamily="34" charset="0"/>
              </a:rPr>
              <a:t>: fruits et légumes, pomme de terre ou encore horticulture</a:t>
            </a: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2"/>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900" dirty="0" smtClean="0">
                <a:latin typeface="Arial" pitchFamily="34" charset="0"/>
                <a:cs typeface="Arial" pitchFamily="34" charset="0"/>
              </a:rPr>
              <a:t>C – Les déterminants humains et sociologiques</a:t>
            </a:r>
            <a:endParaRPr lang="fr-FR" sz="4900" dirty="0">
              <a:latin typeface="Arial" pitchFamily="34" charset="0"/>
              <a:cs typeface="Arial" pitchFamily="34" charset="0"/>
            </a:endParaRPr>
          </a:p>
        </p:txBody>
      </p:sp>
      <p:sp>
        <p:nvSpPr>
          <p:cNvPr id="3" name="Espace réservé du contenu 2"/>
          <p:cNvSpPr>
            <a:spLocks noGrp="1"/>
          </p:cNvSpPr>
          <p:nvPr>
            <p:ph idx="1"/>
          </p:nvPr>
        </p:nvSpPr>
        <p:spPr/>
        <p:txBody>
          <a:bodyPr>
            <a:normAutofit fontScale="92500" lnSpcReduction="10000"/>
          </a:bodyPr>
          <a:lstStyle/>
          <a:p>
            <a:r>
              <a:rPr lang="fr-FR" sz="1800" b="1" u="sng" dirty="0" smtClean="0">
                <a:latin typeface="Arial" pitchFamily="34" charset="0"/>
                <a:cs typeface="Arial" pitchFamily="34" charset="0"/>
              </a:rPr>
              <a:t>2 – Savoir faire et technicité</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Certaines cultures peuvent s’avérer périlleuses et demandent une grande maitrise technico-économique.</a:t>
            </a:r>
          </a:p>
          <a:p>
            <a:pPr lvl="1"/>
            <a:r>
              <a:rPr lang="fr-FR" sz="1400" dirty="0" smtClean="0">
                <a:latin typeface="Arial" pitchFamily="34" charset="0"/>
                <a:cs typeface="Arial" pitchFamily="34" charset="0"/>
              </a:rPr>
              <a:t>Le </a:t>
            </a:r>
            <a:r>
              <a:rPr lang="fr-FR" sz="1400" b="1" dirty="0" smtClean="0">
                <a:latin typeface="Arial" pitchFamily="34" charset="0"/>
                <a:cs typeface="Arial" pitchFamily="34" charset="0"/>
              </a:rPr>
              <a:t>Lin textile</a:t>
            </a:r>
            <a:r>
              <a:rPr lang="fr-FR" sz="1400" dirty="0" smtClean="0">
                <a:latin typeface="Arial" pitchFamily="34" charset="0"/>
                <a:cs typeface="Arial" pitchFamily="34" charset="0"/>
              </a:rPr>
              <a:t> peut voir sa </a:t>
            </a:r>
            <a:r>
              <a:rPr lang="fr-FR" sz="1400" b="1" dirty="0" smtClean="0">
                <a:latin typeface="Arial" pitchFamily="34" charset="0"/>
                <a:cs typeface="Arial" pitchFamily="34" charset="0"/>
              </a:rPr>
              <a:t>marge diminuée de moitié </a:t>
            </a:r>
            <a:r>
              <a:rPr lang="fr-FR" sz="1400" dirty="0" smtClean="0">
                <a:latin typeface="Arial" pitchFamily="34" charset="0"/>
                <a:cs typeface="Arial" pitchFamily="34" charset="0"/>
              </a:rPr>
              <a:t>en cas de mauvaise maîtrise de la fertilisation azotée.</a:t>
            </a:r>
          </a:p>
          <a:p>
            <a:pPr lvl="1"/>
            <a:r>
              <a:rPr lang="fr-FR" sz="1400" dirty="0" smtClean="0">
                <a:latin typeface="Arial" pitchFamily="34" charset="0"/>
                <a:cs typeface="Arial" pitchFamily="34" charset="0"/>
              </a:rPr>
              <a:t>La </a:t>
            </a:r>
            <a:r>
              <a:rPr lang="fr-FR" sz="1400" b="1" dirty="0" smtClean="0">
                <a:latin typeface="Arial" pitchFamily="34" charset="0"/>
                <a:cs typeface="Arial" pitchFamily="34" charset="0"/>
              </a:rPr>
              <a:t>Féverole</a:t>
            </a:r>
            <a:r>
              <a:rPr lang="fr-FR" sz="1400" dirty="0" smtClean="0">
                <a:latin typeface="Arial" pitchFamily="34" charset="0"/>
                <a:cs typeface="Arial" pitchFamily="34" charset="0"/>
              </a:rPr>
              <a:t>, dont le marché est principalement l’export en </a:t>
            </a:r>
            <a:r>
              <a:rPr lang="fr-FR" sz="1400" b="1" dirty="0" smtClean="0">
                <a:latin typeface="Arial" pitchFamily="34" charset="0"/>
                <a:cs typeface="Arial" pitchFamily="34" charset="0"/>
              </a:rPr>
              <a:t>Egypte</a:t>
            </a:r>
            <a:r>
              <a:rPr lang="fr-FR" sz="1400" dirty="0" smtClean="0">
                <a:latin typeface="Arial" pitchFamily="34" charset="0"/>
                <a:cs typeface="Arial" pitchFamily="34" charset="0"/>
              </a:rPr>
              <a:t>, demande une qualité irréprochable notamment au niveau des </a:t>
            </a:r>
            <a:r>
              <a:rPr lang="fr-FR" sz="1400" b="1" dirty="0" smtClean="0">
                <a:latin typeface="Arial" pitchFamily="34" charset="0"/>
                <a:cs typeface="Arial" pitchFamily="34" charset="0"/>
              </a:rPr>
              <a:t>bruches</a:t>
            </a:r>
            <a:r>
              <a:rPr lang="fr-FR" sz="1400" dirty="0" smtClean="0">
                <a:latin typeface="Arial" pitchFamily="34" charset="0"/>
                <a:cs typeface="Arial" pitchFamily="34" charset="0"/>
              </a:rPr>
              <a:t>. La maîtrise de ce ravageur est donc un facteur de marge incontournable.</a:t>
            </a:r>
          </a:p>
          <a:p>
            <a:pPr lvl="1"/>
            <a:r>
              <a:rPr lang="fr-FR" sz="1400" dirty="0" smtClean="0">
                <a:latin typeface="Arial" pitchFamily="34" charset="0"/>
                <a:cs typeface="Arial" pitchFamily="34" charset="0"/>
              </a:rPr>
              <a:t>La </a:t>
            </a:r>
            <a:r>
              <a:rPr lang="fr-FR" sz="1400" b="1" dirty="0" smtClean="0">
                <a:latin typeface="Arial" pitchFamily="34" charset="0"/>
                <a:cs typeface="Arial" pitchFamily="34" charset="0"/>
              </a:rPr>
              <a:t>Pomme de Terre </a:t>
            </a:r>
            <a:r>
              <a:rPr lang="fr-FR" sz="1400" dirty="0" smtClean="0">
                <a:latin typeface="Arial" pitchFamily="34" charset="0"/>
                <a:cs typeface="Arial" pitchFamily="34" charset="0"/>
              </a:rPr>
              <a:t>n’est pas une culture extrêmement complexe à conduire. Cependant, la marge dépend avant tout du prix de vente, autant dire que le producteur doit avoir une </a:t>
            </a:r>
            <a:r>
              <a:rPr lang="fr-FR" sz="1400" b="1" dirty="0" smtClean="0">
                <a:latin typeface="Arial" pitchFamily="34" charset="0"/>
                <a:cs typeface="Arial" pitchFamily="34" charset="0"/>
              </a:rPr>
              <a:t>maîtrise sans faille des marchés</a:t>
            </a:r>
            <a:r>
              <a:rPr lang="fr-FR" sz="1400" dirty="0" smtClean="0">
                <a:latin typeface="Arial" pitchFamily="34" charset="0"/>
                <a:cs typeface="Arial" pitchFamily="34" charset="0"/>
              </a:rPr>
              <a:t>. C’est aussi un point commun à la majeure partie des productions de légumes.</a:t>
            </a:r>
          </a:p>
          <a:p>
            <a:pPr lvl="1"/>
            <a:endParaRPr lang="fr-FR" sz="1400" dirty="0" smtClean="0">
              <a:latin typeface="Arial" pitchFamily="34" charset="0"/>
              <a:cs typeface="Arial" pitchFamily="34" charset="0"/>
            </a:endParaRPr>
          </a:p>
          <a:p>
            <a:r>
              <a:rPr lang="fr-FR" sz="1800" dirty="0" smtClean="0">
                <a:latin typeface="Arial" pitchFamily="34" charset="0"/>
                <a:cs typeface="Arial" pitchFamily="34" charset="0"/>
              </a:rPr>
              <a:t>Le niveau de formation des </a:t>
            </a:r>
            <a:r>
              <a:rPr lang="fr-FR" sz="1800" b="1" dirty="0" smtClean="0">
                <a:latin typeface="Arial" pitchFamily="34" charset="0"/>
                <a:cs typeface="Arial" pitchFamily="34" charset="0"/>
              </a:rPr>
              <a:t>chefs d’exploitation </a:t>
            </a:r>
            <a:r>
              <a:rPr lang="fr-FR" sz="1800" dirty="0" smtClean="0">
                <a:latin typeface="Arial" pitchFamily="34" charset="0"/>
                <a:cs typeface="Arial" pitchFamily="34" charset="0"/>
              </a:rPr>
              <a:t>augmente: d’après </a:t>
            </a:r>
            <a:r>
              <a:rPr lang="fr-FR" sz="1800" dirty="0" err="1" smtClean="0">
                <a:latin typeface="Arial" pitchFamily="34" charset="0"/>
                <a:cs typeface="Arial" pitchFamily="34" charset="0"/>
              </a:rPr>
              <a:t>AGRESTE,en</a:t>
            </a:r>
            <a:r>
              <a:rPr lang="fr-FR" sz="1800" dirty="0" smtClean="0">
                <a:latin typeface="Arial" pitchFamily="34" charset="0"/>
                <a:cs typeface="Arial" pitchFamily="34" charset="0"/>
              </a:rPr>
              <a:t> 1988, </a:t>
            </a:r>
            <a:r>
              <a:rPr lang="fr-FR" sz="1800" b="1" dirty="0" smtClean="0">
                <a:latin typeface="Arial" pitchFamily="34" charset="0"/>
                <a:cs typeface="Arial" pitchFamily="34" charset="0"/>
              </a:rPr>
              <a:t>52% avaient un niveau bac</a:t>
            </a:r>
            <a:r>
              <a:rPr lang="fr-FR" sz="1800" dirty="0" smtClean="0">
                <a:latin typeface="Arial" pitchFamily="34" charset="0"/>
                <a:cs typeface="Arial" pitchFamily="34" charset="0"/>
              </a:rPr>
              <a:t>. Ils étaient </a:t>
            </a:r>
            <a:r>
              <a:rPr lang="fr-FR" sz="1800" b="1" dirty="0" smtClean="0">
                <a:latin typeface="Arial" pitchFamily="34" charset="0"/>
                <a:cs typeface="Arial" pitchFamily="34" charset="0"/>
              </a:rPr>
              <a:t>75% en 2010</a:t>
            </a:r>
            <a:r>
              <a:rPr lang="fr-FR" sz="1800" dirty="0" smtClean="0">
                <a:latin typeface="Arial" pitchFamily="34" charset="0"/>
                <a:cs typeface="Arial" pitchFamily="34" charset="0"/>
              </a:rPr>
              <a:t>. La proportion de ceux se formant de manière continue suit le même chemin: les agriculteurs peuvent prétendre à un certain </a:t>
            </a:r>
            <a:r>
              <a:rPr lang="fr-FR" sz="1800" b="1" dirty="0" smtClean="0">
                <a:latin typeface="Arial" pitchFamily="34" charset="0"/>
                <a:cs typeface="Arial" pitchFamily="34" charset="0"/>
              </a:rPr>
              <a:t>degré d’expertise </a:t>
            </a:r>
            <a:r>
              <a:rPr lang="fr-FR" sz="1800" dirty="0" smtClean="0">
                <a:latin typeface="Arial" pitchFamily="34" charset="0"/>
                <a:cs typeface="Arial" pitchFamily="34" charset="0"/>
              </a:rPr>
              <a:t>sur leurs productions.</a:t>
            </a: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2"/>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900" dirty="0" smtClean="0">
                <a:latin typeface="Arial" pitchFamily="34" charset="0"/>
                <a:cs typeface="Arial" pitchFamily="34" charset="0"/>
              </a:rPr>
              <a:t>C – Les déterminants humains et sociologiques</a:t>
            </a:r>
            <a:endParaRPr lang="fr-FR" sz="4900" dirty="0">
              <a:latin typeface="Arial" pitchFamily="34" charset="0"/>
              <a:cs typeface="Arial" pitchFamily="34" charset="0"/>
            </a:endParaRPr>
          </a:p>
        </p:txBody>
      </p:sp>
      <p:sp>
        <p:nvSpPr>
          <p:cNvPr id="3" name="Espace réservé du contenu 2"/>
          <p:cNvSpPr>
            <a:spLocks noGrp="1"/>
          </p:cNvSpPr>
          <p:nvPr>
            <p:ph idx="1"/>
          </p:nvPr>
        </p:nvSpPr>
        <p:spPr/>
        <p:txBody>
          <a:bodyPr>
            <a:normAutofit/>
          </a:bodyPr>
          <a:lstStyle/>
          <a:p>
            <a:r>
              <a:rPr lang="fr-FR" sz="1800" b="1" u="sng" dirty="0" smtClean="0">
                <a:latin typeface="Arial" pitchFamily="34" charset="0"/>
                <a:cs typeface="Arial" pitchFamily="34" charset="0"/>
              </a:rPr>
              <a:t>3- Possibilité de bénéficier d’un conseil </a:t>
            </a:r>
            <a:r>
              <a:rPr lang="fr-FR" sz="1800" b="1" u="sng" dirty="0" smtClean="0">
                <a:latin typeface="Arial" pitchFamily="34" charset="0"/>
                <a:cs typeface="Arial" pitchFamily="34" charset="0"/>
              </a:rPr>
              <a:t>technique</a:t>
            </a:r>
          </a:p>
          <a:p>
            <a:endParaRPr lang="fr-FR" sz="1800" b="1" u="sng" dirty="0" smtClean="0">
              <a:latin typeface="Arial" pitchFamily="34" charset="0"/>
              <a:cs typeface="Arial" pitchFamily="34" charset="0"/>
            </a:endParaRPr>
          </a:p>
          <a:p>
            <a:r>
              <a:rPr lang="fr-FR" sz="1800" u="sng" dirty="0" smtClean="0">
                <a:latin typeface="Arial" pitchFamily="34" charset="0"/>
                <a:cs typeface="Arial" pitchFamily="34" charset="0"/>
              </a:rPr>
              <a:t>L’appui technique </a:t>
            </a:r>
            <a:r>
              <a:rPr lang="fr-FR" sz="1800" dirty="0" smtClean="0">
                <a:latin typeface="Arial" pitchFamily="34" charset="0"/>
                <a:cs typeface="Arial" pitchFamily="34" charset="0"/>
              </a:rPr>
              <a:t>est indispensable pour un agriculteur: même si celui-ci bénéficie des connaissances pratiques liées à son métier, la présence d’un spécialiste apportera un </a:t>
            </a:r>
            <a:r>
              <a:rPr lang="fr-FR" sz="1800" u="sng" dirty="0" smtClean="0">
                <a:latin typeface="Arial" pitchFamily="34" charset="0"/>
                <a:cs typeface="Arial" pitchFamily="34" charset="0"/>
              </a:rPr>
              <a:t>soutien</a:t>
            </a:r>
            <a:r>
              <a:rPr lang="fr-FR" sz="1800" dirty="0" smtClean="0">
                <a:latin typeface="Arial" pitchFamily="34" charset="0"/>
                <a:cs typeface="Arial" pitchFamily="34" charset="0"/>
              </a:rPr>
              <a:t> en cas de doute ou  lors d’accidents ponctuels: arrivée d’un </a:t>
            </a:r>
            <a:r>
              <a:rPr lang="fr-FR" sz="1800" u="sng" dirty="0" err="1" smtClean="0">
                <a:latin typeface="Arial" pitchFamily="34" charset="0"/>
                <a:cs typeface="Arial" pitchFamily="34" charset="0"/>
              </a:rPr>
              <a:t>bioagresseur</a:t>
            </a:r>
            <a:r>
              <a:rPr lang="fr-FR" sz="1800" u="sng" dirty="0" smtClean="0">
                <a:latin typeface="Arial" pitchFamily="34" charset="0"/>
                <a:cs typeface="Arial" pitchFamily="34" charset="0"/>
              </a:rPr>
              <a:t> inhabituel</a:t>
            </a:r>
            <a:r>
              <a:rPr lang="fr-FR" sz="1800" dirty="0" smtClean="0">
                <a:latin typeface="Arial" pitchFamily="34" charset="0"/>
                <a:cs typeface="Arial" pitchFamily="34" charset="0"/>
              </a:rPr>
              <a:t>, </a:t>
            </a:r>
            <a:r>
              <a:rPr lang="fr-FR" sz="1800" u="sng" dirty="0" smtClean="0">
                <a:latin typeface="Arial" pitchFamily="34" charset="0"/>
                <a:cs typeface="Arial" pitchFamily="34" charset="0"/>
              </a:rPr>
              <a:t>carence en élément fertilisant</a:t>
            </a:r>
            <a:r>
              <a:rPr lang="fr-FR" sz="1800" dirty="0" smtClean="0">
                <a:latin typeface="Arial" pitchFamily="34" charset="0"/>
                <a:cs typeface="Arial" pitchFamily="34" charset="0"/>
              </a:rPr>
              <a:t>, </a:t>
            </a:r>
            <a:r>
              <a:rPr lang="fr-FR" sz="1800" u="sng" dirty="0" smtClean="0">
                <a:latin typeface="Arial" pitchFamily="34" charset="0"/>
                <a:cs typeface="Arial" pitchFamily="34" charset="0"/>
              </a:rPr>
              <a:t>gel de la culture</a:t>
            </a:r>
            <a:r>
              <a:rPr lang="fr-FR" sz="1800" dirty="0" smtClean="0">
                <a:latin typeface="Arial" pitchFamily="34" charset="0"/>
                <a:cs typeface="Arial" pitchFamily="34" charset="0"/>
              </a:rPr>
              <a:t>….</a:t>
            </a:r>
          </a:p>
          <a:p>
            <a:r>
              <a:rPr lang="fr-FR" sz="1800" dirty="0" smtClean="0">
                <a:latin typeface="Arial" pitchFamily="34" charset="0"/>
                <a:cs typeface="Arial" pitchFamily="34" charset="0"/>
              </a:rPr>
              <a:t>Cet appui technique se transforme parfois en une </a:t>
            </a:r>
            <a:r>
              <a:rPr lang="fr-FR" sz="1800" u="sng" dirty="0" smtClean="0">
                <a:latin typeface="Arial" pitchFamily="34" charset="0"/>
                <a:cs typeface="Arial" pitchFamily="34" charset="0"/>
              </a:rPr>
              <a:t>politique incitative</a:t>
            </a:r>
            <a:r>
              <a:rPr lang="fr-FR" sz="1800" dirty="0" smtClean="0">
                <a:latin typeface="Arial" pitchFamily="34" charset="0"/>
                <a:cs typeface="Arial" pitchFamily="34" charset="0"/>
              </a:rPr>
              <a:t>. Par exemple, certaines coopératives céréalières ont depuis longtemps développé une </a:t>
            </a:r>
            <a:r>
              <a:rPr lang="fr-FR" sz="1800" u="sng" dirty="0" smtClean="0">
                <a:latin typeface="Arial" pitchFamily="34" charset="0"/>
                <a:cs typeface="Arial" pitchFamily="34" charset="0"/>
              </a:rPr>
              <a:t>politique de production de qualité </a:t>
            </a:r>
            <a:r>
              <a:rPr lang="fr-FR" sz="1800" dirty="0" smtClean="0">
                <a:latin typeface="Arial" pitchFamily="34" charset="0"/>
                <a:cs typeface="Arial" pitchFamily="34" charset="0"/>
              </a:rPr>
              <a:t>encourageant la traçabilité et l’emploi de variétés de grande qualité.</a:t>
            </a:r>
            <a:endParaRPr lang="fr-FR" sz="1800" dirty="0" smtClean="0">
              <a:latin typeface="Arial" pitchFamily="34" charset="0"/>
              <a:cs typeface="Arial" pitchFamily="34"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2"/>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dirty="0" smtClean="0">
                <a:latin typeface="Arial" pitchFamily="34" charset="0"/>
                <a:cs typeface="Arial" pitchFamily="34" charset="0"/>
              </a:rPr>
              <a:t>Préambule: Rappels techniques</a:t>
            </a:r>
            <a:endParaRPr lang="fr-FR" sz="1800" dirty="0">
              <a:latin typeface="Arial" pitchFamily="34" charset="0"/>
              <a:cs typeface="Arial" pitchFamily="34" charset="0"/>
            </a:endParaRPr>
          </a:p>
        </p:txBody>
      </p:sp>
      <p:sp>
        <p:nvSpPr>
          <p:cNvPr id="3" name="Espace réservé du contenu 2"/>
          <p:cNvSpPr>
            <a:spLocks noGrp="1"/>
          </p:cNvSpPr>
          <p:nvPr>
            <p:ph idx="1"/>
          </p:nvPr>
        </p:nvSpPr>
        <p:spPr/>
        <p:txBody>
          <a:bodyPr>
            <a:noAutofit/>
          </a:bodyPr>
          <a:lstStyle/>
          <a:p>
            <a:r>
              <a:rPr lang="fr-FR" sz="1800" dirty="0" smtClean="0">
                <a:latin typeface="Arial" pitchFamily="34" charset="0"/>
                <a:cs typeface="Arial" pitchFamily="34" charset="0"/>
              </a:rPr>
              <a:t>Une exploitation agricole se définit donc par les productions qu’elle met en œuvre et par les moyens qu’elle y consacre</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Ces productions ne sont pas le fruit du hasard: elles dépendent souvent de facteurs exogènes auxquels l’exploitant s’adapte.</a:t>
            </a:r>
          </a:p>
          <a:p>
            <a:endParaRPr lang="fr-FR" sz="1800" dirty="0" smtClean="0">
              <a:latin typeface="Arial" pitchFamily="34" charset="0"/>
              <a:cs typeface="Arial" pitchFamily="34" charset="0"/>
            </a:endParaRPr>
          </a:p>
          <a:p>
            <a:r>
              <a:rPr lang="fr-FR" sz="1800" i="1" dirty="0" smtClean="0">
                <a:latin typeface="Arial" pitchFamily="34" charset="0"/>
                <a:cs typeface="Arial" pitchFamily="34" charset="0"/>
              </a:rPr>
              <a:t>« Tous les rouages, petits, moyens ou grands, sont déterminants » (C. Lagarde, Ministre de l’Agriculture, 2007)</a:t>
            </a:r>
          </a:p>
          <a:p>
            <a:endParaRPr lang="fr-FR" sz="1800" dirty="0" smtClean="0">
              <a:latin typeface="Arial" pitchFamily="34" charset="0"/>
              <a:cs typeface="Arial" pitchFamily="34" charset="0"/>
            </a:endParaRPr>
          </a:p>
          <a:p>
            <a:endParaRPr lang="fr-FR" sz="1800" dirty="0" smtClean="0">
              <a:latin typeface="Arial" pitchFamily="34" charset="0"/>
              <a:cs typeface="Arial" pitchFamily="34" charset="0"/>
            </a:endParaRPr>
          </a:p>
          <a:p>
            <a:pPr algn="ctr">
              <a:buNone/>
            </a:pPr>
            <a:r>
              <a:rPr lang="fr-FR" sz="2800" dirty="0" smtClean="0">
                <a:solidFill>
                  <a:srgbClr val="FF0000"/>
                </a:solidFill>
                <a:latin typeface="Arial" pitchFamily="34" charset="0"/>
                <a:cs typeface="Arial" pitchFamily="34" charset="0"/>
              </a:rPr>
              <a:t>Quels sont donc les critères de choix des cultures dans les systèmes de Production Végétale?</a:t>
            </a:r>
          </a:p>
          <a:p>
            <a:endParaRPr lang="fr-FR" sz="1800" dirty="0">
              <a:latin typeface="Arial" pitchFamily="34" charset="0"/>
              <a:cs typeface="Arial" pitchFamily="34" charset="0"/>
            </a:endParaRPr>
          </a:p>
          <a:p>
            <a:pPr>
              <a:buNone/>
            </a:pPr>
            <a:endParaRPr lang="fr-FR"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900" dirty="0" smtClean="0">
                <a:latin typeface="Arial" pitchFamily="34" charset="0"/>
                <a:cs typeface="Arial" pitchFamily="34" charset="0"/>
              </a:rPr>
              <a:t>C – Les déterminants humains et sociologiques</a:t>
            </a:r>
            <a:endParaRPr lang="fr-FR" sz="4900" dirty="0">
              <a:latin typeface="Arial" pitchFamily="34" charset="0"/>
              <a:cs typeface="Arial" pitchFamily="34" charset="0"/>
            </a:endParaRPr>
          </a:p>
        </p:txBody>
      </p:sp>
      <p:sp>
        <p:nvSpPr>
          <p:cNvPr id="3" name="Espace réservé du contenu 2"/>
          <p:cNvSpPr>
            <a:spLocks noGrp="1"/>
          </p:cNvSpPr>
          <p:nvPr>
            <p:ph idx="1"/>
          </p:nvPr>
        </p:nvSpPr>
        <p:spPr/>
        <p:txBody>
          <a:bodyPr>
            <a:normAutofit fontScale="92500" lnSpcReduction="10000"/>
          </a:bodyPr>
          <a:lstStyle/>
          <a:p>
            <a:r>
              <a:rPr lang="fr-FR" sz="1800" b="1" u="sng" dirty="0" smtClean="0">
                <a:latin typeface="Arial" pitchFamily="34" charset="0"/>
                <a:cs typeface="Arial" pitchFamily="34" charset="0"/>
              </a:rPr>
              <a:t>4 – Pérennité de l’exploitation et succession</a:t>
            </a:r>
          </a:p>
          <a:p>
            <a:r>
              <a:rPr lang="fr-FR" sz="1800" dirty="0" smtClean="0">
                <a:latin typeface="Arial" pitchFamily="34" charset="0"/>
                <a:cs typeface="Arial" pitchFamily="34" charset="0"/>
              </a:rPr>
              <a:t>On peut globalement distinguer 3 phases dans la « vie » d’une exploitation agricole: </a:t>
            </a:r>
          </a:p>
          <a:p>
            <a:pPr>
              <a:buNone/>
            </a:pPr>
            <a:r>
              <a:rPr lang="fr-FR" sz="1800" u="sng" dirty="0" smtClean="0">
                <a:latin typeface="Arial" pitchFamily="34" charset="0"/>
                <a:cs typeface="Arial" pitchFamily="34" charset="0"/>
              </a:rPr>
              <a:t>L’installation</a:t>
            </a:r>
            <a:r>
              <a:rPr lang="fr-FR" sz="1800" dirty="0" smtClean="0">
                <a:latin typeface="Arial" pitchFamily="34" charset="0"/>
                <a:cs typeface="Arial" pitchFamily="34" charset="0"/>
              </a:rPr>
              <a:t>: phase la plus fragile économiquement, les investissements sont limités mais la rentabilité doit être maximale</a:t>
            </a:r>
          </a:p>
          <a:p>
            <a:pPr>
              <a:buNone/>
            </a:pPr>
            <a:r>
              <a:rPr lang="fr-FR" sz="1800" u="sng" dirty="0" smtClean="0">
                <a:latin typeface="Arial" pitchFamily="34" charset="0"/>
                <a:cs typeface="Arial" pitchFamily="34" charset="0"/>
              </a:rPr>
              <a:t>Le régime de croisière</a:t>
            </a:r>
            <a:r>
              <a:rPr lang="fr-FR" sz="1800" dirty="0" smtClean="0">
                <a:latin typeface="Arial" pitchFamily="34" charset="0"/>
                <a:cs typeface="Arial" pitchFamily="34" charset="0"/>
              </a:rPr>
              <a:t>: la reprise est payée, la capacité d’investir augmente, on peut alors </a:t>
            </a:r>
            <a:r>
              <a:rPr lang="fr-FR" sz="1800" dirty="0" err="1" smtClean="0">
                <a:latin typeface="Arial" pitchFamily="34" charset="0"/>
                <a:cs typeface="Arial" pitchFamily="34" charset="0"/>
              </a:rPr>
              <a:t>réféchir</a:t>
            </a:r>
            <a:r>
              <a:rPr lang="fr-FR" sz="1800" dirty="0" smtClean="0">
                <a:latin typeface="Arial" pitchFamily="34" charset="0"/>
                <a:cs typeface="Arial" pitchFamily="34" charset="0"/>
              </a:rPr>
              <a:t> à optimiser ou diversifier l’outil et les équipements (bâtiments de stockage, outils et cultures spécifiques, …)</a:t>
            </a:r>
          </a:p>
          <a:p>
            <a:pPr>
              <a:buNone/>
            </a:pPr>
            <a:r>
              <a:rPr lang="fr-FR" sz="1800" u="sng" dirty="0" smtClean="0">
                <a:latin typeface="Arial" pitchFamily="34" charset="0"/>
                <a:cs typeface="Arial" pitchFamily="34" charset="0"/>
              </a:rPr>
              <a:t>La transmission et sa préparation</a:t>
            </a:r>
            <a:r>
              <a:rPr lang="fr-FR" sz="1800" dirty="0" smtClean="0">
                <a:latin typeface="Arial" pitchFamily="34" charset="0"/>
                <a:cs typeface="Arial" pitchFamily="34" charset="0"/>
              </a:rPr>
              <a:t>: </a:t>
            </a:r>
          </a:p>
          <a:p>
            <a:pPr>
              <a:buFontTx/>
              <a:buChar char="-"/>
            </a:pPr>
            <a:r>
              <a:rPr lang="fr-FR" sz="1800" i="1" dirty="0" smtClean="0">
                <a:latin typeface="Arial" pitchFamily="34" charset="0"/>
                <a:cs typeface="Arial" pitchFamily="34" charset="0"/>
              </a:rPr>
              <a:t>Si l’exploitant n’a pas de successeur</a:t>
            </a:r>
            <a:r>
              <a:rPr lang="fr-FR" sz="1800" dirty="0" smtClean="0">
                <a:latin typeface="Arial" pitchFamily="34" charset="0"/>
                <a:cs typeface="Arial" pitchFamily="34" charset="0"/>
              </a:rPr>
              <a:t>, en général,  on va amortir l’outil et le faire tourner « en roue libre ». On simplifie le système et on diminue les temps de travaux</a:t>
            </a:r>
          </a:p>
          <a:p>
            <a:pPr>
              <a:buFontTx/>
              <a:buChar char="-"/>
            </a:pPr>
            <a:r>
              <a:rPr lang="fr-FR" sz="1800" i="1" dirty="0" smtClean="0">
                <a:latin typeface="Arial" pitchFamily="34" charset="0"/>
                <a:cs typeface="Arial" pitchFamily="34" charset="0"/>
              </a:rPr>
              <a:t>Si l’exploitant a un successeur</a:t>
            </a:r>
            <a:r>
              <a:rPr lang="fr-FR" sz="1800" dirty="0" smtClean="0">
                <a:latin typeface="Arial" pitchFamily="34" charset="0"/>
                <a:cs typeface="Arial" pitchFamily="34" charset="0"/>
              </a:rPr>
              <a:t>, le but sera de transmettre un outil performant et rentable ainsi que de préparer l’installation du jeune: on assistera alors à la création de nouveaux ateliers coûteux comme la vente directe, la transformation, la production de pommes de terre, de légumes, ….</a:t>
            </a: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2"/>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900" dirty="0" smtClean="0">
                <a:latin typeface="Arial" pitchFamily="34" charset="0"/>
                <a:cs typeface="Arial" pitchFamily="34" charset="0"/>
              </a:rPr>
              <a:t>D –  Déterminants structuraux propres à l’exploitation</a:t>
            </a:r>
            <a:endParaRPr lang="fr-FR" sz="4900" dirty="0">
              <a:latin typeface="Arial" pitchFamily="34" charset="0"/>
              <a:cs typeface="Arial" pitchFamily="34" charset="0"/>
            </a:endParaRPr>
          </a:p>
        </p:txBody>
      </p:sp>
      <p:sp>
        <p:nvSpPr>
          <p:cNvPr id="3" name="Espace réservé du contenu 2"/>
          <p:cNvSpPr>
            <a:spLocks noGrp="1"/>
          </p:cNvSpPr>
          <p:nvPr>
            <p:ph idx="1"/>
          </p:nvPr>
        </p:nvSpPr>
        <p:spPr>
          <a:xfrm>
            <a:off x="357158" y="1857364"/>
            <a:ext cx="8329642" cy="4268799"/>
          </a:xfrm>
        </p:spPr>
        <p:txBody>
          <a:bodyPr>
            <a:normAutofit/>
          </a:bodyPr>
          <a:lstStyle/>
          <a:p>
            <a:pPr>
              <a:buNone/>
            </a:pPr>
            <a:endParaRPr lang="fr-FR" sz="1800" dirty="0" smtClean="0">
              <a:latin typeface="Arial" pitchFamily="34" charset="0"/>
              <a:cs typeface="Arial" pitchFamily="34"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2"/>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900" dirty="0" smtClean="0">
                <a:latin typeface="Arial" pitchFamily="34" charset="0"/>
                <a:cs typeface="Arial" pitchFamily="34" charset="0"/>
              </a:rPr>
              <a:t>D –  Déterminants structuraux propres à l’exploitation</a:t>
            </a:r>
            <a:endParaRPr lang="fr-FR" sz="4900" dirty="0">
              <a:latin typeface="Arial" pitchFamily="34" charset="0"/>
              <a:cs typeface="Arial" pitchFamily="34" charset="0"/>
            </a:endParaRPr>
          </a:p>
        </p:txBody>
      </p:sp>
      <p:sp>
        <p:nvSpPr>
          <p:cNvPr id="3" name="Espace réservé du contenu 2"/>
          <p:cNvSpPr>
            <a:spLocks noGrp="1"/>
          </p:cNvSpPr>
          <p:nvPr>
            <p:ph idx="1"/>
          </p:nvPr>
        </p:nvSpPr>
        <p:spPr/>
        <p:txBody>
          <a:bodyPr>
            <a:normAutofit/>
          </a:bodyPr>
          <a:lstStyle/>
          <a:p>
            <a:pPr>
              <a:buNone/>
            </a:pPr>
            <a:r>
              <a:rPr lang="fr-FR" sz="1800" b="1" dirty="0" smtClean="0">
                <a:latin typeface="Arial" pitchFamily="34" charset="0"/>
                <a:cs typeface="Arial" pitchFamily="34" charset="0"/>
              </a:rPr>
              <a:t>1 – Organisation du travail (plein emploi de la main d’œuvre et du </a:t>
            </a:r>
            <a:r>
              <a:rPr lang="fr-FR" sz="1800" b="1" dirty="0" err="1" smtClean="0">
                <a:latin typeface="Arial" pitchFamily="34" charset="0"/>
                <a:cs typeface="Arial" pitchFamily="34" charset="0"/>
              </a:rPr>
              <a:t>materiél</a:t>
            </a:r>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Le temps de travail est un élément non négligeable à prendre en compte.</a:t>
            </a:r>
          </a:p>
          <a:p>
            <a:r>
              <a:rPr lang="fr-FR" sz="1800" dirty="0" smtClean="0">
                <a:latin typeface="Arial" pitchFamily="34" charset="0"/>
                <a:cs typeface="Arial" pitchFamily="34" charset="0"/>
              </a:rPr>
              <a:t>On différenciera le </a:t>
            </a:r>
            <a:r>
              <a:rPr lang="fr-FR" sz="1800" b="1" dirty="0" smtClean="0">
                <a:latin typeface="Arial" pitchFamily="34" charset="0"/>
                <a:cs typeface="Arial" pitchFamily="34" charset="0"/>
              </a:rPr>
              <a:t>temps de travail</a:t>
            </a:r>
            <a:r>
              <a:rPr lang="fr-FR" sz="1800" dirty="0" smtClean="0">
                <a:latin typeface="Arial" pitchFamily="34" charset="0"/>
                <a:cs typeface="Arial" pitchFamily="34" charset="0"/>
              </a:rPr>
              <a:t>, qui représente de manière plus ou moins directe le coût de la main d’œuvre, au </a:t>
            </a:r>
            <a:r>
              <a:rPr lang="fr-FR" sz="1800" b="1" dirty="0" smtClean="0">
                <a:latin typeface="Arial" pitchFamily="34" charset="0"/>
                <a:cs typeface="Arial" pitchFamily="34" charset="0"/>
              </a:rPr>
              <a:t>calendrier de travail</a:t>
            </a:r>
            <a:r>
              <a:rPr lang="fr-FR" sz="1800" dirty="0" smtClean="0">
                <a:latin typeface="Arial" pitchFamily="34" charset="0"/>
                <a:cs typeface="Arial" pitchFamily="34" charset="0"/>
              </a:rPr>
              <a:t>, qui précise l’étalement des travaux et la présence de pics pouvant mettre en péril l’organisation de l’exploitation.</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Temps moyens en h/ ha nécessaires pour quelques cultures:</a:t>
            </a: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2"/>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graphicFrame>
        <p:nvGraphicFramePr>
          <p:cNvPr id="5" name="Tableau 4"/>
          <p:cNvGraphicFramePr>
            <a:graphicFrameLocks noGrp="1"/>
          </p:cNvGraphicFramePr>
          <p:nvPr/>
        </p:nvGraphicFramePr>
        <p:xfrm>
          <a:off x="714348" y="4500570"/>
          <a:ext cx="8143936" cy="1210256"/>
        </p:xfrm>
        <a:graphic>
          <a:graphicData uri="http://schemas.openxmlformats.org/drawingml/2006/table">
            <a:tbl>
              <a:tblPr firstRow="1" bandRow="1">
                <a:tableStyleId>{5C22544A-7EE6-4342-B048-85BDC9FD1C3A}</a:tableStyleId>
              </a:tblPr>
              <a:tblGrid>
                <a:gridCol w="1017992"/>
                <a:gridCol w="1196588"/>
                <a:gridCol w="928694"/>
                <a:gridCol w="857256"/>
                <a:gridCol w="1000132"/>
                <a:gridCol w="1107290"/>
                <a:gridCol w="1017992"/>
                <a:gridCol w="1017992"/>
              </a:tblGrid>
              <a:tr h="472178">
                <a:tc>
                  <a:txBody>
                    <a:bodyPr/>
                    <a:lstStyle/>
                    <a:p>
                      <a:pPr algn="ctr"/>
                      <a:r>
                        <a:rPr lang="fr-FR" sz="1400" dirty="0" smtClean="0">
                          <a:latin typeface="Arial" pitchFamily="34" charset="0"/>
                          <a:cs typeface="Arial" pitchFamily="34" charset="0"/>
                        </a:rPr>
                        <a:t>Maïs</a:t>
                      </a:r>
                      <a:endParaRPr lang="fr-FR" sz="1400" dirty="0">
                        <a:latin typeface="Arial" pitchFamily="34" charset="0"/>
                        <a:cs typeface="Arial" pitchFamily="34" charset="0"/>
                      </a:endParaRPr>
                    </a:p>
                  </a:txBody>
                  <a:tcPr/>
                </a:tc>
                <a:tc>
                  <a:txBody>
                    <a:bodyPr/>
                    <a:lstStyle/>
                    <a:p>
                      <a:pPr algn="ctr"/>
                      <a:r>
                        <a:rPr lang="fr-FR" sz="1400" dirty="0" smtClean="0">
                          <a:latin typeface="Arial" pitchFamily="34" charset="0"/>
                          <a:cs typeface="Arial" pitchFamily="34" charset="0"/>
                        </a:rPr>
                        <a:t>Betteraves</a:t>
                      </a:r>
                      <a:endParaRPr lang="fr-FR" sz="1400" dirty="0">
                        <a:latin typeface="Arial" pitchFamily="34" charset="0"/>
                        <a:cs typeface="Arial" pitchFamily="34" charset="0"/>
                      </a:endParaRPr>
                    </a:p>
                  </a:txBody>
                  <a:tcPr/>
                </a:tc>
                <a:tc>
                  <a:txBody>
                    <a:bodyPr/>
                    <a:lstStyle/>
                    <a:p>
                      <a:pPr algn="ctr"/>
                      <a:r>
                        <a:rPr lang="fr-FR" sz="1400" dirty="0" smtClean="0">
                          <a:latin typeface="Arial" pitchFamily="34" charset="0"/>
                          <a:cs typeface="Arial" pitchFamily="34" charset="0"/>
                        </a:rPr>
                        <a:t>Orge</a:t>
                      </a:r>
                      <a:endParaRPr lang="fr-FR" sz="1400" dirty="0">
                        <a:latin typeface="Arial" pitchFamily="34" charset="0"/>
                        <a:cs typeface="Arial" pitchFamily="34" charset="0"/>
                      </a:endParaRPr>
                    </a:p>
                  </a:txBody>
                  <a:tcPr/>
                </a:tc>
                <a:tc>
                  <a:txBody>
                    <a:bodyPr/>
                    <a:lstStyle/>
                    <a:p>
                      <a:pPr algn="ctr"/>
                      <a:r>
                        <a:rPr lang="fr-FR" sz="1400" dirty="0" smtClean="0">
                          <a:latin typeface="Arial" pitchFamily="34" charset="0"/>
                          <a:cs typeface="Arial" pitchFamily="34" charset="0"/>
                        </a:rPr>
                        <a:t>Blé</a:t>
                      </a:r>
                      <a:endParaRPr lang="fr-FR" sz="1400" dirty="0">
                        <a:latin typeface="Arial" pitchFamily="34" charset="0"/>
                        <a:cs typeface="Arial" pitchFamily="34" charset="0"/>
                      </a:endParaRPr>
                    </a:p>
                  </a:txBody>
                  <a:tcPr/>
                </a:tc>
                <a:tc>
                  <a:txBody>
                    <a:bodyPr/>
                    <a:lstStyle/>
                    <a:p>
                      <a:pPr algn="ctr"/>
                      <a:r>
                        <a:rPr lang="fr-FR" sz="1400" dirty="0" smtClean="0">
                          <a:latin typeface="Arial" pitchFamily="34" charset="0"/>
                          <a:cs typeface="Arial" pitchFamily="34" charset="0"/>
                        </a:rPr>
                        <a:t>Colza</a:t>
                      </a:r>
                      <a:endParaRPr lang="fr-FR" sz="1400" dirty="0">
                        <a:latin typeface="Arial" pitchFamily="34" charset="0"/>
                        <a:cs typeface="Arial" pitchFamily="34" charset="0"/>
                      </a:endParaRPr>
                    </a:p>
                  </a:txBody>
                  <a:tcPr/>
                </a:tc>
                <a:tc>
                  <a:txBody>
                    <a:bodyPr/>
                    <a:lstStyle/>
                    <a:p>
                      <a:pPr algn="ctr"/>
                      <a:r>
                        <a:rPr lang="fr-FR" sz="1400" dirty="0" smtClean="0">
                          <a:latin typeface="Arial" pitchFamily="34" charset="0"/>
                          <a:cs typeface="Arial" pitchFamily="34" charset="0"/>
                        </a:rPr>
                        <a:t>Tournesol</a:t>
                      </a:r>
                      <a:endParaRPr lang="fr-FR" sz="1400" dirty="0">
                        <a:latin typeface="Arial" pitchFamily="34" charset="0"/>
                        <a:cs typeface="Arial" pitchFamily="34" charset="0"/>
                      </a:endParaRPr>
                    </a:p>
                  </a:txBody>
                  <a:tcPr/>
                </a:tc>
                <a:tc>
                  <a:txBody>
                    <a:bodyPr/>
                    <a:lstStyle/>
                    <a:p>
                      <a:pPr algn="ctr"/>
                      <a:r>
                        <a:rPr lang="fr-FR" sz="1400" dirty="0" err="1" smtClean="0">
                          <a:latin typeface="Arial" pitchFamily="34" charset="0"/>
                          <a:cs typeface="Arial" pitchFamily="34" charset="0"/>
                        </a:rPr>
                        <a:t>PdT</a:t>
                      </a:r>
                      <a:r>
                        <a:rPr lang="fr-FR" sz="1400" dirty="0" smtClean="0">
                          <a:latin typeface="Arial" pitchFamily="34" charset="0"/>
                          <a:cs typeface="Arial" pitchFamily="34" charset="0"/>
                        </a:rPr>
                        <a:t> (hors stockage)</a:t>
                      </a:r>
                      <a:endParaRPr lang="fr-FR" sz="1400" dirty="0">
                        <a:latin typeface="Arial" pitchFamily="34" charset="0"/>
                        <a:cs typeface="Arial" pitchFamily="34" charset="0"/>
                      </a:endParaRPr>
                    </a:p>
                  </a:txBody>
                  <a:tcPr/>
                </a:tc>
                <a:tc>
                  <a:txBody>
                    <a:bodyPr/>
                    <a:lstStyle/>
                    <a:p>
                      <a:pPr algn="ctr"/>
                      <a:r>
                        <a:rPr lang="fr-FR" sz="1400" dirty="0" err="1" smtClean="0">
                          <a:latin typeface="Arial" pitchFamily="34" charset="0"/>
                          <a:cs typeface="Arial" pitchFamily="34" charset="0"/>
                        </a:rPr>
                        <a:t>PdT</a:t>
                      </a:r>
                      <a:r>
                        <a:rPr lang="fr-FR" sz="1400" dirty="0" smtClean="0">
                          <a:latin typeface="Arial" pitchFamily="34" charset="0"/>
                          <a:cs typeface="Arial" pitchFamily="34" charset="0"/>
                        </a:rPr>
                        <a:t> (Avec stockage)</a:t>
                      </a:r>
                      <a:endParaRPr lang="fr-FR" sz="1400" dirty="0">
                        <a:latin typeface="Arial" pitchFamily="34" charset="0"/>
                        <a:cs typeface="Arial" pitchFamily="34" charset="0"/>
                      </a:endParaRPr>
                    </a:p>
                  </a:txBody>
                  <a:tcPr/>
                </a:tc>
              </a:tr>
              <a:tr h="478736">
                <a:tc>
                  <a:txBody>
                    <a:bodyPr/>
                    <a:lstStyle/>
                    <a:p>
                      <a:pPr algn="ctr"/>
                      <a:r>
                        <a:rPr lang="fr-FR" dirty="0" smtClean="0"/>
                        <a:t>3</a:t>
                      </a:r>
                      <a:endParaRPr lang="fr-FR" dirty="0"/>
                    </a:p>
                  </a:txBody>
                  <a:tcPr/>
                </a:tc>
                <a:tc>
                  <a:txBody>
                    <a:bodyPr/>
                    <a:lstStyle/>
                    <a:p>
                      <a:pPr algn="ctr"/>
                      <a:r>
                        <a:rPr lang="fr-FR" dirty="0" smtClean="0"/>
                        <a:t>4.5</a:t>
                      </a:r>
                      <a:endParaRPr lang="fr-FR" dirty="0"/>
                    </a:p>
                  </a:txBody>
                  <a:tcPr/>
                </a:tc>
                <a:tc>
                  <a:txBody>
                    <a:bodyPr/>
                    <a:lstStyle/>
                    <a:p>
                      <a:pPr algn="ctr"/>
                      <a:r>
                        <a:rPr lang="fr-FR" dirty="0" smtClean="0"/>
                        <a:t>5.5</a:t>
                      </a:r>
                      <a:endParaRPr lang="fr-FR" dirty="0"/>
                    </a:p>
                  </a:txBody>
                  <a:tcPr/>
                </a:tc>
                <a:tc>
                  <a:txBody>
                    <a:bodyPr/>
                    <a:lstStyle/>
                    <a:p>
                      <a:pPr algn="ctr"/>
                      <a:r>
                        <a:rPr lang="fr-FR" dirty="0" smtClean="0"/>
                        <a:t>6</a:t>
                      </a:r>
                      <a:endParaRPr lang="fr-FR" dirty="0"/>
                    </a:p>
                  </a:txBody>
                  <a:tcPr/>
                </a:tc>
                <a:tc>
                  <a:txBody>
                    <a:bodyPr/>
                    <a:lstStyle/>
                    <a:p>
                      <a:pPr algn="ctr"/>
                      <a:r>
                        <a:rPr lang="fr-FR" dirty="0" smtClean="0"/>
                        <a:t>6.5</a:t>
                      </a:r>
                      <a:endParaRPr lang="fr-FR" dirty="0"/>
                    </a:p>
                  </a:txBody>
                  <a:tcPr/>
                </a:tc>
                <a:tc>
                  <a:txBody>
                    <a:bodyPr/>
                    <a:lstStyle/>
                    <a:p>
                      <a:pPr algn="ctr"/>
                      <a:r>
                        <a:rPr lang="fr-FR" dirty="0" smtClean="0"/>
                        <a:t>8</a:t>
                      </a:r>
                      <a:endParaRPr lang="fr-FR" dirty="0"/>
                    </a:p>
                  </a:txBody>
                  <a:tcPr/>
                </a:tc>
                <a:tc>
                  <a:txBody>
                    <a:bodyPr/>
                    <a:lstStyle/>
                    <a:p>
                      <a:pPr algn="ctr"/>
                      <a:r>
                        <a:rPr lang="fr-FR" dirty="0" smtClean="0"/>
                        <a:t>15</a:t>
                      </a:r>
                      <a:endParaRPr lang="fr-FR" dirty="0"/>
                    </a:p>
                  </a:txBody>
                  <a:tcPr/>
                </a:tc>
                <a:tc>
                  <a:txBody>
                    <a:bodyPr/>
                    <a:lstStyle/>
                    <a:p>
                      <a:pPr algn="ctr"/>
                      <a:r>
                        <a:rPr lang="fr-FR" dirty="0" smtClean="0"/>
                        <a:t>35</a:t>
                      </a:r>
                      <a:endParaRPr lang="fr-FR" dirty="0"/>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900" dirty="0" smtClean="0">
                <a:latin typeface="Arial" pitchFamily="34" charset="0"/>
                <a:cs typeface="Arial" pitchFamily="34" charset="0"/>
              </a:rPr>
              <a:t>D –  Déterminants structuraux propres à l’exploitation</a:t>
            </a:r>
            <a:endParaRPr lang="fr-FR" sz="4900" dirty="0">
              <a:latin typeface="Arial" pitchFamily="34" charset="0"/>
              <a:cs typeface="Arial" pitchFamily="34" charset="0"/>
            </a:endParaRPr>
          </a:p>
        </p:txBody>
      </p:sp>
      <p:sp>
        <p:nvSpPr>
          <p:cNvPr id="3" name="Espace réservé du contenu 2"/>
          <p:cNvSpPr>
            <a:spLocks noGrp="1"/>
          </p:cNvSpPr>
          <p:nvPr>
            <p:ph idx="1"/>
          </p:nvPr>
        </p:nvSpPr>
        <p:spPr>
          <a:xfrm>
            <a:off x="357158" y="1857364"/>
            <a:ext cx="8329642" cy="4268799"/>
          </a:xfrm>
        </p:spPr>
        <p:txBody>
          <a:bodyPr>
            <a:normAutofit/>
          </a:bodyPr>
          <a:lstStyle/>
          <a:p>
            <a:pPr>
              <a:buNone/>
            </a:pPr>
            <a:r>
              <a:rPr lang="fr-FR" sz="1800" b="1" dirty="0" smtClean="0">
                <a:latin typeface="Arial" pitchFamily="34" charset="0"/>
                <a:cs typeface="Arial" pitchFamily="34" charset="0"/>
              </a:rPr>
              <a:t>2 –Equipements présents et disponibles:</a:t>
            </a:r>
          </a:p>
          <a:p>
            <a:pPr>
              <a:buNone/>
            </a:pPr>
            <a:endParaRPr lang="fr-FR" sz="1800" b="1" dirty="0" smtClean="0">
              <a:latin typeface="Arial" pitchFamily="34" charset="0"/>
              <a:cs typeface="Arial" pitchFamily="34" charset="0"/>
            </a:endParaRPr>
          </a:p>
          <a:p>
            <a:r>
              <a:rPr lang="fr-FR" sz="1800" dirty="0" smtClean="0">
                <a:latin typeface="Arial" pitchFamily="34" charset="0"/>
                <a:cs typeface="Arial" pitchFamily="34" charset="0"/>
              </a:rPr>
              <a:t>Les besoins en matériel et leur coût peuvent parfois être conséquents en fonction des cultures: le </a:t>
            </a:r>
            <a:r>
              <a:rPr lang="fr-FR" sz="1800" b="1" dirty="0" smtClean="0">
                <a:latin typeface="Arial" pitchFamily="34" charset="0"/>
                <a:cs typeface="Arial" pitchFamily="34" charset="0"/>
              </a:rPr>
              <a:t>labour</a:t>
            </a:r>
            <a:r>
              <a:rPr lang="fr-FR" sz="1800" dirty="0" smtClean="0">
                <a:latin typeface="Arial" pitchFamily="34" charset="0"/>
                <a:cs typeface="Arial" pitchFamily="34" charset="0"/>
              </a:rPr>
              <a:t> présente un coût moyen de </a:t>
            </a:r>
            <a:r>
              <a:rPr lang="fr-FR" sz="1800" b="1" dirty="0" smtClean="0">
                <a:latin typeface="Arial" pitchFamily="34" charset="0"/>
                <a:cs typeface="Arial" pitchFamily="34" charset="0"/>
              </a:rPr>
              <a:t>70 €/Ha</a:t>
            </a:r>
            <a:r>
              <a:rPr lang="fr-FR" sz="1800" dirty="0" smtClean="0">
                <a:latin typeface="Arial" pitchFamily="34" charset="0"/>
                <a:cs typeface="Arial" pitchFamily="34" charset="0"/>
              </a:rPr>
              <a:t>, une </a:t>
            </a:r>
            <a:r>
              <a:rPr lang="fr-FR" sz="1800" b="1" dirty="0" smtClean="0">
                <a:latin typeface="Arial" pitchFamily="34" charset="0"/>
                <a:cs typeface="Arial" pitchFamily="34" charset="0"/>
              </a:rPr>
              <a:t>moissonneuse-batteuse</a:t>
            </a:r>
            <a:r>
              <a:rPr lang="fr-FR" sz="1800" dirty="0" smtClean="0">
                <a:latin typeface="Arial" pitchFamily="34" charset="0"/>
                <a:cs typeface="Arial" pitchFamily="34" charset="0"/>
              </a:rPr>
              <a:t> coûte aux alentours de </a:t>
            </a:r>
            <a:r>
              <a:rPr lang="fr-FR" sz="1800" b="1" dirty="0" smtClean="0">
                <a:latin typeface="Arial" pitchFamily="34" charset="0"/>
                <a:cs typeface="Arial" pitchFamily="34" charset="0"/>
              </a:rPr>
              <a:t>100€/ha </a:t>
            </a:r>
            <a:r>
              <a:rPr lang="fr-FR" sz="1800" dirty="0" smtClean="0">
                <a:latin typeface="Arial" pitchFamily="34" charset="0"/>
                <a:cs typeface="Arial" pitchFamily="34" charset="0"/>
              </a:rPr>
              <a:t>tandis qu’une </a:t>
            </a:r>
            <a:r>
              <a:rPr lang="fr-FR" sz="1800" b="1" dirty="0" smtClean="0">
                <a:latin typeface="Arial" pitchFamily="34" charset="0"/>
                <a:cs typeface="Arial" pitchFamily="34" charset="0"/>
              </a:rPr>
              <a:t>arracheuse à pommes de terre </a:t>
            </a:r>
            <a:r>
              <a:rPr lang="fr-FR" sz="1800" dirty="0" smtClean="0">
                <a:latin typeface="Arial" pitchFamily="34" charset="0"/>
                <a:cs typeface="Arial" pitchFamily="34" charset="0"/>
              </a:rPr>
              <a:t>peut monter à </a:t>
            </a:r>
            <a:r>
              <a:rPr lang="fr-FR" sz="1800" b="1" dirty="0" smtClean="0">
                <a:latin typeface="Arial" pitchFamily="34" charset="0"/>
                <a:cs typeface="Arial" pitchFamily="34" charset="0"/>
              </a:rPr>
              <a:t>450€/Ha</a:t>
            </a:r>
            <a:r>
              <a:rPr lang="fr-FR" sz="1800" dirty="0" smtClean="0">
                <a:latin typeface="Arial" pitchFamily="34" charset="0"/>
                <a:cs typeface="Arial" pitchFamily="34" charset="0"/>
              </a:rPr>
              <a:t>.	</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La capacité d’investissement est également un facteur limitant: le coût d’un matériel peut varier de </a:t>
            </a:r>
            <a:r>
              <a:rPr lang="fr-FR" sz="1800" b="1" dirty="0" smtClean="0">
                <a:latin typeface="Arial" pitchFamily="34" charset="0"/>
                <a:cs typeface="Arial" pitchFamily="34" charset="0"/>
              </a:rPr>
              <a:t>quelques milliers d’euros pour une herse étrille </a:t>
            </a:r>
            <a:r>
              <a:rPr lang="fr-FR" sz="1800" dirty="0" smtClean="0">
                <a:latin typeface="Arial" pitchFamily="34" charset="0"/>
                <a:cs typeface="Arial" pitchFamily="34" charset="0"/>
              </a:rPr>
              <a:t>à </a:t>
            </a:r>
            <a:r>
              <a:rPr lang="fr-FR" sz="1800" b="1" dirty="0" smtClean="0">
                <a:latin typeface="Arial" pitchFamily="34" charset="0"/>
                <a:cs typeface="Arial" pitchFamily="34" charset="0"/>
              </a:rPr>
              <a:t>plusieurs centaines de milliers d’euros pour une moissonneuse batteuse</a:t>
            </a:r>
          </a:p>
          <a:p>
            <a:pPr>
              <a:buNone/>
            </a:pPr>
            <a:endParaRPr lang="fr-FR" sz="1800" b="1" dirty="0" smtClean="0">
              <a:latin typeface="Arial" pitchFamily="34" charset="0"/>
              <a:cs typeface="Arial" pitchFamily="34"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2"/>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900" dirty="0" smtClean="0">
                <a:latin typeface="Arial" pitchFamily="34" charset="0"/>
                <a:cs typeface="Arial" pitchFamily="34" charset="0"/>
              </a:rPr>
              <a:t>D –  Déterminants structuraux propres à l’exploitation</a:t>
            </a:r>
            <a:endParaRPr lang="fr-FR" sz="4900" dirty="0">
              <a:latin typeface="Arial" pitchFamily="34" charset="0"/>
              <a:cs typeface="Arial" pitchFamily="34" charset="0"/>
            </a:endParaRPr>
          </a:p>
        </p:txBody>
      </p:sp>
      <p:sp>
        <p:nvSpPr>
          <p:cNvPr id="3" name="Espace réservé du contenu 2"/>
          <p:cNvSpPr>
            <a:spLocks noGrp="1"/>
          </p:cNvSpPr>
          <p:nvPr>
            <p:ph idx="1"/>
          </p:nvPr>
        </p:nvSpPr>
        <p:spPr>
          <a:xfrm>
            <a:off x="357158" y="1857364"/>
            <a:ext cx="8329642" cy="4268799"/>
          </a:xfrm>
        </p:spPr>
        <p:txBody>
          <a:bodyPr>
            <a:normAutofit/>
          </a:bodyPr>
          <a:lstStyle/>
          <a:p>
            <a:pPr>
              <a:buNone/>
            </a:pPr>
            <a:r>
              <a:rPr lang="fr-FR" sz="1800" b="1" dirty="0" smtClean="0">
                <a:latin typeface="Arial" pitchFamily="34" charset="0"/>
                <a:cs typeface="Arial" pitchFamily="34" charset="0"/>
              </a:rPr>
              <a:t>2 –Equipements présents et disponibles:</a:t>
            </a:r>
          </a:p>
          <a:p>
            <a:r>
              <a:rPr lang="fr-FR" sz="1800" dirty="0" smtClean="0">
                <a:latin typeface="Arial" pitchFamily="34" charset="0"/>
                <a:cs typeface="Arial" pitchFamily="34" charset="0"/>
              </a:rPr>
              <a:t>En cas de capacité de financement </a:t>
            </a:r>
            <a:r>
              <a:rPr lang="fr-FR" sz="1800" dirty="0" err="1" smtClean="0">
                <a:latin typeface="Arial" pitchFamily="34" charset="0"/>
                <a:cs typeface="Arial" pitchFamily="34" charset="0"/>
              </a:rPr>
              <a:t>limitante</a:t>
            </a:r>
            <a:r>
              <a:rPr lang="fr-FR" sz="1800" dirty="0" smtClean="0">
                <a:latin typeface="Arial" pitchFamily="34" charset="0"/>
                <a:cs typeface="Arial" pitchFamily="34" charset="0"/>
              </a:rPr>
              <a:t>, l’agriculteur peut recourir à d’autres systèmes:</a:t>
            </a:r>
          </a:p>
          <a:p>
            <a:pPr lvl="1"/>
            <a:r>
              <a:rPr lang="fr-FR" sz="1400" b="1" dirty="0" smtClean="0">
                <a:latin typeface="Arial" pitchFamily="34" charset="0"/>
                <a:cs typeface="Arial" pitchFamily="34" charset="0"/>
              </a:rPr>
              <a:t>L’</a:t>
            </a:r>
            <a:r>
              <a:rPr lang="fr-FR" sz="1400" b="1" dirty="0" err="1" smtClean="0">
                <a:latin typeface="Arial" pitchFamily="34" charset="0"/>
                <a:cs typeface="Arial" pitchFamily="34" charset="0"/>
              </a:rPr>
              <a:t>Entr’aide</a:t>
            </a:r>
            <a:r>
              <a:rPr lang="fr-FR" sz="1400" dirty="0" smtClean="0">
                <a:latin typeface="Arial" pitchFamily="34" charset="0"/>
                <a:cs typeface="Arial" pitchFamily="34" charset="0"/>
              </a:rPr>
              <a:t>: permet de bénéficier du matériel d’un voisin en rendant le service avec un de ses propres matériels, c’est un « échange de bons procédés ».</a:t>
            </a:r>
          </a:p>
          <a:p>
            <a:pPr lvl="1">
              <a:buNone/>
            </a:pPr>
            <a:endParaRPr lang="fr-FR" sz="1400" dirty="0" smtClean="0">
              <a:latin typeface="Arial" pitchFamily="34" charset="0"/>
              <a:cs typeface="Arial" pitchFamily="34" charset="0"/>
            </a:endParaRPr>
          </a:p>
          <a:p>
            <a:pPr lvl="1"/>
            <a:r>
              <a:rPr lang="fr-FR" sz="1400" b="1" dirty="0" smtClean="0">
                <a:latin typeface="Arial" pitchFamily="34" charset="0"/>
                <a:cs typeface="Arial" pitchFamily="34" charset="0"/>
              </a:rPr>
              <a:t>La CUMA</a:t>
            </a:r>
            <a:r>
              <a:rPr lang="fr-FR" sz="1400" dirty="0" smtClean="0">
                <a:latin typeface="Arial" pitchFamily="34" charset="0"/>
                <a:cs typeface="Arial" pitchFamily="34" charset="0"/>
              </a:rPr>
              <a:t>: ce système coopératif permet de mutualiser l’achat de matériel et d’accéder à des outils performants à moindre coût.</a:t>
            </a:r>
          </a:p>
          <a:p>
            <a:pPr lvl="1">
              <a:buNone/>
            </a:pPr>
            <a:endParaRPr lang="fr-FR" sz="1400" dirty="0" smtClean="0">
              <a:latin typeface="Arial" pitchFamily="34" charset="0"/>
              <a:cs typeface="Arial" pitchFamily="34" charset="0"/>
            </a:endParaRPr>
          </a:p>
          <a:p>
            <a:pPr lvl="1"/>
            <a:r>
              <a:rPr lang="fr-FR" sz="1400" b="1" dirty="0" smtClean="0">
                <a:latin typeface="Arial" pitchFamily="34" charset="0"/>
                <a:cs typeface="Arial" pitchFamily="34" charset="0"/>
              </a:rPr>
              <a:t>La </a:t>
            </a:r>
            <a:r>
              <a:rPr lang="fr-FR" sz="1400" b="1" dirty="0" err="1" smtClean="0">
                <a:latin typeface="Arial" pitchFamily="34" charset="0"/>
                <a:cs typeface="Arial" pitchFamily="34" charset="0"/>
              </a:rPr>
              <a:t>Co-propriété</a:t>
            </a:r>
            <a:r>
              <a:rPr lang="fr-FR" sz="1400" dirty="0" smtClean="0">
                <a:latin typeface="Arial" pitchFamily="34" charset="0"/>
                <a:cs typeface="Arial" pitchFamily="34" charset="0"/>
              </a:rPr>
              <a:t>: permet d’augmenter la surface sur laquelle le matériel sera amorti et par conséquent le coût à l’hectare.</a:t>
            </a:r>
          </a:p>
          <a:p>
            <a:pPr lvl="1">
              <a:buNone/>
            </a:pPr>
            <a:endParaRPr lang="fr-FR" sz="1400" dirty="0" smtClean="0">
              <a:latin typeface="Arial" pitchFamily="34" charset="0"/>
              <a:cs typeface="Arial" pitchFamily="34" charset="0"/>
            </a:endParaRPr>
          </a:p>
          <a:p>
            <a:pPr lvl="1"/>
            <a:r>
              <a:rPr lang="fr-FR" sz="1400" b="1" dirty="0" smtClean="0">
                <a:latin typeface="Arial" pitchFamily="34" charset="0"/>
                <a:cs typeface="Arial" pitchFamily="34" charset="0"/>
              </a:rPr>
              <a:t>L’Entreprise de Travaux Agricoles</a:t>
            </a:r>
            <a:r>
              <a:rPr lang="fr-FR" sz="1400" dirty="0" smtClean="0">
                <a:latin typeface="Arial" pitchFamily="34" charset="0"/>
                <a:cs typeface="Arial" pitchFamily="34" charset="0"/>
              </a:rPr>
              <a:t>: cette prestation de service réalisée par un tiers permet à l’agriculteur d’accéder à un débit de chantier élevé sans se soucier des problèmes connexes (pannes, ..)</a:t>
            </a:r>
          </a:p>
          <a:p>
            <a:pPr>
              <a:buNone/>
            </a:pPr>
            <a:endParaRPr lang="fr-FR" sz="1800" b="1" dirty="0" smtClean="0">
              <a:latin typeface="Arial" pitchFamily="34" charset="0"/>
              <a:cs typeface="Arial" pitchFamily="34"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2"/>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900" dirty="0" smtClean="0">
                <a:latin typeface="Arial" pitchFamily="34" charset="0"/>
                <a:cs typeface="Arial" pitchFamily="34" charset="0"/>
              </a:rPr>
              <a:t>D –  Déterminants structuraux propres à l’exploitation</a:t>
            </a:r>
            <a:endParaRPr lang="fr-FR" sz="4900" dirty="0">
              <a:latin typeface="Arial" pitchFamily="34" charset="0"/>
              <a:cs typeface="Arial" pitchFamily="34" charset="0"/>
            </a:endParaRPr>
          </a:p>
        </p:txBody>
      </p:sp>
      <p:sp>
        <p:nvSpPr>
          <p:cNvPr id="3" name="Espace réservé du contenu 2"/>
          <p:cNvSpPr>
            <a:spLocks noGrp="1"/>
          </p:cNvSpPr>
          <p:nvPr>
            <p:ph idx="1"/>
          </p:nvPr>
        </p:nvSpPr>
        <p:spPr>
          <a:xfrm>
            <a:off x="357158" y="1500174"/>
            <a:ext cx="8329642" cy="4625989"/>
          </a:xfrm>
        </p:spPr>
        <p:txBody>
          <a:bodyPr>
            <a:normAutofit fontScale="85000" lnSpcReduction="10000"/>
          </a:bodyPr>
          <a:lstStyle/>
          <a:p>
            <a:pPr>
              <a:buNone/>
            </a:pPr>
            <a:r>
              <a:rPr lang="fr-FR" sz="1800" b="1" dirty="0" smtClean="0">
                <a:latin typeface="Arial" pitchFamily="34" charset="0"/>
                <a:cs typeface="Arial" pitchFamily="34" charset="0"/>
              </a:rPr>
              <a:t>3 – Différentes contraintes réglementaires: </a:t>
            </a:r>
          </a:p>
          <a:p>
            <a:pPr>
              <a:buNone/>
            </a:pPr>
            <a:r>
              <a:rPr lang="fr-FR" sz="1800" dirty="0" smtClean="0">
                <a:latin typeface="Arial" pitchFamily="34" charset="0"/>
                <a:cs typeface="Arial" pitchFamily="34" charset="0"/>
              </a:rPr>
              <a:t> </a:t>
            </a:r>
            <a:r>
              <a:rPr lang="fr-FR" sz="1800" b="1" dirty="0" smtClean="0">
                <a:latin typeface="Arial" pitchFamily="34" charset="0"/>
                <a:cs typeface="Arial" pitchFamily="34" charset="0"/>
              </a:rPr>
              <a:t>a) L’</a:t>
            </a:r>
            <a:r>
              <a:rPr lang="fr-FR" sz="1800" b="1" dirty="0" err="1" smtClean="0">
                <a:latin typeface="Arial" pitchFamily="34" charset="0"/>
                <a:cs typeface="Arial" pitchFamily="34" charset="0"/>
              </a:rPr>
              <a:t>agroécologie</a:t>
            </a:r>
            <a:r>
              <a:rPr lang="fr-FR" sz="1800" b="1" dirty="0" smtClean="0">
                <a:latin typeface="Arial" pitchFamily="34" charset="0"/>
                <a:cs typeface="Arial" pitchFamily="34" charset="0"/>
              </a:rPr>
              <a:t> sur l’exploitation</a:t>
            </a:r>
          </a:p>
          <a:p>
            <a:pPr>
              <a:buNone/>
            </a:pPr>
            <a:endParaRPr lang="fr-FR" sz="1800" b="1" dirty="0" smtClean="0">
              <a:latin typeface="Arial" pitchFamily="34" charset="0"/>
              <a:cs typeface="Arial" pitchFamily="34" charset="0"/>
            </a:endParaRPr>
          </a:p>
          <a:p>
            <a:pPr>
              <a:buNone/>
            </a:pPr>
            <a:r>
              <a:rPr lang="fr-FR" sz="1800" i="1" dirty="0" smtClean="0">
                <a:latin typeface="Arial" pitchFamily="34" charset="0"/>
                <a:cs typeface="Arial" pitchFamily="34" charset="0"/>
              </a:rPr>
              <a:t>« L’</a:t>
            </a:r>
            <a:r>
              <a:rPr lang="fr-FR" sz="1800" i="1" dirty="0" err="1" smtClean="0">
                <a:latin typeface="Arial" pitchFamily="34" charset="0"/>
                <a:cs typeface="Arial" pitchFamily="34" charset="0"/>
              </a:rPr>
              <a:t>agroécologie</a:t>
            </a:r>
            <a:r>
              <a:rPr lang="fr-FR" sz="1800" i="1" dirty="0" smtClean="0">
                <a:latin typeface="Arial" pitchFamily="34" charset="0"/>
                <a:cs typeface="Arial" pitchFamily="34" charset="0"/>
              </a:rPr>
              <a:t> est un choix de durabilité pour l’agriculture: c’est un mouvement de fond ». </a:t>
            </a:r>
            <a:r>
              <a:rPr lang="fr-FR" sz="1800" dirty="0" smtClean="0">
                <a:latin typeface="Arial" pitchFamily="34" charset="0"/>
                <a:cs typeface="Arial" pitchFamily="34" charset="0"/>
              </a:rPr>
              <a:t>En ces mots, Stéphane Le </a:t>
            </a:r>
            <a:r>
              <a:rPr lang="fr-FR" sz="1800" dirty="0" err="1" smtClean="0">
                <a:latin typeface="Arial" pitchFamily="34" charset="0"/>
                <a:cs typeface="Arial" pitchFamily="34" charset="0"/>
              </a:rPr>
              <a:t>Foll</a:t>
            </a:r>
            <a:r>
              <a:rPr lang="fr-FR" sz="1800" dirty="0" smtClean="0">
                <a:latin typeface="Arial" pitchFamily="34" charset="0"/>
                <a:cs typeface="Arial" pitchFamily="34" charset="0"/>
              </a:rPr>
              <a:t> résume bien les enjeux de production pour demain</a:t>
            </a:r>
          </a:p>
          <a:p>
            <a:pPr>
              <a:buNone/>
            </a:pPr>
            <a:endParaRPr lang="fr-FR" sz="1800" i="1" dirty="0" smtClean="0">
              <a:latin typeface="Arial" pitchFamily="34" charset="0"/>
              <a:cs typeface="Arial" pitchFamily="34" charset="0"/>
            </a:endParaRPr>
          </a:p>
          <a:p>
            <a:pPr>
              <a:buNone/>
            </a:pPr>
            <a:r>
              <a:rPr lang="fr-FR" sz="1800" b="1" u="sng" dirty="0" err="1" smtClean="0">
                <a:latin typeface="Arial" pitchFamily="34" charset="0"/>
                <a:cs typeface="Arial" pitchFamily="34" charset="0"/>
              </a:rPr>
              <a:t>Ecophyto</a:t>
            </a:r>
            <a:r>
              <a:rPr lang="fr-FR" sz="1800" b="1" u="sng" dirty="0" smtClean="0">
                <a:latin typeface="Arial" pitchFamily="34" charset="0"/>
                <a:cs typeface="Arial" pitchFamily="34" charset="0"/>
              </a:rPr>
              <a:t> </a:t>
            </a:r>
            <a:r>
              <a:rPr lang="fr-FR" sz="1800" b="1" u="sng" dirty="0" smtClean="0">
                <a:latin typeface="Arial" pitchFamily="34" charset="0"/>
                <a:cs typeface="Arial" pitchFamily="34" charset="0"/>
              </a:rPr>
              <a:t>ou le moteur de l’agriculture moderne</a:t>
            </a:r>
          </a:p>
          <a:p>
            <a:r>
              <a:rPr lang="fr-FR" sz="1800" dirty="0" smtClean="0">
                <a:latin typeface="Arial" pitchFamily="34" charset="0"/>
                <a:cs typeface="Arial" pitchFamily="34" charset="0"/>
              </a:rPr>
              <a:t>Plan initié en </a:t>
            </a:r>
            <a:r>
              <a:rPr lang="fr-FR" sz="1800" b="1" dirty="0" smtClean="0">
                <a:latin typeface="Arial" pitchFamily="34" charset="0"/>
                <a:cs typeface="Arial" pitchFamily="34" charset="0"/>
              </a:rPr>
              <a:t>2008</a:t>
            </a:r>
            <a:r>
              <a:rPr lang="fr-FR" sz="1800" dirty="0" smtClean="0">
                <a:latin typeface="Arial" pitchFamily="34" charset="0"/>
                <a:cs typeface="Arial" pitchFamily="34" charset="0"/>
              </a:rPr>
              <a:t> suite au </a:t>
            </a:r>
            <a:r>
              <a:rPr lang="fr-FR" sz="1800" b="1" dirty="0" smtClean="0">
                <a:latin typeface="Arial" pitchFamily="34" charset="0"/>
                <a:cs typeface="Arial" pitchFamily="34" charset="0"/>
              </a:rPr>
              <a:t>Grenelle de l’Environnement</a:t>
            </a:r>
          </a:p>
          <a:p>
            <a:r>
              <a:rPr lang="fr-FR" sz="1800" dirty="0" smtClean="0">
                <a:latin typeface="Arial" pitchFamily="34" charset="0"/>
                <a:cs typeface="Arial" pitchFamily="34" charset="0"/>
              </a:rPr>
              <a:t>Décliné en plusieurs axes: voir www.agriculture.gouv.fr</a:t>
            </a:r>
          </a:p>
          <a:p>
            <a:r>
              <a:rPr lang="fr-FR" sz="1800" dirty="0" smtClean="0">
                <a:latin typeface="Arial" pitchFamily="34" charset="0"/>
                <a:cs typeface="Arial" pitchFamily="34" charset="0"/>
              </a:rPr>
              <a:t>Nouvelle version (</a:t>
            </a:r>
            <a:r>
              <a:rPr lang="fr-FR" sz="1800" dirty="0" err="1" smtClean="0">
                <a:latin typeface="Arial" pitchFamily="34" charset="0"/>
                <a:cs typeface="Arial" pitchFamily="34" charset="0"/>
              </a:rPr>
              <a:t>Ecophyto</a:t>
            </a:r>
            <a:r>
              <a:rPr lang="fr-FR" sz="1800" dirty="0" smtClean="0">
                <a:latin typeface="Arial" pitchFamily="34" charset="0"/>
                <a:cs typeface="Arial" pitchFamily="34" charset="0"/>
              </a:rPr>
              <a:t> 2) qui paraîtra début 2016</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Globalement, les points clé: </a:t>
            </a:r>
          </a:p>
          <a:p>
            <a:pPr lvl="1"/>
            <a:r>
              <a:rPr lang="fr-FR" sz="1400" b="1" dirty="0" smtClean="0">
                <a:latin typeface="Arial" pitchFamily="34" charset="0"/>
                <a:cs typeface="Arial" pitchFamily="34" charset="0"/>
              </a:rPr>
              <a:t>Diminuer</a:t>
            </a:r>
            <a:r>
              <a:rPr lang="fr-FR" sz="1400" dirty="0" smtClean="0">
                <a:latin typeface="Arial" pitchFamily="34" charset="0"/>
                <a:cs typeface="Arial" pitchFamily="34" charset="0"/>
              </a:rPr>
              <a:t> l’utilisation des pesticides ( </a:t>
            </a:r>
            <a:r>
              <a:rPr lang="fr-FR" sz="1400" b="1" dirty="0" smtClean="0">
                <a:latin typeface="Arial" pitchFamily="34" charset="0"/>
                <a:cs typeface="Arial" pitchFamily="34" charset="0"/>
              </a:rPr>
              <a:t>125 000 tonnes en 2010</a:t>
            </a:r>
            <a:r>
              <a:rPr lang="fr-FR" sz="1400" dirty="0" smtClean="0">
                <a:latin typeface="Arial" pitchFamily="34" charset="0"/>
                <a:cs typeface="Arial" pitchFamily="34" charset="0"/>
              </a:rPr>
              <a:t>)</a:t>
            </a:r>
          </a:p>
          <a:p>
            <a:pPr lvl="1"/>
            <a:r>
              <a:rPr lang="fr-FR" sz="1400" b="1" dirty="0" smtClean="0">
                <a:latin typeface="Arial" pitchFamily="34" charset="0"/>
                <a:cs typeface="Arial" pitchFamily="34" charset="0"/>
              </a:rPr>
              <a:t>Former</a:t>
            </a:r>
            <a:r>
              <a:rPr lang="fr-FR" sz="1400" dirty="0" smtClean="0">
                <a:latin typeface="Arial" pitchFamily="34" charset="0"/>
                <a:cs typeface="Arial" pitchFamily="34" charset="0"/>
              </a:rPr>
              <a:t> les utilisateurs de produits phytosanitaires aux </a:t>
            </a:r>
            <a:r>
              <a:rPr lang="fr-FR" sz="1400" b="1" dirty="0" smtClean="0">
                <a:latin typeface="Arial" pitchFamily="34" charset="0"/>
                <a:cs typeface="Arial" pitchFamily="34" charset="0"/>
              </a:rPr>
              <a:t>risques</a:t>
            </a:r>
            <a:r>
              <a:rPr lang="fr-FR" sz="1400" dirty="0" smtClean="0">
                <a:latin typeface="Arial" pitchFamily="34" charset="0"/>
                <a:cs typeface="Arial" pitchFamily="34" charset="0"/>
              </a:rPr>
              <a:t> et à la </a:t>
            </a:r>
            <a:r>
              <a:rPr lang="fr-FR" sz="1400" b="1" dirty="0" smtClean="0">
                <a:latin typeface="Arial" pitchFamily="34" charset="0"/>
                <a:cs typeface="Arial" pitchFamily="34" charset="0"/>
              </a:rPr>
              <a:t>réglementation</a:t>
            </a:r>
          </a:p>
          <a:p>
            <a:pPr lvl="1"/>
            <a:r>
              <a:rPr lang="fr-FR" sz="1400" dirty="0" smtClean="0">
                <a:latin typeface="Arial" pitchFamily="34" charset="0"/>
                <a:cs typeface="Arial" pitchFamily="34" charset="0"/>
              </a:rPr>
              <a:t>Sensibiliser aux </a:t>
            </a:r>
            <a:r>
              <a:rPr lang="fr-FR" sz="1400" b="1" dirty="0" smtClean="0">
                <a:latin typeface="Arial" pitchFamily="34" charset="0"/>
                <a:cs typeface="Arial" pitchFamily="34" charset="0"/>
              </a:rPr>
              <a:t>enjeux environnementaux</a:t>
            </a:r>
          </a:p>
          <a:p>
            <a:pPr lvl="1"/>
            <a:r>
              <a:rPr lang="fr-FR" sz="1400" dirty="0" smtClean="0">
                <a:latin typeface="Arial" pitchFamily="34" charset="0"/>
                <a:cs typeface="Arial" pitchFamily="34" charset="0"/>
              </a:rPr>
              <a:t>Mettre en œuvre et initier aux </a:t>
            </a:r>
            <a:r>
              <a:rPr lang="fr-FR" sz="1400" b="1" dirty="0" smtClean="0">
                <a:latin typeface="Arial" pitchFamily="34" charset="0"/>
                <a:cs typeface="Arial" pitchFamily="34" charset="0"/>
              </a:rPr>
              <a:t>méthodes de protection alternatives</a:t>
            </a:r>
          </a:p>
          <a:p>
            <a:endParaRPr lang="fr-FR" sz="1800" dirty="0" smtClean="0">
              <a:latin typeface="Arial" pitchFamily="34" charset="0"/>
              <a:cs typeface="Arial" pitchFamily="34" charset="0"/>
            </a:endParaRPr>
          </a:p>
          <a:p>
            <a:r>
              <a:rPr lang="fr-FR" sz="1800" b="1" dirty="0" smtClean="0">
                <a:latin typeface="Arial" pitchFamily="34" charset="0"/>
                <a:cs typeface="Arial" pitchFamily="34" charset="0"/>
              </a:rPr>
              <a:t>Au final, on devrait déboucher sur une réduction de 25 à 30% des pesticides à l’horizon 2025</a:t>
            </a:r>
            <a:r>
              <a:rPr lang="fr-FR" sz="1800" dirty="0" smtClean="0">
                <a:latin typeface="Arial" pitchFamily="34" charset="0"/>
                <a:cs typeface="Arial" pitchFamily="34" charset="0"/>
              </a:rPr>
              <a:t>.</a:t>
            </a:r>
          </a:p>
          <a:p>
            <a:pPr>
              <a:buNone/>
            </a:pPr>
            <a:endParaRPr lang="fr-FR" sz="1800" i="1" dirty="0" smtClean="0">
              <a:latin typeface="Arial" pitchFamily="34" charset="0"/>
              <a:cs typeface="Arial" pitchFamily="34"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2"/>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900" dirty="0" smtClean="0">
                <a:latin typeface="Arial" pitchFamily="34" charset="0"/>
                <a:cs typeface="Arial" pitchFamily="34" charset="0"/>
              </a:rPr>
              <a:t>D –  Déterminants structuraux propres à l’exploitation</a:t>
            </a:r>
            <a:endParaRPr lang="fr-FR" sz="4900" dirty="0">
              <a:latin typeface="Arial" pitchFamily="34" charset="0"/>
              <a:cs typeface="Arial" pitchFamily="34" charset="0"/>
            </a:endParaRPr>
          </a:p>
        </p:txBody>
      </p:sp>
      <p:sp>
        <p:nvSpPr>
          <p:cNvPr id="3" name="Espace réservé du contenu 2"/>
          <p:cNvSpPr>
            <a:spLocks noGrp="1"/>
          </p:cNvSpPr>
          <p:nvPr>
            <p:ph idx="1"/>
          </p:nvPr>
        </p:nvSpPr>
        <p:spPr>
          <a:xfrm>
            <a:off x="357158" y="1500174"/>
            <a:ext cx="8329642" cy="4625989"/>
          </a:xfrm>
        </p:spPr>
        <p:txBody>
          <a:bodyPr>
            <a:normAutofit/>
          </a:bodyPr>
          <a:lstStyle/>
          <a:p>
            <a:pPr>
              <a:buNone/>
            </a:pPr>
            <a:r>
              <a:rPr lang="fr-FR" sz="1800" b="1" dirty="0" smtClean="0">
                <a:latin typeface="Arial" pitchFamily="34" charset="0"/>
                <a:cs typeface="Arial" pitchFamily="34" charset="0"/>
              </a:rPr>
              <a:t>Pour réaliser ces objectifs, les Systèmes de culture vont évoluer: </a:t>
            </a:r>
          </a:p>
          <a:p>
            <a:pPr>
              <a:buFontTx/>
              <a:buChar char="-"/>
            </a:pPr>
            <a:r>
              <a:rPr lang="fr-FR" sz="1800" u="sng" dirty="0" smtClean="0">
                <a:latin typeface="Arial" pitchFamily="34" charset="0"/>
                <a:cs typeface="Arial" pitchFamily="34" charset="0"/>
              </a:rPr>
              <a:t>Allongement des rotations</a:t>
            </a:r>
            <a:r>
              <a:rPr lang="fr-FR" sz="1800" b="1" dirty="0" smtClean="0">
                <a:latin typeface="Arial" pitchFamily="34" charset="0"/>
                <a:cs typeface="Arial" pitchFamily="34" charset="0"/>
              </a:rPr>
              <a:t>: </a:t>
            </a:r>
            <a:r>
              <a:rPr lang="fr-FR" sz="1800" dirty="0" smtClean="0">
                <a:latin typeface="Arial" pitchFamily="34" charset="0"/>
                <a:cs typeface="Arial" pitchFamily="34" charset="0"/>
              </a:rPr>
              <a:t>de manière à diminuer la pression des </a:t>
            </a:r>
            <a:r>
              <a:rPr lang="fr-FR" sz="1800" dirty="0" err="1" smtClean="0">
                <a:latin typeface="Arial" pitchFamily="34" charset="0"/>
                <a:cs typeface="Arial" pitchFamily="34" charset="0"/>
              </a:rPr>
              <a:t>bioagresseurs</a:t>
            </a:r>
            <a:r>
              <a:rPr lang="fr-FR" sz="1800" dirty="0" smtClean="0">
                <a:latin typeface="Arial" pitchFamily="34" charset="0"/>
                <a:cs typeface="Arial" pitchFamily="34" charset="0"/>
              </a:rPr>
              <a:t>.</a:t>
            </a:r>
          </a:p>
          <a:p>
            <a:pPr>
              <a:buNone/>
            </a:pPr>
            <a:endParaRPr lang="fr-FR" sz="1800" dirty="0" smtClean="0">
              <a:latin typeface="Arial" pitchFamily="34" charset="0"/>
              <a:cs typeface="Arial" pitchFamily="34" charset="0"/>
            </a:endParaRPr>
          </a:p>
          <a:p>
            <a:pPr>
              <a:buFontTx/>
              <a:buChar char="-"/>
            </a:pPr>
            <a:r>
              <a:rPr lang="fr-FR" sz="1800" u="sng" dirty="0" smtClean="0">
                <a:latin typeface="Arial" pitchFamily="34" charset="0"/>
                <a:cs typeface="Arial" pitchFamily="34" charset="0"/>
              </a:rPr>
              <a:t>Utilisation d’espèces rustiques nécessitant peu d’intrants</a:t>
            </a:r>
            <a:r>
              <a:rPr lang="fr-FR" sz="1800" dirty="0" smtClean="0">
                <a:latin typeface="Arial" pitchFamily="34" charset="0"/>
                <a:cs typeface="Arial" pitchFamily="34" charset="0"/>
              </a:rPr>
              <a:t>: le </a:t>
            </a:r>
            <a:r>
              <a:rPr lang="fr-FR" sz="1800" b="1" dirty="0" smtClean="0">
                <a:latin typeface="Arial" pitchFamily="34" charset="0"/>
                <a:cs typeface="Arial" pitchFamily="34" charset="0"/>
              </a:rPr>
              <a:t>Seigle</a:t>
            </a:r>
            <a:r>
              <a:rPr lang="fr-FR" sz="1800" dirty="0" smtClean="0">
                <a:latin typeface="Arial" pitchFamily="34" charset="0"/>
                <a:cs typeface="Arial" pitchFamily="34" charset="0"/>
              </a:rPr>
              <a:t>, le </a:t>
            </a:r>
            <a:r>
              <a:rPr lang="fr-FR" sz="1800" b="1" dirty="0" smtClean="0">
                <a:latin typeface="Arial" pitchFamily="34" charset="0"/>
                <a:cs typeface="Arial" pitchFamily="34" charset="0"/>
              </a:rPr>
              <a:t>Triticale</a:t>
            </a:r>
            <a:r>
              <a:rPr lang="fr-FR" sz="1800" dirty="0" smtClean="0">
                <a:latin typeface="Arial" pitchFamily="34" charset="0"/>
                <a:cs typeface="Arial" pitchFamily="34" charset="0"/>
              </a:rPr>
              <a:t>, l’</a:t>
            </a:r>
            <a:r>
              <a:rPr lang="fr-FR" sz="1800" b="1" dirty="0" smtClean="0">
                <a:latin typeface="Arial" pitchFamily="34" charset="0"/>
                <a:cs typeface="Arial" pitchFamily="34" charset="0"/>
              </a:rPr>
              <a:t>Epeautre</a:t>
            </a:r>
            <a:r>
              <a:rPr lang="fr-FR" sz="1800" dirty="0" smtClean="0">
                <a:latin typeface="Arial" pitchFamily="34" charset="0"/>
                <a:cs typeface="Arial" pitchFamily="34" charset="0"/>
              </a:rPr>
              <a:t> voient leurs surfaces augmenter d’année en année ( , respectivement </a:t>
            </a:r>
            <a:r>
              <a:rPr lang="fr-FR" sz="1800" b="1" dirty="0" smtClean="0">
                <a:latin typeface="Arial" pitchFamily="34" charset="0"/>
                <a:cs typeface="Arial" pitchFamily="34" charset="0"/>
              </a:rPr>
              <a:t>+17</a:t>
            </a:r>
            <a:r>
              <a:rPr lang="fr-FR" sz="1800" dirty="0" smtClean="0">
                <a:latin typeface="Arial" pitchFamily="34" charset="0"/>
                <a:cs typeface="Arial" pitchFamily="34" charset="0"/>
              </a:rPr>
              <a:t>, </a:t>
            </a:r>
            <a:r>
              <a:rPr lang="fr-FR" sz="1800" b="1" dirty="0" smtClean="0">
                <a:latin typeface="Arial" pitchFamily="34" charset="0"/>
                <a:cs typeface="Arial" pitchFamily="34" charset="0"/>
              </a:rPr>
              <a:t>+33 </a:t>
            </a:r>
            <a:r>
              <a:rPr lang="fr-FR" sz="1800" dirty="0" smtClean="0">
                <a:latin typeface="Arial" pitchFamily="34" charset="0"/>
                <a:cs typeface="Arial" pitchFamily="34" charset="0"/>
              </a:rPr>
              <a:t>et </a:t>
            </a:r>
            <a:r>
              <a:rPr lang="fr-FR" sz="1800" b="1" dirty="0" smtClean="0">
                <a:latin typeface="Arial" pitchFamily="34" charset="0"/>
                <a:cs typeface="Arial" pitchFamily="34" charset="0"/>
              </a:rPr>
              <a:t>+ 300</a:t>
            </a:r>
            <a:r>
              <a:rPr lang="fr-FR" sz="1800" dirty="0" smtClean="0">
                <a:latin typeface="Arial" pitchFamily="34" charset="0"/>
                <a:cs typeface="Arial" pitchFamily="34" charset="0"/>
              </a:rPr>
              <a:t>% d’augmentation des surfaces de multiplication de semences depuis 2009 d’après le GNIS). Principal atout: ils ne nécessitent quasiment pas de protection phytosanitaire.</a:t>
            </a:r>
          </a:p>
          <a:p>
            <a:pPr>
              <a:buFontTx/>
              <a:buChar char="-"/>
            </a:pPr>
            <a:endParaRPr lang="fr-FR" sz="1800" dirty="0" smtClean="0">
              <a:latin typeface="Arial" pitchFamily="34" charset="0"/>
              <a:cs typeface="Arial" pitchFamily="34" charset="0"/>
            </a:endParaRPr>
          </a:p>
          <a:p>
            <a:pPr>
              <a:buNone/>
            </a:pPr>
            <a:endParaRPr lang="fr-FR" sz="1800" dirty="0" smtClean="0">
              <a:latin typeface="Arial" pitchFamily="34" charset="0"/>
              <a:cs typeface="Arial" pitchFamily="34" charset="0"/>
            </a:endParaRPr>
          </a:p>
          <a:p>
            <a:pPr>
              <a:buFontTx/>
              <a:buChar char="-"/>
            </a:pPr>
            <a:r>
              <a:rPr lang="fr-FR" sz="1800" u="sng" dirty="0" smtClean="0">
                <a:latin typeface="Arial" pitchFamily="34" charset="0"/>
                <a:cs typeface="Arial" pitchFamily="34" charset="0"/>
              </a:rPr>
              <a:t>Développement de variétés tolérantes aux maladies et aux ravageurs</a:t>
            </a:r>
            <a:r>
              <a:rPr lang="fr-FR" sz="1800" b="1" dirty="0" smtClean="0">
                <a:latin typeface="Arial" pitchFamily="34" charset="0"/>
                <a:cs typeface="Arial" pitchFamily="34" charset="0"/>
              </a:rPr>
              <a:t>: </a:t>
            </a:r>
            <a:r>
              <a:rPr lang="fr-FR" sz="1800" dirty="0" smtClean="0">
                <a:latin typeface="Arial" pitchFamily="34" charset="0"/>
                <a:cs typeface="Arial" pitchFamily="34" charset="0"/>
              </a:rPr>
              <a:t>depuis quelques années, les sélectionneurs travaillent à l ’élaboration de nouvelles variétés beaucoup plus résistantes</a:t>
            </a:r>
          </a:p>
          <a:p>
            <a:pPr>
              <a:buFontTx/>
              <a:buChar char="-"/>
            </a:pPr>
            <a:endParaRPr lang="fr-FR" sz="1800" dirty="0" smtClean="0">
              <a:latin typeface="Arial" pitchFamily="34" charset="0"/>
              <a:cs typeface="Arial" pitchFamily="34" charset="0"/>
            </a:endParaRPr>
          </a:p>
          <a:p>
            <a:pPr>
              <a:buNone/>
            </a:pPr>
            <a:endParaRPr lang="fr-FR" sz="1800" i="1" dirty="0" smtClean="0">
              <a:latin typeface="Arial" pitchFamily="34" charset="0"/>
              <a:cs typeface="Arial" pitchFamily="34"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2"/>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900" dirty="0" smtClean="0">
                <a:latin typeface="Arial" pitchFamily="34" charset="0"/>
                <a:cs typeface="Arial" pitchFamily="34" charset="0"/>
              </a:rPr>
              <a:t>D –  Déterminants structuraux propres à l’exploitation</a:t>
            </a:r>
            <a:endParaRPr lang="fr-FR" sz="4900" dirty="0">
              <a:latin typeface="Arial" pitchFamily="34" charset="0"/>
              <a:cs typeface="Arial" pitchFamily="34" charset="0"/>
            </a:endParaRPr>
          </a:p>
        </p:txBody>
      </p:sp>
      <p:sp>
        <p:nvSpPr>
          <p:cNvPr id="3" name="Espace réservé du contenu 2"/>
          <p:cNvSpPr>
            <a:spLocks noGrp="1"/>
          </p:cNvSpPr>
          <p:nvPr>
            <p:ph idx="1"/>
          </p:nvPr>
        </p:nvSpPr>
        <p:spPr>
          <a:xfrm>
            <a:off x="357158" y="1857364"/>
            <a:ext cx="8329642" cy="4268799"/>
          </a:xfrm>
        </p:spPr>
        <p:txBody>
          <a:bodyPr>
            <a:normAutofit/>
          </a:bodyPr>
          <a:lstStyle/>
          <a:p>
            <a:pPr>
              <a:buNone/>
            </a:pPr>
            <a:endParaRPr lang="fr-FR" sz="1800" b="1" dirty="0" smtClean="0">
              <a:latin typeface="Arial" pitchFamily="34" charset="0"/>
              <a:cs typeface="Arial" pitchFamily="34" charset="0"/>
            </a:endParaRPr>
          </a:p>
          <a:p>
            <a:pPr>
              <a:buNone/>
            </a:pPr>
            <a:endParaRPr lang="fr-FR" sz="1800" b="1" dirty="0" smtClean="0">
              <a:latin typeface="Arial" pitchFamily="34" charset="0"/>
              <a:cs typeface="Arial" pitchFamily="34" charset="0"/>
            </a:endParaRPr>
          </a:p>
          <a:p>
            <a:pPr>
              <a:buNone/>
            </a:pPr>
            <a:endParaRPr lang="fr-FR" sz="1800" i="1" dirty="0" smtClean="0">
              <a:latin typeface="Arial" pitchFamily="34" charset="0"/>
              <a:cs typeface="Arial" pitchFamily="34"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2"/>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sp>
        <p:nvSpPr>
          <p:cNvPr id="6" name="Espace réservé du contenu 2"/>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800" b="1" i="0" u="sng" strike="noStrike" kern="1200" cap="none" spc="0" normalizeH="0" baseline="0" noProof="0" dirty="0" smtClean="0">
                <a:ln>
                  <a:noFill/>
                </a:ln>
                <a:solidFill>
                  <a:schemeClr val="tx1"/>
                </a:solidFill>
                <a:effectLst/>
                <a:uLnTx/>
                <a:uFillTx/>
                <a:latin typeface="Arial" pitchFamily="34" charset="0"/>
                <a:ea typeface="+mn-ea"/>
                <a:cs typeface="Arial" pitchFamily="34" charset="0"/>
              </a:rPr>
              <a:t>b) La Directive Nitrates et ses déclinaisons: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800" b="1" i="0" u="sng"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Un</a:t>
            </a:r>
            <a:r>
              <a:rPr kumimoji="0" lang="fr-FR" sz="18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état des lieux préoccupant: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dirty="0" smtClean="0">
                <a:latin typeface="Arial" pitchFamily="34" charset="0"/>
                <a:cs typeface="Arial" pitchFamily="34" charset="0"/>
              </a:rPr>
              <a:t>D’après les données de l’Agence</a:t>
            </a:r>
            <a:br>
              <a:rPr lang="fr-FR" dirty="0" smtClean="0">
                <a:latin typeface="Arial" pitchFamily="34" charset="0"/>
                <a:cs typeface="Arial" pitchFamily="34" charset="0"/>
              </a:rPr>
            </a:br>
            <a:r>
              <a:rPr lang="fr-FR" dirty="0" smtClean="0">
                <a:latin typeface="Arial" pitchFamily="34" charset="0"/>
                <a:cs typeface="Arial" pitchFamily="34" charset="0"/>
              </a:rPr>
              <a:t>de l’Eau, la moitié nord du pays</a:t>
            </a:r>
            <a:br>
              <a:rPr lang="fr-FR" dirty="0" smtClean="0">
                <a:latin typeface="Arial" pitchFamily="34" charset="0"/>
                <a:cs typeface="Arial" pitchFamily="34" charset="0"/>
              </a:rPr>
            </a:br>
            <a:r>
              <a:rPr lang="fr-FR" dirty="0" smtClean="0">
                <a:latin typeface="Arial" pitchFamily="34" charset="0"/>
                <a:cs typeface="Arial" pitchFamily="34" charset="0"/>
              </a:rPr>
              <a:t>présente des eaux de piètre </a:t>
            </a:r>
            <a:br>
              <a:rPr lang="fr-FR" dirty="0" smtClean="0">
                <a:latin typeface="Arial" pitchFamily="34" charset="0"/>
                <a:cs typeface="Arial" pitchFamily="34" charset="0"/>
              </a:rPr>
            </a:br>
            <a:r>
              <a:rPr lang="fr-FR" dirty="0" smtClean="0">
                <a:latin typeface="Arial" pitchFamily="34" charset="0"/>
                <a:cs typeface="Arial" pitchFamily="34" charset="0"/>
              </a:rPr>
              <a:t>qualité. Globalement les zones</a:t>
            </a:r>
            <a:br>
              <a:rPr lang="fr-FR" dirty="0" smtClean="0">
                <a:latin typeface="Arial" pitchFamily="34" charset="0"/>
                <a:cs typeface="Arial" pitchFamily="34" charset="0"/>
              </a:rPr>
            </a:br>
            <a:r>
              <a:rPr lang="fr-FR" dirty="0" err="1" smtClean="0">
                <a:latin typeface="Arial" pitchFamily="34" charset="0"/>
                <a:cs typeface="Arial" pitchFamily="34" charset="0"/>
              </a:rPr>
              <a:t>préocupantes</a:t>
            </a:r>
            <a:r>
              <a:rPr lang="fr-FR" dirty="0" smtClean="0">
                <a:latin typeface="Arial" pitchFamily="34" charset="0"/>
                <a:cs typeface="Arial" pitchFamily="34" charset="0"/>
              </a:rPr>
              <a:t> correspondent aux</a:t>
            </a:r>
            <a:br>
              <a:rPr lang="fr-FR" dirty="0" smtClean="0">
                <a:latin typeface="Arial" pitchFamily="34" charset="0"/>
                <a:cs typeface="Arial" pitchFamily="34" charset="0"/>
              </a:rPr>
            </a:br>
            <a:r>
              <a:rPr lang="fr-FR" dirty="0" smtClean="0">
                <a:latin typeface="Arial" pitchFamily="34" charset="0"/>
                <a:cs typeface="Arial" pitchFamily="34" charset="0"/>
              </a:rPr>
              <a:t>secteurs de Grandes Cultures.</a:t>
            </a:r>
            <a:endParaRPr kumimoji="0" lang="fr-FR" sz="18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1026" name="Picture 2" descr="E:\INFOMA\carte_france eau nitrates.jpg"/>
          <p:cNvPicPr>
            <a:picLocks noChangeAspect="1" noChangeArrowheads="1"/>
          </p:cNvPicPr>
          <p:nvPr/>
        </p:nvPicPr>
        <p:blipFill>
          <a:blip r:embed="rId3"/>
          <a:srcRect/>
          <a:stretch>
            <a:fillRect/>
          </a:stretch>
        </p:blipFill>
        <p:spPr bwMode="auto">
          <a:xfrm>
            <a:off x="4214810" y="1914745"/>
            <a:ext cx="4929190" cy="4657503"/>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900" dirty="0" smtClean="0">
                <a:latin typeface="Arial" pitchFamily="34" charset="0"/>
                <a:cs typeface="Arial" pitchFamily="34" charset="0"/>
              </a:rPr>
              <a:t>D –  Déterminants structuraux propres à l’exploitation</a:t>
            </a:r>
            <a:endParaRPr lang="fr-FR" sz="4900" dirty="0">
              <a:latin typeface="Arial" pitchFamily="34" charset="0"/>
              <a:cs typeface="Arial" pitchFamily="34" charset="0"/>
            </a:endParaRPr>
          </a:p>
        </p:txBody>
      </p:sp>
      <p:sp>
        <p:nvSpPr>
          <p:cNvPr id="3" name="Espace réservé du contenu 2"/>
          <p:cNvSpPr>
            <a:spLocks noGrp="1"/>
          </p:cNvSpPr>
          <p:nvPr>
            <p:ph idx="1"/>
          </p:nvPr>
        </p:nvSpPr>
        <p:spPr>
          <a:xfrm>
            <a:off x="357158" y="1857364"/>
            <a:ext cx="8329642" cy="4268799"/>
          </a:xfrm>
        </p:spPr>
        <p:txBody>
          <a:bodyPr>
            <a:normAutofit/>
          </a:bodyPr>
          <a:lstStyle/>
          <a:p>
            <a:pPr>
              <a:buNone/>
            </a:pPr>
            <a:endParaRPr lang="fr-FR" sz="1800" b="1" dirty="0" smtClean="0">
              <a:latin typeface="Arial" pitchFamily="34" charset="0"/>
              <a:cs typeface="Arial" pitchFamily="34" charset="0"/>
            </a:endParaRPr>
          </a:p>
          <a:p>
            <a:pPr>
              <a:buNone/>
            </a:pPr>
            <a:endParaRPr lang="fr-FR" sz="1800" b="1" dirty="0" smtClean="0">
              <a:latin typeface="Arial" pitchFamily="34" charset="0"/>
              <a:cs typeface="Arial" pitchFamily="34" charset="0"/>
            </a:endParaRPr>
          </a:p>
          <a:p>
            <a:pPr>
              <a:buNone/>
            </a:pPr>
            <a:endParaRPr lang="fr-FR" sz="1800" i="1" dirty="0" smtClean="0">
              <a:latin typeface="Arial" pitchFamily="34" charset="0"/>
              <a:cs typeface="Arial" pitchFamily="34"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2"/>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sp>
        <p:nvSpPr>
          <p:cNvPr id="6" name="Espace réservé du contenu 2"/>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800" b="1" i="0" u="sng" strike="noStrike" kern="1200" cap="none" spc="0" normalizeH="0" baseline="0" noProof="0" dirty="0" smtClean="0">
                <a:ln>
                  <a:noFill/>
                </a:ln>
                <a:solidFill>
                  <a:schemeClr val="tx1"/>
                </a:solidFill>
                <a:effectLst/>
                <a:uLnTx/>
                <a:uFillTx/>
                <a:latin typeface="Arial" pitchFamily="34" charset="0"/>
                <a:ea typeface="+mn-ea"/>
                <a:cs typeface="Arial" pitchFamily="34" charset="0"/>
              </a:rPr>
              <a:t>b) La Directive Nitrates et ses déclinaisons: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800" b="1" i="0" u="sng"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La gestion des Nitrates à l’échelle agricole relève d’une </a:t>
            </a:r>
            <a:r>
              <a:rPr kumimoji="0" lang="fr-FR" sz="1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directive</a:t>
            </a:r>
            <a:r>
              <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européenne de </a:t>
            </a:r>
            <a:r>
              <a:rPr kumimoji="0" lang="fr-FR" sz="1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1991</a:t>
            </a:r>
            <a:r>
              <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Transcrite en programmes d’actions régulièrement adaptés, ceux-ci précisent aux agriculteurs les modalités relatives à la fertilisation </a:t>
            </a:r>
            <a:r>
              <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azotée,</a:t>
            </a:r>
            <a:r>
              <a:rPr kumimoji="0" lang="fr-FR" sz="18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entre autres: </a:t>
            </a:r>
            <a:br>
              <a:rPr kumimoji="0" lang="fr-FR" sz="18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br>
            <a:r>
              <a:rPr kumimoji="0" lang="fr-FR" sz="18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a:t>
            </a:r>
            <a:r>
              <a:rPr kumimoji="0" lang="fr-FR" sz="1800" b="0" i="0" u="sng" strike="noStrike" kern="1200" cap="none" spc="0" normalizeH="0" noProof="0" dirty="0" smtClean="0">
                <a:ln>
                  <a:noFill/>
                </a:ln>
                <a:solidFill>
                  <a:schemeClr val="tx1"/>
                </a:solidFill>
                <a:effectLst/>
                <a:uLnTx/>
                <a:uFillTx/>
                <a:latin typeface="Arial" pitchFamily="34" charset="0"/>
                <a:ea typeface="+mn-ea"/>
                <a:cs typeface="Arial" pitchFamily="34" charset="0"/>
              </a:rPr>
              <a:t>Respect d’un calendrier d’épandage </a:t>
            </a:r>
            <a:r>
              <a:rPr kumimoji="0" lang="fr-FR" sz="18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en fonction de la nature des fertilisants utilisés.</a:t>
            </a:r>
            <a:r>
              <a:rPr lang="fr-FR" dirty="0" smtClean="0">
                <a:latin typeface="Arial" pitchFamily="34" charset="0"/>
                <a:cs typeface="Arial" pitchFamily="34" charset="0"/>
              </a:rPr>
              <a:t/>
            </a:r>
            <a:br>
              <a:rPr lang="fr-FR" dirty="0" smtClean="0">
                <a:latin typeface="Arial" pitchFamily="34" charset="0"/>
                <a:cs typeface="Arial" pitchFamily="34" charset="0"/>
              </a:rPr>
            </a:br>
            <a:r>
              <a:rPr lang="fr-FR" u="sng" dirty="0" smtClean="0">
                <a:latin typeface="Arial" pitchFamily="34" charset="0"/>
                <a:cs typeface="Arial" pitchFamily="34" charset="0"/>
              </a:rPr>
              <a:t>- Implantation de CIPAN </a:t>
            </a:r>
            <a:r>
              <a:rPr lang="fr-FR" dirty="0" smtClean="0">
                <a:latin typeface="Arial" pitchFamily="34" charset="0"/>
                <a:cs typeface="Arial" pitchFamily="34" charset="0"/>
              </a:rPr>
              <a:t>obligatoire avant une culture de printemps.</a:t>
            </a:r>
            <a:r>
              <a:rPr lang="fr-FR" dirty="0" smtClean="0">
                <a:latin typeface="Arial" pitchFamily="34" charset="0"/>
                <a:cs typeface="Arial" pitchFamily="34" charset="0"/>
              </a:rPr>
              <a:t/>
            </a:r>
            <a:br>
              <a:rPr lang="fr-FR" dirty="0" smtClean="0">
                <a:latin typeface="Arial" pitchFamily="34" charset="0"/>
                <a:cs typeface="Arial" pitchFamily="34" charset="0"/>
              </a:rPr>
            </a:br>
            <a:r>
              <a:rPr lang="fr-FR" dirty="0" smtClean="0">
                <a:latin typeface="Arial" pitchFamily="34" charset="0"/>
                <a:cs typeface="Arial" pitchFamily="34" charset="0"/>
              </a:rPr>
              <a:t>-</a:t>
            </a:r>
            <a:r>
              <a:rPr lang="fr-FR" u="sng" dirty="0" smtClean="0">
                <a:latin typeface="Arial" pitchFamily="34" charset="0"/>
                <a:cs typeface="Arial" pitchFamily="34" charset="0"/>
              </a:rPr>
              <a:t>Réalisation d’un Plan Prévisionnel de Fumure</a:t>
            </a:r>
            <a:r>
              <a:rPr lang="fr-FR" dirty="0" smtClean="0">
                <a:latin typeface="Arial" pitchFamily="34" charset="0"/>
                <a:cs typeface="Arial" pitchFamily="34" charset="0"/>
              </a:rPr>
              <a:t/>
            </a:r>
            <a:br>
              <a:rPr lang="fr-FR" dirty="0" smtClean="0">
                <a:latin typeface="Arial" pitchFamily="34" charset="0"/>
                <a:cs typeface="Arial" pitchFamily="34" charset="0"/>
              </a:rPr>
            </a:br>
            <a:r>
              <a:rPr lang="fr-FR" dirty="0" smtClean="0">
                <a:latin typeface="Arial" pitchFamily="34" charset="0"/>
                <a:cs typeface="Arial" pitchFamily="34" charset="0"/>
              </a:rPr>
              <a:t>-</a:t>
            </a:r>
            <a:r>
              <a:rPr lang="fr-FR" u="sng" dirty="0" smtClean="0">
                <a:latin typeface="Arial" pitchFamily="34" charset="0"/>
                <a:cs typeface="Arial" pitchFamily="34" charset="0"/>
              </a:rPr>
              <a:t>Equilibre des apports d’azote sur une culture</a:t>
            </a:r>
            <a:r>
              <a:rPr lang="fr-FR" dirty="0" smtClean="0">
                <a:latin typeface="Arial" pitchFamily="34" charset="0"/>
                <a:cs typeface="Arial" pitchFamily="34" charset="0"/>
              </a:rPr>
              <a:t>.</a:t>
            </a:r>
            <a:endPar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900" dirty="0" smtClean="0">
                <a:latin typeface="Arial" pitchFamily="34" charset="0"/>
                <a:cs typeface="Arial" pitchFamily="34" charset="0"/>
              </a:rPr>
              <a:t>D –  Déterminants structuraux propres à l’exploitation</a:t>
            </a:r>
            <a:endParaRPr lang="fr-FR" sz="4900" dirty="0">
              <a:latin typeface="Arial" pitchFamily="34" charset="0"/>
              <a:cs typeface="Arial" pitchFamily="34" charset="0"/>
            </a:endParaRPr>
          </a:p>
        </p:txBody>
      </p:sp>
      <p:sp>
        <p:nvSpPr>
          <p:cNvPr id="3" name="Espace réservé du contenu 2"/>
          <p:cNvSpPr>
            <a:spLocks noGrp="1"/>
          </p:cNvSpPr>
          <p:nvPr>
            <p:ph idx="1"/>
          </p:nvPr>
        </p:nvSpPr>
        <p:spPr>
          <a:xfrm>
            <a:off x="357158" y="1857364"/>
            <a:ext cx="8329642" cy="4268799"/>
          </a:xfrm>
        </p:spPr>
        <p:txBody>
          <a:bodyPr>
            <a:normAutofit/>
          </a:bodyPr>
          <a:lstStyle/>
          <a:p>
            <a:pPr>
              <a:buNone/>
            </a:pPr>
            <a:endParaRPr lang="fr-FR" sz="1800" b="1" dirty="0" smtClean="0">
              <a:latin typeface="Arial" pitchFamily="34" charset="0"/>
              <a:cs typeface="Arial" pitchFamily="34" charset="0"/>
            </a:endParaRPr>
          </a:p>
          <a:p>
            <a:pPr>
              <a:buNone/>
            </a:pPr>
            <a:endParaRPr lang="fr-FR" sz="1800" b="1" dirty="0" smtClean="0">
              <a:latin typeface="Arial" pitchFamily="34" charset="0"/>
              <a:cs typeface="Arial" pitchFamily="34" charset="0"/>
            </a:endParaRPr>
          </a:p>
          <a:p>
            <a:pPr>
              <a:buNone/>
            </a:pPr>
            <a:endParaRPr lang="fr-FR" sz="1800" i="1" dirty="0" smtClean="0">
              <a:latin typeface="Arial" pitchFamily="34" charset="0"/>
              <a:cs typeface="Arial" pitchFamily="34"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2"/>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sp>
        <p:nvSpPr>
          <p:cNvPr id="6" name="Espace réservé du contenu 2"/>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2050" name="Picture 2" descr="E:\INFOMA\calendrier épandage picardie.jpg"/>
          <p:cNvPicPr>
            <a:picLocks noChangeAspect="1" noChangeArrowheads="1"/>
          </p:cNvPicPr>
          <p:nvPr/>
        </p:nvPicPr>
        <p:blipFill>
          <a:blip r:embed="rId3"/>
          <a:srcRect/>
          <a:stretch>
            <a:fillRect/>
          </a:stretch>
        </p:blipFill>
        <p:spPr bwMode="auto">
          <a:xfrm>
            <a:off x="2778108" y="1549667"/>
            <a:ext cx="6365892" cy="5308333"/>
          </a:xfrm>
          <a:prstGeom prst="rect">
            <a:avLst/>
          </a:prstGeom>
          <a:noFill/>
        </p:spPr>
      </p:pic>
      <p:sp>
        <p:nvSpPr>
          <p:cNvPr id="8" name="ZoneTexte 7"/>
          <p:cNvSpPr txBox="1"/>
          <p:nvPr/>
        </p:nvSpPr>
        <p:spPr>
          <a:xfrm>
            <a:off x="357158" y="1714488"/>
            <a:ext cx="2286016" cy="923330"/>
          </a:xfrm>
          <a:prstGeom prst="rect">
            <a:avLst/>
          </a:prstGeom>
          <a:noFill/>
        </p:spPr>
        <p:txBody>
          <a:bodyPr wrap="square" rtlCol="0">
            <a:spAutoFit/>
          </a:bodyPr>
          <a:lstStyle/>
          <a:p>
            <a:r>
              <a:rPr lang="fr-FR" dirty="0" smtClean="0"/>
              <a:t>Voici un exemple de calendrier d’épandage (Source FDSEA 80)</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latin typeface="Arial" pitchFamily="34" charset="0"/>
                <a:cs typeface="Arial" pitchFamily="34" charset="0"/>
              </a:rPr>
              <a:t>A – Déterminants </a:t>
            </a:r>
            <a:r>
              <a:rPr lang="fr-FR" dirty="0" err="1" smtClean="0">
                <a:latin typeface="Arial" pitchFamily="34" charset="0"/>
                <a:cs typeface="Arial" pitchFamily="34" charset="0"/>
              </a:rPr>
              <a:t>agroclimatiques</a:t>
            </a:r>
            <a:r>
              <a:rPr lang="fr-FR" dirty="0" smtClean="0">
                <a:latin typeface="Arial" pitchFamily="34" charset="0"/>
                <a:cs typeface="Arial" pitchFamily="34" charset="0"/>
              </a:rPr>
              <a:t> et environnementaux</a:t>
            </a:r>
            <a:endParaRPr lang="fr-FR" dirty="0">
              <a:latin typeface="Arial" pitchFamily="34" charset="0"/>
              <a:cs typeface="Arial" pitchFamily="34" charset="0"/>
            </a:endParaRPr>
          </a:p>
        </p:txBody>
      </p:sp>
      <p:sp>
        <p:nvSpPr>
          <p:cNvPr id="3" name="Espace réservé du contenu 2"/>
          <p:cNvSpPr>
            <a:spLocks noGrp="1"/>
          </p:cNvSpPr>
          <p:nvPr>
            <p:ph idx="1"/>
          </p:nvPr>
        </p:nvSpPr>
        <p:spPr/>
        <p:txBody>
          <a:bodyPr>
            <a:normAutofit/>
          </a:bodyPr>
          <a:lstStyle/>
          <a:p>
            <a:r>
              <a:rPr lang="fr-FR" sz="1800" dirty="0" smtClean="0">
                <a:latin typeface="Arial" pitchFamily="34" charset="0"/>
                <a:cs typeface="Arial" pitchFamily="34" charset="0"/>
              </a:rPr>
              <a:t>Une partie de ces déterminants (climat, sol…) sont généralement désignés sous la dénomination « facteurs abiotiques ».</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En écologie, les </a:t>
            </a:r>
            <a:r>
              <a:rPr lang="fr-FR" sz="1800" dirty="0" smtClean="0">
                <a:solidFill>
                  <a:srgbClr val="FF0000"/>
                </a:solidFill>
                <a:latin typeface="Arial" pitchFamily="34" charset="0"/>
                <a:cs typeface="Arial" pitchFamily="34" charset="0"/>
              </a:rPr>
              <a:t>facteurs abiotiques </a:t>
            </a:r>
            <a:r>
              <a:rPr lang="fr-FR" sz="1800" dirty="0" smtClean="0">
                <a:latin typeface="Arial" pitchFamily="34" charset="0"/>
                <a:cs typeface="Arial" pitchFamily="34" charset="0"/>
              </a:rPr>
              <a:t>représentent l'ensemble des facteurs physico-chimiques d'un écosystème influençant une biocénose donnée. C'est l'action du non-vivant sur le vivant.</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Par extension, s’agissant ici d’un agro-système, on considèrera comme </a:t>
            </a:r>
            <a:r>
              <a:rPr lang="fr-FR" sz="1800" dirty="0" smtClean="0">
                <a:solidFill>
                  <a:srgbClr val="FF0000"/>
                </a:solidFill>
                <a:latin typeface="Arial" pitchFamily="34" charset="0"/>
                <a:cs typeface="Arial" pitchFamily="34" charset="0"/>
              </a:rPr>
              <a:t>facteurs abiotiques </a:t>
            </a:r>
            <a:r>
              <a:rPr lang="fr-FR" sz="1800" dirty="0" smtClean="0">
                <a:latin typeface="Arial" pitchFamily="34" charset="0"/>
                <a:cs typeface="Arial" pitchFamily="34" charset="0"/>
              </a:rPr>
              <a:t>l’ensemble des éléments physico-chimiques qui conditionnent la culture: le climat, l’eau, les sols et reliefs, ….</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Par essence, les </a:t>
            </a:r>
            <a:r>
              <a:rPr lang="fr-FR" sz="1800" dirty="0" smtClean="0">
                <a:solidFill>
                  <a:srgbClr val="FF0000"/>
                </a:solidFill>
                <a:latin typeface="Arial" pitchFamily="34" charset="0"/>
                <a:cs typeface="Arial" pitchFamily="34" charset="0"/>
              </a:rPr>
              <a:t>facteurs abiotiques </a:t>
            </a:r>
            <a:r>
              <a:rPr lang="fr-FR" sz="1800" dirty="0" smtClean="0">
                <a:latin typeface="Arial" pitchFamily="34" charset="0"/>
                <a:cs typeface="Arial" pitchFamily="34" charset="0"/>
              </a:rPr>
              <a:t>représentent l’ensemble des contraintes dites « naturelles » sur lesquelles l’agriculteur n’a aucune emprise ou presque et auxquelles il devra adapter ses choix.</a:t>
            </a:r>
            <a:endParaRPr lang="fr-FR"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900" dirty="0" smtClean="0">
                <a:latin typeface="Arial" pitchFamily="34" charset="0"/>
                <a:cs typeface="Arial" pitchFamily="34" charset="0"/>
              </a:rPr>
              <a:t>D –  Déterminants structuraux propres à l’exploitation</a:t>
            </a:r>
            <a:endParaRPr lang="fr-FR" sz="4900" dirty="0">
              <a:latin typeface="Arial" pitchFamily="34" charset="0"/>
              <a:cs typeface="Arial" pitchFamily="34" charset="0"/>
            </a:endParaRPr>
          </a:p>
        </p:txBody>
      </p:sp>
      <p:sp>
        <p:nvSpPr>
          <p:cNvPr id="3" name="Espace réservé du contenu 2"/>
          <p:cNvSpPr>
            <a:spLocks noGrp="1"/>
          </p:cNvSpPr>
          <p:nvPr>
            <p:ph idx="1"/>
          </p:nvPr>
        </p:nvSpPr>
        <p:spPr>
          <a:xfrm>
            <a:off x="357158" y="1857364"/>
            <a:ext cx="8329642" cy="4268799"/>
          </a:xfrm>
        </p:spPr>
        <p:txBody>
          <a:bodyPr>
            <a:normAutofit/>
          </a:bodyPr>
          <a:lstStyle/>
          <a:p>
            <a:pPr>
              <a:buNone/>
            </a:pPr>
            <a:endParaRPr lang="fr-FR" sz="1800" b="1" dirty="0" smtClean="0">
              <a:latin typeface="Arial" pitchFamily="34" charset="0"/>
              <a:cs typeface="Arial" pitchFamily="34" charset="0"/>
            </a:endParaRPr>
          </a:p>
          <a:p>
            <a:pPr>
              <a:buNone/>
            </a:pPr>
            <a:endParaRPr lang="fr-FR" sz="1800" b="1" dirty="0" smtClean="0">
              <a:latin typeface="Arial" pitchFamily="34" charset="0"/>
              <a:cs typeface="Arial" pitchFamily="34" charset="0"/>
            </a:endParaRPr>
          </a:p>
          <a:p>
            <a:pPr>
              <a:buNone/>
            </a:pPr>
            <a:endParaRPr lang="fr-FR" sz="1800" b="1" i="1" dirty="0" smtClean="0">
              <a:latin typeface="Arial" pitchFamily="34" charset="0"/>
              <a:cs typeface="Arial" pitchFamily="34" charset="0"/>
            </a:endParaRPr>
          </a:p>
          <a:p>
            <a:pPr>
              <a:buNone/>
            </a:pPr>
            <a:endParaRPr lang="fr-FR" sz="1800" b="1" i="1" dirty="0" smtClean="0">
              <a:latin typeface="Arial" pitchFamily="34" charset="0"/>
              <a:cs typeface="Arial" pitchFamily="34" charset="0"/>
            </a:endParaRPr>
          </a:p>
          <a:p>
            <a:pPr>
              <a:buNone/>
            </a:pPr>
            <a:endParaRPr lang="fr-FR" sz="1800" b="1" i="1" dirty="0" smtClean="0">
              <a:latin typeface="Arial" pitchFamily="34" charset="0"/>
              <a:cs typeface="Arial" pitchFamily="34" charset="0"/>
            </a:endParaRPr>
          </a:p>
          <a:p>
            <a:pPr>
              <a:buNone/>
            </a:pPr>
            <a:endParaRPr lang="fr-FR" sz="1800" b="1" i="1" dirty="0" smtClean="0">
              <a:latin typeface="Arial" pitchFamily="34" charset="0"/>
              <a:cs typeface="Arial" pitchFamily="34" charset="0"/>
            </a:endParaRPr>
          </a:p>
          <a:p>
            <a:pPr>
              <a:buNone/>
            </a:pPr>
            <a:endParaRPr lang="fr-FR" sz="1800" b="1" i="1" dirty="0" smtClean="0">
              <a:latin typeface="Arial" pitchFamily="34" charset="0"/>
              <a:cs typeface="Arial" pitchFamily="34" charset="0"/>
            </a:endParaRPr>
          </a:p>
          <a:p>
            <a:pPr>
              <a:buNone/>
            </a:pPr>
            <a:endParaRPr lang="fr-FR" sz="1800" dirty="0" smtClean="0">
              <a:latin typeface="Arial" pitchFamily="34" charset="0"/>
              <a:cs typeface="Arial" pitchFamily="34"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2"/>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sp>
        <p:nvSpPr>
          <p:cNvPr id="6" name="Espace réservé du contenu 2"/>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5122" name="Picture 2" descr="E:\INFOMA\évolution consommation engrais France.png"/>
          <p:cNvPicPr>
            <a:picLocks noChangeAspect="1" noChangeArrowheads="1"/>
          </p:cNvPicPr>
          <p:nvPr/>
        </p:nvPicPr>
        <p:blipFill>
          <a:blip r:embed="rId3"/>
          <a:srcRect/>
          <a:stretch>
            <a:fillRect/>
          </a:stretch>
        </p:blipFill>
        <p:spPr bwMode="auto">
          <a:xfrm>
            <a:off x="2435816" y="1500174"/>
            <a:ext cx="6708184" cy="3786214"/>
          </a:xfrm>
          <a:prstGeom prst="rect">
            <a:avLst/>
          </a:prstGeom>
          <a:noFill/>
        </p:spPr>
      </p:pic>
      <p:sp>
        <p:nvSpPr>
          <p:cNvPr id="9" name="ZoneTexte 8"/>
          <p:cNvSpPr txBox="1"/>
          <p:nvPr/>
        </p:nvSpPr>
        <p:spPr>
          <a:xfrm>
            <a:off x="3357554" y="5357826"/>
            <a:ext cx="5786446" cy="369332"/>
          </a:xfrm>
          <a:prstGeom prst="rect">
            <a:avLst/>
          </a:prstGeom>
          <a:noFill/>
        </p:spPr>
        <p:txBody>
          <a:bodyPr wrap="square" rtlCol="0">
            <a:spAutoFit/>
          </a:bodyPr>
          <a:lstStyle/>
          <a:p>
            <a:r>
              <a:rPr lang="fr-FR" dirty="0" smtClean="0"/>
              <a:t>Source: sociétéchimiquedefrance.fr</a:t>
            </a:r>
            <a:endParaRPr lang="fr-FR" dirty="0"/>
          </a:p>
        </p:txBody>
      </p:sp>
      <p:sp>
        <p:nvSpPr>
          <p:cNvPr id="10" name="ZoneTexte 9"/>
          <p:cNvSpPr txBox="1"/>
          <p:nvPr/>
        </p:nvSpPr>
        <p:spPr>
          <a:xfrm>
            <a:off x="500034" y="2000240"/>
            <a:ext cx="1857388" cy="1477328"/>
          </a:xfrm>
          <a:prstGeom prst="rect">
            <a:avLst/>
          </a:prstGeom>
          <a:noFill/>
        </p:spPr>
        <p:txBody>
          <a:bodyPr wrap="square" rtlCol="0">
            <a:spAutoFit/>
          </a:bodyPr>
          <a:lstStyle/>
          <a:p>
            <a:r>
              <a:rPr lang="fr-FR" dirty="0" smtClean="0"/>
              <a:t>Effet de la Directive Nitrates pour la consommation d’azote</a:t>
            </a:r>
            <a:endParaRPr lang="fr-FR" dirty="0"/>
          </a:p>
        </p:txBody>
      </p:sp>
      <p:sp>
        <p:nvSpPr>
          <p:cNvPr id="11" name="ZoneTexte 10"/>
          <p:cNvSpPr txBox="1"/>
          <p:nvPr/>
        </p:nvSpPr>
        <p:spPr>
          <a:xfrm>
            <a:off x="357158" y="3786190"/>
            <a:ext cx="1857388" cy="1477328"/>
          </a:xfrm>
          <a:prstGeom prst="rect">
            <a:avLst/>
          </a:prstGeom>
          <a:noFill/>
        </p:spPr>
        <p:txBody>
          <a:bodyPr wrap="square" rtlCol="0">
            <a:spAutoFit/>
          </a:bodyPr>
          <a:lstStyle/>
          <a:p>
            <a:r>
              <a:rPr lang="fr-FR" dirty="0" smtClean="0"/>
              <a:t>Raisonnement de la fertilisation PK et hausse continue des cours</a:t>
            </a:r>
            <a:endParaRPr lang="fr-FR" dirty="0"/>
          </a:p>
        </p:txBody>
      </p:sp>
      <p:cxnSp>
        <p:nvCxnSpPr>
          <p:cNvPr id="13" name="Connecteur droit avec flèche 12"/>
          <p:cNvCxnSpPr>
            <a:stCxn id="10" idx="3"/>
          </p:cNvCxnSpPr>
          <p:nvPr/>
        </p:nvCxnSpPr>
        <p:spPr>
          <a:xfrm flipV="1">
            <a:off x="2357422" y="2428868"/>
            <a:ext cx="3429024" cy="31003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Connecteur droit avec flèche 13"/>
          <p:cNvCxnSpPr/>
          <p:nvPr/>
        </p:nvCxnSpPr>
        <p:spPr>
          <a:xfrm flipV="1">
            <a:off x="2285984" y="3929066"/>
            <a:ext cx="3429024" cy="31003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900" dirty="0" smtClean="0">
                <a:latin typeface="Arial" pitchFamily="34" charset="0"/>
                <a:cs typeface="Arial" pitchFamily="34" charset="0"/>
              </a:rPr>
              <a:t>D –  Déterminants structuraux propres à l’exploitation</a:t>
            </a:r>
            <a:endParaRPr lang="fr-FR" sz="4900" dirty="0">
              <a:latin typeface="Arial" pitchFamily="34" charset="0"/>
              <a:cs typeface="Arial" pitchFamily="34" charset="0"/>
            </a:endParaRPr>
          </a:p>
        </p:txBody>
      </p:sp>
      <p:sp>
        <p:nvSpPr>
          <p:cNvPr id="3" name="Espace réservé du contenu 2"/>
          <p:cNvSpPr>
            <a:spLocks noGrp="1"/>
          </p:cNvSpPr>
          <p:nvPr>
            <p:ph idx="1"/>
          </p:nvPr>
        </p:nvSpPr>
        <p:spPr>
          <a:xfrm>
            <a:off x="357158" y="1857364"/>
            <a:ext cx="8329642" cy="4268799"/>
          </a:xfrm>
        </p:spPr>
        <p:txBody>
          <a:bodyPr>
            <a:normAutofit/>
          </a:bodyPr>
          <a:lstStyle/>
          <a:p>
            <a:pPr>
              <a:buNone/>
            </a:pPr>
            <a:endParaRPr lang="fr-FR" sz="1800" b="1" dirty="0" smtClean="0">
              <a:latin typeface="Arial" pitchFamily="34" charset="0"/>
              <a:cs typeface="Arial" pitchFamily="34" charset="0"/>
            </a:endParaRPr>
          </a:p>
          <a:p>
            <a:pPr>
              <a:buNone/>
            </a:pPr>
            <a:endParaRPr lang="fr-FR" sz="1800" b="1" dirty="0" smtClean="0">
              <a:latin typeface="Arial" pitchFamily="34" charset="0"/>
              <a:cs typeface="Arial" pitchFamily="34" charset="0"/>
            </a:endParaRPr>
          </a:p>
          <a:p>
            <a:pPr>
              <a:buNone/>
            </a:pPr>
            <a:endParaRPr lang="fr-FR" sz="1800" i="1" dirty="0" smtClean="0">
              <a:latin typeface="Arial" pitchFamily="34" charset="0"/>
              <a:cs typeface="Arial" pitchFamily="34"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2"/>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sp>
        <p:nvSpPr>
          <p:cNvPr id="6" name="Espace réservé du contenu 2"/>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800" b="1" i="0" u="sng" strike="noStrike" kern="1200" cap="none" spc="0" normalizeH="0" baseline="0" noProof="0" dirty="0" smtClean="0">
                <a:ln>
                  <a:noFill/>
                </a:ln>
                <a:solidFill>
                  <a:schemeClr val="tx1"/>
                </a:solidFill>
                <a:effectLst/>
                <a:uLnTx/>
                <a:uFillTx/>
                <a:latin typeface="Arial" pitchFamily="34" charset="0"/>
                <a:ea typeface="+mn-ea"/>
                <a:cs typeface="Arial" pitchFamily="34" charset="0"/>
              </a:rPr>
              <a:t>c)</a:t>
            </a:r>
            <a:r>
              <a:rPr kumimoji="0" lang="fr-FR" sz="1800" b="1" i="0" u="sng" strike="noStrike" kern="1200" cap="none" spc="0" normalizeH="0" noProof="0" dirty="0" smtClean="0">
                <a:ln>
                  <a:noFill/>
                </a:ln>
                <a:solidFill>
                  <a:schemeClr val="tx1"/>
                </a:solidFill>
                <a:effectLst/>
                <a:uLnTx/>
                <a:uFillTx/>
                <a:latin typeface="Arial" pitchFamily="34" charset="0"/>
                <a:ea typeface="+mn-ea"/>
                <a:cs typeface="Arial" pitchFamily="34" charset="0"/>
              </a:rPr>
              <a:t> La PAC </a:t>
            </a:r>
            <a:r>
              <a:rPr kumimoji="0" lang="fr-FR" sz="1800" b="1" i="0" u="sng" strike="noStrike" kern="1200" cap="none" spc="0" normalizeH="0" noProof="0" dirty="0" smtClean="0">
                <a:ln>
                  <a:noFill/>
                </a:ln>
                <a:solidFill>
                  <a:schemeClr val="tx1"/>
                </a:solidFill>
                <a:effectLst/>
                <a:uLnTx/>
                <a:uFillTx/>
                <a:latin typeface="Arial" pitchFamily="34" charset="0"/>
                <a:ea typeface="+mn-ea"/>
                <a:cs typeface="Arial" pitchFamily="34" charset="0"/>
              </a:rPr>
              <a:t>Second pilier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b="1" u="sng" dirty="0" smtClean="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fr-FR" dirty="0" smtClean="0">
                <a:latin typeface="Arial" pitchFamily="34" charset="0"/>
                <a:cs typeface="Arial" pitchFamily="34" charset="0"/>
              </a:rPr>
              <a:t>	Contrairement au Premier pilier qui s’applique de façon quasi-systématique et obligatoire, le Second Pilier consiste en des engagements volontaires de l’agriculteur. Entre autres choses, certains volets auront une incidence directe sur les Systèmes de Culture: </a:t>
            </a:r>
            <a:endParaRPr kumimoji="0" lang="fr-FR" sz="1800" i="0"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Aides découplées pour certaines productions</a:t>
            </a:r>
            <a:r>
              <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Pommes</a:t>
            </a:r>
            <a:r>
              <a:rPr kumimoji="0" lang="fr-FR" sz="18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de terre féculières, tomates pour la transformation, protéagineux, légumineuses fourragères, Blé dur de qualité. Ces aides sont destinées à maintenir  ou encourager des productions fragiles par rapport au contexte économique favorisant les céréales.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Plan Compétitivité et Adaptation des Exploitations</a:t>
            </a:r>
            <a:r>
              <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aider à la performance énergétique, à</a:t>
            </a:r>
            <a:r>
              <a:rPr kumimoji="0" lang="fr-FR" sz="18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la mise en place de cultures d’intérêt stratégique et à l’élaboration de projets et de démarches agro-écologiques.</a:t>
            </a:r>
            <a:endPar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900" dirty="0" smtClean="0">
                <a:latin typeface="Arial" pitchFamily="34" charset="0"/>
                <a:cs typeface="Arial" pitchFamily="34" charset="0"/>
              </a:rPr>
              <a:t>D –  Déterminants structuraux propres à l’exploitation</a:t>
            </a:r>
            <a:endParaRPr lang="fr-FR" sz="4900" dirty="0">
              <a:latin typeface="Arial" pitchFamily="34" charset="0"/>
              <a:cs typeface="Arial" pitchFamily="34" charset="0"/>
            </a:endParaRPr>
          </a:p>
        </p:txBody>
      </p:sp>
      <p:sp>
        <p:nvSpPr>
          <p:cNvPr id="3" name="Espace réservé du contenu 2"/>
          <p:cNvSpPr>
            <a:spLocks noGrp="1"/>
          </p:cNvSpPr>
          <p:nvPr>
            <p:ph idx="1"/>
          </p:nvPr>
        </p:nvSpPr>
        <p:spPr>
          <a:xfrm>
            <a:off x="357158" y="1857364"/>
            <a:ext cx="8329642" cy="4268799"/>
          </a:xfrm>
        </p:spPr>
        <p:txBody>
          <a:bodyPr>
            <a:normAutofit/>
          </a:bodyPr>
          <a:lstStyle/>
          <a:p>
            <a:pPr>
              <a:buNone/>
            </a:pPr>
            <a:endParaRPr lang="fr-FR" sz="1800" b="1" dirty="0" smtClean="0">
              <a:latin typeface="Arial" pitchFamily="34" charset="0"/>
              <a:cs typeface="Arial" pitchFamily="34" charset="0"/>
            </a:endParaRPr>
          </a:p>
          <a:p>
            <a:pPr>
              <a:buNone/>
            </a:pPr>
            <a:endParaRPr lang="fr-FR" sz="1800" b="1" dirty="0" smtClean="0">
              <a:latin typeface="Arial" pitchFamily="34" charset="0"/>
              <a:cs typeface="Arial" pitchFamily="34" charset="0"/>
            </a:endParaRPr>
          </a:p>
          <a:p>
            <a:pPr>
              <a:buNone/>
            </a:pPr>
            <a:endParaRPr lang="fr-FR" sz="1800" i="1" dirty="0" smtClean="0">
              <a:latin typeface="Arial" pitchFamily="34" charset="0"/>
              <a:cs typeface="Arial" pitchFamily="34"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2"/>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sp>
        <p:nvSpPr>
          <p:cNvPr id="6" name="Espace réservé du contenu 2"/>
          <p:cNvSpPr txBox="1">
            <a:spLocks/>
          </p:cNvSpPr>
          <p:nvPr/>
        </p:nvSpPr>
        <p:spPr>
          <a:xfrm>
            <a:off x="457200" y="1600200"/>
            <a:ext cx="8229600" cy="4525963"/>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800" b="1" i="0" u="sng" strike="noStrike" kern="1200" cap="none" spc="0" normalizeH="0" baseline="0" noProof="0" dirty="0" smtClean="0">
                <a:ln>
                  <a:noFill/>
                </a:ln>
                <a:solidFill>
                  <a:schemeClr val="tx1"/>
                </a:solidFill>
                <a:effectLst/>
                <a:uLnTx/>
                <a:uFillTx/>
                <a:latin typeface="Arial" pitchFamily="34" charset="0"/>
                <a:ea typeface="+mn-ea"/>
                <a:cs typeface="Arial" pitchFamily="34" charset="0"/>
              </a:rPr>
              <a:t>c)</a:t>
            </a:r>
            <a:r>
              <a:rPr kumimoji="0" lang="fr-FR" sz="1800" b="1" i="0" u="sng" strike="noStrike" kern="1200" cap="none" spc="0" normalizeH="0" noProof="0" dirty="0" smtClean="0">
                <a:ln>
                  <a:noFill/>
                </a:ln>
                <a:solidFill>
                  <a:schemeClr val="tx1"/>
                </a:solidFill>
                <a:effectLst/>
                <a:uLnTx/>
                <a:uFillTx/>
                <a:latin typeface="Arial" pitchFamily="34" charset="0"/>
                <a:ea typeface="+mn-ea"/>
                <a:cs typeface="Arial" pitchFamily="34" charset="0"/>
              </a:rPr>
              <a:t> La PAC </a:t>
            </a:r>
            <a:r>
              <a:rPr kumimoji="0" lang="fr-FR" sz="1800" b="1" i="0" u="sng" strike="noStrike" kern="1200" cap="none" spc="0" normalizeH="0" noProof="0" dirty="0" smtClean="0">
                <a:ln>
                  <a:noFill/>
                </a:ln>
                <a:solidFill>
                  <a:schemeClr val="tx1"/>
                </a:solidFill>
                <a:effectLst/>
                <a:uLnTx/>
                <a:uFillTx/>
                <a:latin typeface="Arial" pitchFamily="34" charset="0"/>
                <a:ea typeface="+mn-ea"/>
                <a:cs typeface="Arial" pitchFamily="34" charset="0"/>
              </a:rPr>
              <a:t>Second pilier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fr-FR" b="1" u="sng" dirty="0" smtClean="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fr-FR" dirty="0" smtClean="0">
                <a:latin typeface="Arial" pitchFamily="34" charset="0"/>
                <a:cs typeface="Arial" pitchFamily="34" charset="0"/>
              </a:rPr>
              <a:t>	Ces orientations devraient encourager la mise en place de: </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fr-FR" sz="1800" b="0" i="0" u="sng" strike="noStrike" kern="1200" cap="none" spc="0" normalizeH="0" baseline="0" noProof="0" dirty="0" smtClean="0">
                <a:ln>
                  <a:noFill/>
                </a:ln>
                <a:solidFill>
                  <a:schemeClr val="tx1"/>
                </a:solidFill>
                <a:effectLst/>
                <a:uLnTx/>
                <a:uFillTx/>
                <a:latin typeface="Arial" pitchFamily="34" charset="0"/>
                <a:ea typeface="+mn-ea"/>
                <a:cs typeface="Arial" pitchFamily="34" charset="0"/>
              </a:rPr>
              <a:t>Cultures énergétiques </a:t>
            </a:r>
            <a:r>
              <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comme le Miscanthus, le Switch</a:t>
            </a:r>
            <a:r>
              <a:rPr kumimoji="0" lang="fr-FR" sz="18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Grass ou le Maïs « biomasse » destiné à alimenter des </a:t>
            </a:r>
            <a:r>
              <a:rPr kumimoji="0" lang="fr-FR" sz="1800" b="0" i="0" u="none" strike="noStrike" kern="1200" cap="none" spc="0" normalizeH="0" noProof="0" dirty="0" err="1" smtClean="0">
                <a:ln>
                  <a:noFill/>
                </a:ln>
                <a:solidFill>
                  <a:schemeClr val="tx1"/>
                </a:solidFill>
                <a:effectLst/>
                <a:uLnTx/>
                <a:uFillTx/>
                <a:latin typeface="Arial" pitchFamily="34" charset="0"/>
                <a:ea typeface="+mn-ea"/>
                <a:cs typeface="Arial" pitchFamily="34" charset="0"/>
              </a:rPr>
              <a:t>méthaniseurs</a:t>
            </a:r>
            <a:r>
              <a:rPr kumimoji="0" lang="fr-FR" sz="18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sur l’exploitation.</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lang="fr-FR" u="sng" baseline="0" dirty="0" smtClean="0">
                <a:latin typeface="Arial" pitchFamily="34" charset="0"/>
                <a:cs typeface="Arial" pitchFamily="34" charset="0"/>
              </a:rPr>
              <a:t>Chanvre</a:t>
            </a:r>
            <a:r>
              <a:rPr lang="fr-FR" u="sng" dirty="0" smtClean="0">
                <a:latin typeface="Arial" pitchFamily="34" charset="0"/>
                <a:cs typeface="Arial" pitchFamily="34" charset="0"/>
              </a:rPr>
              <a:t> </a:t>
            </a:r>
            <a:r>
              <a:rPr lang="fr-FR" u="sng" dirty="0" smtClean="0">
                <a:latin typeface="Arial" pitchFamily="34" charset="0"/>
                <a:cs typeface="Arial" pitchFamily="34" charset="0"/>
              </a:rPr>
              <a:t>ou de</a:t>
            </a:r>
            <a:r>
              <a:rPr lang="fr-FR" u="sng" baseline="0" dirty="0" smtClean="0">
                <a:latin typeface="Arial" pitchFamily="34" charset="0"/>
                <a:cs typeface="Arial" pitchFamily="34" charset="0"/>
              </a:rPr>
              <a:t> Lin</a:t>
            </a:r>
            <a:r>
              <a:rPr lang="fr-FR" baseline="0" dirty="0" smtClean="0">
                <a:latin typeface="Arial" pitchFamily="34" charset="0"/>
                <a:cs typeface="Arial" pitchFamily="34" charset="0"/>
              </a:rPr>
              <a:t>, cultures ayant le vent en </a:t>
            </a:r>
            <a:r>
              <a:rPr lang="fr-FR" baseline="0" dirty="0" err="1" smtClean="0">
                <a:latin typeface="Arial" pitchFamily="34" charset="0"/>
                <a:cs typeface="Arial" pitchFamily="34" charset="0"/>
              </a:rPr>
              <a:t>pouoe</a:t>
            </a:r>
            <a:r>
              <a:rPr lang="fr-FR" baseline="0" dirty="0" smtClean="0">
                <a:latin typeface="Arial" pitchFamily="34" charset="0"/>
                <a:cs typeface="Arial" pitchFamily="34" charset="0"/>
              </a:rPr>
              <a:t> dans des projets industriels ou de fabrication d’isolants.</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fr-FR" sz="1800" b="0" i="0" u="sng" strike="noStrike" kern="1200" cap="none" spc="0" normalizeH="0" noProof="0" dirty="0" smtClean="0">
                <a:ln>
                  <a:noFill/>
                </a:ln>
                <a:solidFill>
                  <a:schemeClr val="tx1"/>
                </a:solidFill>
                <a:effectLst/>
                <a:uLnTx/>
                <a:uFillTx/>
                <a:latin typeface="Arial" pitchFamily="34" charset="0"/>
                <a:ea typeface="+mn-ea"/>
                <a:cs typeface="Arial" pitchFamily="34" charset="0"/>
              </a:rPr>
              <a:t>GIEE</a:t>
            </a:r>
            <a:r>
              <a:rPr kumimoji="0" lang="fr-FR" sz="18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Groupements d’Intérêt Economique et Environnemental, porteurs de projets globaux d’ordre agro-écologique.</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lang="fr-FR" u="sng" baseline="0" dirty="0" smtClean="0">
                <a:latin typeface="Arial" pitchFamily="34" charset="0"/>
                <a:cs typeface="Arial" pitchFamily="34" charset="0"/>
              </a:rPr>
              <a:t>Mesures </a:t>
            </a:r>
            <a:r>
              <a:rPr lang="fr-FR" u="sng" baseline="0" dirty="0" err="1" smtClean="0">
                <a:latin typeface="Arial" pitchFamily="34" charset="0"/>
                <a:cs typeface="Arial" pitchFamily="34" charset="0"/>
              </a:rPr>
              <a:t>Agro-Environnementales</a:t>
            </a:r>
            <a:r>
              <a:rPr lang="fr-FR" u="sng" baseline="0" dirty="0" smtClean="0">
                <a:latin typeface="Arial" pitchFamily="34" charset="0"/>
                <a:cs typeface="Arial" pitchFamily="34" charset="0"/>
              </a:rPr>
              <a:t> et Climatiques</a:t>
            </a:r>
            <a:r>
              <a:rPr lang="fr-FR" baseline="0" dirty="0" smtClean="0">
                <a:latin typeface="Arial" pitchFamily="34" charset="0"/>
                <a:cs typeface="Arial" pitchFamily="34" charset="0"/>
              </a:rPr>
              <a:t>: dans</a:t>
            </a:r>
            <a:r>
              <a:rPr lang="fr-FR" dirty="0" smtClean="0">
                <a:latin typeface="Arial" pitchFamily="34" charset="0"/>
                <a:cs typeface="Arial" pitchFamily="34" charset="0"/>
              </a:rPr>
              <a:t> la continuité des anciennes MAE, elles encourageront la protection des ressources en eau, la lutte contre l’érosion, l’aménagement paysager…..</a:t>
            </a:r>
          </a:p>
          <a:p>
            <a:pPr marL="342900" marR="0" lvl="0" indent="-342900" algn="l" defTabSz="914400" rtl="0" eaLnBrk="1" fontAlgn="auto" latinLnBrk="0" hangingPunct="1">
              <a:lnSpc>
                <a:spcPct val="100000"/>
              </a:lnSpc>
              <a:spcBef>
                <a:spcPct val="20000"/>
              </a:spcBef>
              <a:spcAft>
                <a:spcPts val="0"/>
              </a:spcAft>
              <a:buClrTx/>
              <a:buSzTx/>
              <a:buFontTx/>
              <a:buChar char="-"/>
              <a:tabLst/>
              <a:defRPr/>
            </a:pPr>
            <a:endPar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lvl="0" indent="-342900">
              <a:spcBef>
                <a:spcPct val="20000"/>
              </a:spcBef>
              <a:defRPr/>
            </a:pPr>
            <a:r>
              <a:rPr lang="fr-FR" dirty="0" smtClean="0">
                <a:latin typeface="Arial" pitchFamily="34" charset="0"/>
                <a:cs typeface="Arial" pitchFamily="34" charset="0"/>
              </a:rPr>
              <a:t>Pour aller plus loin: </a:t>
            </a:r>
            <a:r>
              <a:rPr lang="fr-FR" dirty="0" smtClean="0">
                <a:solidFill>
                  <a:schemeClr val="tx2">
                    <a:lumMod val="60000"/>
                    <a:lumOff val="40000"/>
                  </a:schemeClr>
                </a:solidFill>
                <a:latin typeface="Arial" pitchFamily="34" charset="0"/>
                <a:cs typeface="Arial" pitchFamily="34" charset="0"/>
              </a:rPr>
              <a:t>http://agriculture.gouv.fr/consulter-le-document-recapitulatif-la-reforme-de-la-pac-en-un-coup-doeil</a:t>
            </a:r>
            <a:endParaRPr kumimoji="0" lang="fr-FR" sz="1800" b="0" i="0" u="none" strike="noStrike" kern="1200" cap="none" spc="0" normalizeH="0" baseline="0" noProof="0" dirty="0" smtClean="0">
              <a:ln>
                <a:noFill/>
              </a:ln>
              <a:solidFill>
                <a:schemeClr val="tx2">
                  <a:lumMod val="60000"/>
                  <a:lumOff val="40000"/>
                </a:schemeClr>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900" dirty="0" smtClean="0">
                <a:latin typeface="Arial" pitchFamily="34" charset="0"/>
                <a:cs typeface="Arial" pitchFamily="34" charset="0"/>
              </a:rPr>
              <a:t>D –  Déterminants structuraux propres à l’exploitation</a:t>
            </a:r>
            <a:endParaRPr lang="fr-FR" sz="4900" dirty="0">
              <a:latin typeface="Arial" pitchFamily="34" charset="0"/>
              <a:cs typeface="Arial" pitchFamily="34" charset="0"/>
            </a:endParaRPr>
          </a:p>
        </p:txBody>
      </p:sp>
      <p:sp>
        <p:nvSpPr>
          <p:cNvPr id="3" name="Espace réservé du contenu 2"/>
          <p:cNvSpPr>
            <a:spLocks noGrp="1"/>
          </p:cNvSpPr>
          <p:nvPr>
            <p:ph idx="1"/>
          </p:nvPr>
        </p:nvSpPr>
        <p:spPr>
          <a:xfrm>
            <a:off x="357158" y="1857364"/>
            <a:ext cx="8329642" cy="4268799"/>
          </a:xfrm>
        </p:spPr>
        <p:txBody>
          <a:bodyPr>
            <a:normAutofit/>
          </a:bodyPr>
          <a:lstStyle/>
          <a:p>
            <a:pPr>
              <a:buNone/>
            </a:pPr>
            <a:endParaRPr lang="fr-FR" sz="1800" b="1" dirty="0" smtClean="0">
              <a:latin typeface="Arial" pitchFamily="34" charset="0"/>
              <a:cs typeface="Arial" pitchFamily="34" charset="0"/>
            </a:endParaRPr>
          </a:p>
          <a:p>
            <a:pPr>
              <a:buNone/>
            </a:pPr>
            <a:endParaRPr lang="fr-FR" sz="1800" b="1" dirty="0" smtClean="0">
              <a:latin typeface="Arial" pitchFamily="34" charset="0"/>
              <a:cs typeface="Arial" pitchFamily="34" charset="0"/>
            </a:endParaRPr>
          </a:p>
          <a:p>
            <a:pPr>
              <a:buNone/>
            </a:pPr>
            <a:endParaRPr lang="fr-FR" sz="1800" i="1" dirty="0" smtClean="0">
              <a:latin typeface="Arial" pitchFamily="34" charset="0"/>
              <a:cs typeface="Arial" pitchFamily="34"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2"/>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sp>
        <p:nvSpPr>
          <p:cNvPr id="6" name="Espace réservé du contenu 2"/>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fr-FR" b="1" u="sng" dirty="0" smtClean="0">
                <a:latin typeface="Arial" pitchFamily="34" charset="0"/>
                <a:cs typeface="Arial" pitchFamily="34" charset="0"/>
              </a:rPr>
              <a:t>4) Aménagement du territoire et urbanisme: </a:t>
            </a:r>
            <a:endParaRPr kumimoji="0" lang="fr-FR" sz="1800" b="1" i="0" u="sng"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dirty="0" smtClean="0">
                <a:latin typeface="Arial" pitchFamily="34" charset="0"/>
                <a:cs typeface="Arial" pitchFamily="34" charset="0"/>
              </a:rPr>
              <a:t>Certaines cultures sont </a:t>
            </a:r>
            <a:r>
              <a:rPr lang="fr-FR" b="1" dirty="0" smtClean="0">
                <a:latin typeface="Arial" pitchFamily="34" charset="0"/>
                <a:cs typeface="Arial" pitchFamily="34" charset="0"/>
              </a:rPr>
              <a:t>déconseillées</a:t>
            </a:r>
            <a:r>
              <a:rPr lang="fr-FR" dirty="0" smtClean="0">
                <a:latin typeface="Arial" pitchFamily="34" charset="0"/>
                <a:cs typeface="Arial" pitchFamily="34" charset="0"/>
              </a:rPr>
              <a:t> le long de grands axes pour risque de pillage. C’est le cas des cultures à haute valeur ajoutée comme la </a:t>
            </a:r>
            <a:r>
              <a:rPr lang="fr-FR" b="1" dirty="0" smtClean="0">
                <a:latin typeface="Arial" pitchFamily="34" charset="0"/>
                <a:cs typeface="Arial" pitchFamily="34" charset="0"/>
              </a:rPr>
              <a:t>pomme de terre</a:t>
            </a:r>
            <a:r>
              <a:rPr lang="fr-FR" dirty="0" smtClean="0">
                <a:latin typeface="Arial" pitchFamily="34" charset="0"/>
                <a:cs typeface="Arial" pitchFamily="34" charset="0"/>
              </a:rPr>
              <a:t> ou les </a:t>
            </a:r>
            <a:r>
              <a:rPr lang="fr-FR" b="1" dirty="0" smtClean="0">
                <a:latin typeface="Arial" pitchFamily="34" charset="0"/>
                <a:cs typeface="Arial" pitchFamily="34" charset="0"/>
              </a:rPr>
              <a:t>légumes</a:t>
            </a:r>
            <a:r>
              <a:rPr lang="fr-FR" dirty="0" smtClean="0">
                <a:latin typeface="Arial" pitchFamily="34" charset="0"/>
                <a:cs typeface="Arial" pitchFamily="34" charset="0"/>
              </a:rPr>
              <a:t>. Parfois, on va jusqu’à leur interdiction: certaines conserveries interdisent à leurs producteurs de cultiver les légumes à proximité des routes afin d’éviter tout risque de déchets (verre, emballages, …) dans la récolte.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L’urbanisme</a:t>
            </a:r>
            <a:r>
              <a:rPr kumimoji="0" lang="fr-FR" sz="1800" b="1" i="0" u="none" strike="noStrike" kern="1200" cap="none" spc="0" normalizeH="0" noProof="0" dirty="0" smtClean="0">
                <a:ln>
                  <a:noFill/>
                </a:ln>
                <a:solidFill>
                  <a:schemeClr val="tx1"/>
                </a:solidFill>
                <a:effectLst/>
                <a:uLnTx/>
                <a:uFillTx/>
                <a:latin typeface="Arial" pitchFamily="34" charset="0"/>
                <a:ea typeface="+mn-ea"/>
                <a:cs typeface="Arial" pitchFamily="34" charset="0"/>
              </a:rPr>
              <a:t> galopant </a:t>
            </a:r>
            <a:r>
              <a:rPr kumimoji="0" lang="fr-FR" sz="18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et parfois mal encadré entraîne l’insertion de champs au </a:t>
            </a:r>
            <a:r>
              <a:rPr kumimoji="0" lang="fr-FR" sz="1800" b="1" i="0" u="none" strike="noStrike" kern="1200" cap="none" spc="0" normalizeH="0" noProof="0" dirty="0" smtClean="0">
                <a:ln>
                  <a:noFill/>
                </a:ln>
                <a:solidFill>
                  <a:schemeClr val="tx1"/>
                </a:solidFill>
                <a:effectLst/>
                <a:uLnTx/>
                <a:uFillTx/>
                <a:latin typeface="Arial" pitchFamily="34" charset="0"/>
                <a:ea typeface="+mn-ea"/>
                <a:cs typeface="Arial" pitchFamily="34" charset="0"/>
              </a:rPr>
              <a:t>milieu des habitations</a:t>
            </a:r>
            <a:r>
              <a:rPr kumimoji="0" lang="fr-FR" sz="18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Ce sera un frein pour l’épandage des </a:t>
            </a:r>
            <a:r>
              <a:rPr kumimoji="0" lang="fr-FR" sz="1800" b="1" u="none" strike="noStrike" kern="1200" cap="none" spc="0" normalizeH="0" noProof="0" dirty="0" smtClean="0">
                <a:ln>
                  <a:noFill/>
                </a:ln>
                <a:solidFill>
                  <a:schemeClr val="tx1"/>
                </a:solidFill>
                <a:effectLst/>
                <a:uLnTx/>
                <a:uFillTx/>
                <a:latin typeface="Arial" pitchFamily="34" charset="0"/>
                <a:ea typeface="+mn-ea"/>
                <a:cs typeface="Arial" pitchFamily="34" charset="0"/>
              </a:rPr>
              <a:t>effluents </a:t>
            </a:r>
            <a:r>
              <a:rPr kumimoji="0" lang="fr-FR" sz="1800" b="1" i="0" u="none" strike="noStrike" kern="1200" cap="none" spc="0" normalizeH="0" noProof="0" dirty="0" smtClean="0">
                <a:ln>
                  <a:noFill/>
                </a:ln>
                <a:solidFill>
                  <a:schemeClr val="tx1"/>
                </a:solidFill>
                <a:effectLst/>
                <a:uLnTx/>
                <a:uFillTx/>
                <a:latin typeface="Arial" pitchFamily="34" charset="0"/>
                <a:ea typeface="+mn-ea"/>
                <a:cs typeface="Arial" pitchFamily="34" charset="0"/>
              </a:rPr>
              <a:t>organiques </a:t>
            </a:r>
            <a:r>
              <a:rPr kumimoji="0" lang="fr-FR" sz="18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(fumiers, boues urbaines…) qui nécessitent des distances vis-à-vis des tiers, pour l’épandage de </a:t>
            </a:r>
            <a:r>
              <a:rPr kumimoji="0" lang="fr-FR" sz="1800" b="1" i="0" u="none" strike="noStrike" kern="1200" cap="none" spc="0" normalizeH="0" noProof="0" dirty="0" smtClean="0">
                <a:ln>
                  <a:noFill/>
                </a:ln>
                <a:solidFill>
                  <a:schemeClr val="tx1"/>
                </a:solidFill>
                <a:effectLst/>
                <a:uLnTx/>
                <a:uFillTx/>
                <a:latin typeface="Arial" pitchFamily="34" charset="0"/>
                <a:ea typeface="+mn-ea"/>
                <a:cs typeface="Arial" pitchFamily="34" charset="0"/>
              </a:rPr>
              <a:t>produits phytosanitaires </a:t>
            </a:r>
            <a:r>
              <a:rPr kumimoji="0" lang="fr-FR" sz="18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(ici c’est pour le moment encore le bon sens seul qui induit des distances) ou pour la </a:t>
            </a:r>
            <a:r>
              <a:rPr kumimoji="0" lang="fr-FR" sz="1800" b="1" i="0" u="none" strike="noStrike" kern="1200" cap="none" spc="0" normalizeH="0" noProof="0" dirty="0" smtClean="0">
                <a:ln>
                  <a:noFill/>
                </a:ln>
                <a:solidFill>
                  <a:schemeClr val="tx1"/>
                </a:solidFill>
                <a:effectLst/>
                <a:uLnTx/>
                <a:uFillTx/>
                <a:latin typeface="Arial" pitchFamily="34" charset="0"/>
                <a:ea typeface="+mn-ea"/>
                <a:cs typeface="Arial" pitchFamily="34" charset="0"/>
              </a:rPr>
              <a:t>récolte</a:t>
            </a:r>
            <a:r>
              <a:rPr kumimoji="0" lang="fr-FR" sz="18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(engins lourds, bruyants et travaillant parfois la nuit).</a:t>
            </a:r>
            <a:endParaRPr kumimoji="0" lang="fr-F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latin typeface="Arial" pitchFamily="34" charset="0"/>
                <a:cs typeface="Arial" pitchFamily="34" charset="0"/>
              </a:rPr>
              <a:t>A – Déterminants </a:t>
            </a:r>
            <a:r>
              <a:rPr lang="fr-FR" dirty="0" err="1" smtClean="0">
                <a:latin typeface="Arial" pitchFamily="34" charset="0"/>
                <a:cs typeface="Arial" pitchFamily="34" charset="0"/>
              </a:rPr>
              <a:t>agroclimatiques</a:t>
            </a:r>
            <a:r>
              <a:rPr lang="fr-FR" dirty="0" smtClean="0">
                <a:latin typeface="Arial" pitchFamily="34" charset="0"/>
                <a:cs typeface="Arial" pitchFamily="34" charset="0"/>
              </a:rPr>
              <a:t> et environnementaux</a:t>
            </a:r>
            <a:endParaRPr lang="fr-FR" dirty="0">
              <a:latin typeface="Arial" pitchFamily="34" charset="0"/>
              <a:cs typeface="Arial" pitchFamily="34" charset="0"/>
            </a:endParaRPr>
          </a:p>
        </p:txBody>
      </p:sp>
      <p:sp>
        <p:nvSpPr>
          <p:cNvPr id="3" name="Espace réservé du contenu 2"/>
          <p:cNvSpPr>
            <a:spLocks noGrp="1"/>
          </p:cNvSpPr>
          <p:nvPr>
            <p:ph idx="1"/>
          </p:nvPr>
        </p:nvSpPr>
        <p:spPr/>
        <p:txBody>
          <a:bodyPr>
            <a:normAutofit/>
          </a:bodyPr>
          <a:lstStyle/>
          <a:p>
            <a:pPr>
              <a:buNone/>
            </a:pPr>
            <a:r>
              <a:rPr lang="fr-FR" sz="1800" b="1" u="sng" dirty="0" smtClean="0">
                <a:latin typeface="Arial" pitchFamily="34" charset="0"/>
                <a:cs typeface="Arial" pitchFamily="34" charset="0"/>
              </a:rPr>
              <a:t>1- Climat et </a:t>
            </a:r>
            <a:r>
              <a:rPr lang="fr-FR" sz="1800" b="1" u="sng" dirty="0" err="1" smtClean="0">
                <a:latin typeface="Arial" pitchFamily="34" charset="0"/>
                <a:cs typeface="Arial" pitchFamily="34" charset="0"/>
              </a:rPr>
              <a:t>micro-climat</a:t>
            </a:r>
            <a:r>
              <a:rPr lang="fr-FR" sz="1800" b="1" u="sng" dirty="0" smtClean="0">
                <a:latin typeface="Arial" pitchFamily="34" charset="0"/>
                <a:cs typeface="Arial" pitchFamily="34" charset="0"/>
              </a:rPr>
              <a:t> local</a:t>
            </a:r>
          </a:p>
          <a:p>
            <a:pPr lvl="1"/>
            <a:r>
              <a:rPr lang="fr-FR" sz="1400" dirty="0" smtClean="0">
                <a:latin typeface="Arial" pitchFamily="34" charset="0"/>
                <a:cs typeface="Arial" pitchFamily="34" charset="0"/>
              </a:rPr>
              <a:t>Les besoins en eau conditionnent la présence des cultures dans une région donnée: </a:t>
            </a:r>
          </a:p>
          <a:p>
            <a:pPr lvl="1"/>
            <a:endParaRPr lang="fr-FR" sz="1400" dirty="0" smtClean="0">
              <a:latin typeface="Arial" pitchFamily="34" charset="0"/>
              <a:cs typeface="Arial" pitchFamily="34" charset="0"/>
            </a:endParaRPr>
          </a:p>
          <a:p>
            <a:pPr lvl="1">
              <a:buNone/>
            </a:pPr>
            <a:r>
              <a:rPr lang="fr-FR" sz="1400" dirty="0" smtClean="0">
                <a:latin typeface="Arial" pitchFamily="34" charset="0"/>
                <a:cs typeface="Arial" pitchFamily="34" charset="0"/>
              </a:rPr>
              <a:t>Quantités d’eau consommées pour quelques productions (Source: </a:t>
            </a:r>
            <a:r>
              <a:rPr lang="fr-FR" sz="1400" b="1" dirty="0" err="1" smtClean="0">
                <a:latin typeface="Arial" pitchFamily="34" charset="0"/>
                <a:cs typeface="Arial" pitchFamily="34" charset="0"/>
              </a:rPr>
              <a:t>Eaufrance</a:t>
            </a:r>
            <a:r>
              <a:rPr lang="fr-FR" sz="1400" dirty="0" smtClean="0">
                <a:latin typeface="Arial" pitchFamily="34" charset="0"/>
                <a:cs typeface="Arial" pitchFamily="34" charset="0"/>
              </a:rPr>
              <a:t>)</a:t>
            </a:r>
          </a:p>
          <a:p>
            <a:pPr lvl="1"/>
            <a:endParaRPr lang="fr-FR" sz="1400" dirty="0" smtClean="0">
              <a:latin typeface="Arial" pitchFamily="34" charset="0"/>
              <a:cs typeface="Arial" pitchFamily="34" charset="0"/>
            </a:endParaRPr>
          </a:p>
          <a:p>
            <a:pPr lvl="1" algn="ctr"/>
            <a:r>
              <a:rPr lang="fr-FR" sz="1400" dirty="0" smtClean="0"/>
              <a:t> </a:t>
            </a:r>
            <a:r>
              <a:rPr lang="fr-FR" sz="1400" b="1" dirty="0" smtClean="0"/>
              <a:t>238</a:t>
            </a:r>
            <a:r>
              <a:rPr lang="fr-FR" sz="1400" dirty="0" smtClean="0"/>
              <a:t> litres d’eau pour 1 kg de </a:t>
            </a:r>
            <a:r>
              <a:rPr lang="fr-FR" sz="1400" b="1" dirty="0" smtClean="0"/>
              <a:t>maïs ensilage</a:t>
            </a:r>
            <a:r>
              <a:rPr lang="fr-FR" sz="1400" dirty="0" smtClean="0"/>
              <a:t> ; </a:t>
            </a:r>
            <a:br>
              <a:rPr lang="fr-FR" sz="1400" dirty="0" smtClean="0"/>
            </a:br>
            <a:r>
              <a:rPr lang="fr-FR" sz="1400" dirty="0" smtClean="0"/>
              <a:t>  </a:t>
            </a:r>
            <a:r>
              <a:rPr lang="fr-FR" sz="1400" b="1" dirty="0" smtClean="0"/>
              <a:t>454</a:t>
            </a:r>
            <a:r>
              <a:rPr lang="fr-FR" sz="1400" dirty="0" smtClean="0"/>
              <a:t> litres d’eau pour 1 kg de </a:t>
            </a:r>
            <a:r>
              <a:rPr lang="fr-FR" sz="1400" b="1" dirty="0" smtClean="0"/>
              <a:t>maïs grain</a:t>
            </a:r>
            <a:r>
              <a:rPr lang="fr-FR" sz="1400" dirty="0" smtClean="0"/>
              <a:t> ; </a:t>
            </a:r>
            <a:br>
              <a:rPr lang="fr-FR" sz="1400" dirty="0" smtClean="0"/>
            </a:br>
            <a:r>
              <a:rPr lang="fr-FR" sz="1400" dirty="0" smtClean="0"/>
              <a:t> </a:t>
            </a:r>
            <a:r>
              <a:rPr lang="fr-FR" sz="1400" b="1" dirty="0" smtClean="0"/>
              <a:t>524</a:t>
            </a:r>
            <a:r>
              <a:rPr lang="fr-FR" sz="1400" dirty="0" smtClean="0"/>
              <a:t> litres d’eau pour 1 kg </a:t>
            </a:r>
            <a:r>
              <a:rPr lang="fr-FR" sz="1400" b="1" dirty="0" smtClean="0"/>
              <a:t>d’orge</a:t>
            </a:r>
            <a:r>
              <a:rPr lang="fr-FR" sz="1400" dirty="0" smtClean="0"/>
              <a:t> ; </a:t>
            </a:r>
            <a:br>
              <a:rPr lang="fr-FR" sz="1400" dirty="0" smtClean="0"/>
            </a:br>
            <a:r>
              <a:rPr lang="fr-FR" sz="1400" dirty="0" smtClean="0"/>
              <a:t> </a:t>
            </a:r>
            <a:r>
              <a:rPr lang="fr-FR" sz="1400" b="1" dirty="0" smtClean="0"/>
              <a:t>590</a:t>
            </a:r>
            <a:r>
              <a:rPr lang="fr-FR" sz="1400" dirty="0" smtClean="0"/>
              <a:t> litres d’eau pour 1 kg de </a:t>
            </a:r>
            <a:r>
              <a:rPr lang="fr-FR" sz="1400" b="1" dirty="0" smtClean="0"/>
              <a:t>pomme de terre</a:t>
            </a:r>
            <a:r>
              <a:rPr lang="fr-FR" sz="1400" dirty="0" smtClean="0"/>
              <a:t> ; </a:t>
            </a:r>
            <a:br>
              <a:rPr lang="fr-FR" sz="1400" dirty="0" smtClean="0"/>
            </a:br>
            <a:r>
              <a:rPr lang="fr-FR" sz="1400" b="1" dirty="0" smtClean="0"/>
              <a:t> 590 </a:t>
            </a:r>
            <a:r>
              <a:rPr lang="fr-FR" sz="1400" dirty="0" smtClean="0"/>
              <a:t>litres d’eau pour 1 kg de </a:t>
            </a:r>
            <a:r>
              <a:rPr lang="fr-FR" sz="1400" b="1" dirty="0" smtClean="0"/>
              <a:t>blé</a:t>
            </a:r>
            <a:r>
              <a:rPr lang="fr-FR" sz="1400" dirty="0" smtClean="0"/>
              <a:t> ; </a:t>
            </a:r>
            <a:br>
              <a:rPr lang="fr-FR" sz="1400" dirty="0" smtClean="0"/>
            </a:br>
            <a:endParaRPr lang="fr-FR" sz="1400" dirty="0" smtClean="0"/>
          </a:p>
          <a:p>
            <a:pPr lvl="1"/>
            <a:r>
              <a:rPr lang="fr-FR" sz="1400" dirty="0" smtClean="0"/>
              <a:t>Parallèlement  à ces besoins en eau, les plantes ont des besoins en chaleur parfois importants, par exemple aux alentours de 2000 degrés pour le Maïs Grain: il pourra par exemple être récolté en Alsace </a:t>
            </a:r>
            <a:r>
              <a:rPr lang="fr-FR" sz="1400" b="1" dirty="0" smtClean="0"/>
              <a:t>1 mois plus tôt </a:t>
            </a:r>
            <a:r>
              <a:rPr lang="fr-FR" sz="1400" dirty="0" smtClean="0"/>
              <a:t>qu’en Nord/ Pas de Calais</a:t>
            </a:r>
            <a:br>
              <a:rPr lang="fr-FR" sz="1400" dirty="0" smtClean="0"/>
            </a:br>
            <a:endParaRPr lang="fr-FR"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latin typeface="Arial" pitchFamily="34" charset="0"/>
                <a:cs typeface="Arial" pitchFamily="34" charset="0"/>
              </a:rPr>
              <a:t>A – Déterminants </a:t>
            </a:r>
            <a:r>
              <a:rPr lang="fr-FR" dirty="0" err="1" smtClean="0">
                <a:latin typeface="Arial" pitchFamily="34" charset="0"/>
                <a:cs typeface="Arial" pitchFamily="34" charset="0"/>
              </a:rPr>
              <a:t>agroclimatiques</a:t>
            </a:r>
            <a:r>
              <a:rPr lang="fr-FR" dirty="0" smtClean="0">
                <a:latin typeface="Arial" pitchFamily="34" charset="0"/>
                <a:cs typeface="Arial" pitchFamily="34" charset="0"/>
              </a:rPr>
              <a:t> et environnementaux</a:t>
            </a:r>
            <a:endParaRPr lang="fr-FR" dirty="0">
              <a:latin typeface="Arial" pitchFamily="34" charset="0"/>
              <a:cs typeface="Arial" pitchFamily="34" charset="0"/>
            </a:endParaRPr>
          </a:p>
        </p:txBody>
      </p:sp>
      <p:sp>
        <p:nvSpPr>
          <p:cNvPr id="3" name="Espace réservé du contenu 2"/>
          <p:cNvSpPr>
            <a:spLocks noGrp="1"/>
          </p:cNvSpPr>
          <p:nvPr>
            <p:ph idx="1"/>
          </p:nvPr>
        </p:nvSpPr>
        <p:spPr/>
        <p:txBody>
          <a:bodyPr>
            <a:normAutofit/>
          </a:bodyPr>
          <a:lstStyle/>
          <a:p>
            <a:pPr>
              <a:buNone/>
            </a:pPr>
            <a:r>
              <a:rPr lang="fr-FR" sz="1800" b="1" u="sng" dirty="0" smtClean="0">
                <a:latin typeface="Arial" pitchFamily="34" charset="0"/>
                <a:cs typeface="Arial" pitchFamily="34" charset="0"/>
              </a:rPr>
              <a:t>1- Climat et </a:t>
            </a:r>
            <a:r>
              <a:rPr lang="fr-FR" sz="1800" b="1" u="sng" dirty="0" err="1" smtClean="0">
                <a:latin typeface="Arial" pitchFamily="34" charset="0"/>
                <a:cs typeface="Arial" pitchFamily="34" charset="0"/>
              </a:rPr>
              <a:t>micro-climat</a:t>
            </a:r>
            <a:r>
              <a:rPr lang="fr-FR" sz="1800" b="1" u="sng" dirty="0" smtClean="0">
                <a:latin typeface="Arial" pitchFamily="34" charset="0"/>
                <a:cs typeface="Arial" pitchFamily="34" charset="0"/>
              </a:rPr>
              <a:t> local</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La répartition des précipitations est </a:t>
            </a:r>
            <a:br>
              <a:rPr lang="fr-FR" sz="1800" dirty="0" smtClean="0">
                <a:latin typeface="Arial" pitchFamily="34" charset="0"/>
                <a:cs typeface="Arial" pitchFamily="34" charset="0"/>
              </a:rPr>
            </a:br>
            <a:r>
              <a:rPr lang="fr-FR" sz="1800" dirty="0" smtClean="0">
                <a:latin typeface="Arial" pitchFamily="34" charset="0"/>
                <a:cs typeface="Arial" pitchFamily="34" charset="0"/>
              </a:rPr>
              <a:t>très hétérogène en France</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L’agriculteur devra adapter ses </a:t>
            </a:r>
            <a:br>
              <a:rPr lang="fr-FR" sz="1800" dirty="0" smtClean="0">
                <a:latin typeface="Arial" pitchFamily="34" charset="0"/>
                <a:cs typeface="Arial" pitchFamily="34" charset="0"/>
              </a:rPr>
            </a:br>
            <a:r>
              <a:rPr lang="fr-FR" sz="1800" dirty="0" smtClean="0">
                <a:latin typeface="Arial" pitchFamily="34" charset="0"/>
                <a:cs typeface="Arial" pitchFamily="34" charset="0"/>
              </a:rPr>
              <a:t>cultures ou ses moyens de production</a:t>
            </a:r>
            <a:br>
              <a:rPr lang="fr-FR" sz="1800" dirty="0" smtClean="0">
                <a:latin typeface="Arial" pitchFamily="34" charset="0"/>
                <a:cs typeface="Arial" pitchFamily="34" charset="0"/>
              </a:rPr>
            </a:br>
            <a:r>
              <a:rPr lang="fr-FR" sz="1800" dirty="0" smtClean="0">
                <a:latin typeface="Arial" pitchFamily="34" charset="0"/>
                <a:cs typeface="Arial" pitchFamily="34" charset="0"/>
              </a:rPr>
              <a:t>(irrigation par exemple).</a:t>
            </a:r>
          </a:p>
          <a:p>
            <a:endParaRPr lang="fr-FR" sz="1800" dirty="0" smtClean="0">
              <a:latin typeface="Arial" pitchFamily="34" charset="0"/>
              <a:cs typeface="Arial" pitchFamily="34"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2"/>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pic>
        <p:nvPicPr>
          <p:cNvPr id="1026" name="Picture 2" descr="http://pluiesextremes.meteo.fr/media/doc/Climat/rr-norm_an.png"/>
          <p:cNvPicPr>
            <a:picLocks noChangeAspect="1" noChangeArrowheads="1"/>
          </p:cNvPicPr>
          <p:nvPr/>
        </p:nvPicPr>
        <p:blipFill>
          <a:blip r:embed="rId3"/>
          <a:srcRect/>
          <a:stretch>
            <a:fillRect/>
          </a:stretch>
        </p:blipFill>
        <p:spPr bwMode="auto">
          <a:xfrm>
            <a:off x="4786282" y="1428736"/>
            <a:ext cx="4073752" cy="512421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latin typeface="Arial" pitchFamily="34" charset="0"/>
                <a:cs typeface="Arial" pitchFamily="34" charset="0"/>
              </a:rPr>
              <a:t>A – Déterminants </a:t>
            </a:r>
            <a:r>
              <a:rPr lang="fr-FR" dirty="0" err="1" smtClean="0">
                <a:latin typeface="Arial" pitchFamily="34" charset="0"/>
                <a:cs typeface="Arial" pitchFamily="34" charset="0"/>
              </a:rPr>
              <a:t>agroclimatiques</a:t>
            </a:r>
            <a:r>
              <a:rPr lang="fr-FR" dirty="0" smtClean="0">
                <a:latin typeface="Arial" pitchFamily="34" charset="0"/>
                <a:cs typeface="Arial" pitchFamily="34" charset="0"/>
              </a:rPr>
              <a:t> et environnementaux</a:t>
            </a:r>
            <a:endParaRPr lang="fr-FR" dirty="0">
              <a:latin typeface="Arial" pitchFamily="34" charset="0"/>
              <a:cs typeface="Arial" pitchFamily="34" charset="0"/>
            </a:endParaRPr>
          </a:p>
        </p:txBody>
      </p:sp>
      <p:sp>
        <p:nvSpPr>
          <p:cNvPr id="3" name="Espace réservé du contenu 2"/>
          <p:cNvSpPr>
            <a:spLocks noGrp="1"/>
          </p:cNvSpPr>
          <p:nvPr>
            <p:ph idx="1"/>
          </p:nvPr>
        </p:nvSpPr>
        <p:spPr/>
        <p:txBody>
          <a:bodyPr>
            <a:normAutofit/>
          </a:bodyPr>
          <a:lstStyle/>
          <a:p>
            <a:pPr>
              <a:buNone/>
            </a:pPr>
            <a:r>
              <a:rPr lang="fr-FR" sz="1800" b="1" u="sng" dirty="0" smtClean="0">
                <a:latin typeface="Arial" pitchFamily="34" charset="0"/>
                <a:cs typeface="Arial" pitchFamily="34" charset="0"/>
              </a:rPr>
              <a:t>2- Le potentiel des Sols</a:t>
            </a:r>
          </a:p>
          <a:p>
            <a:r>
              <a:rPr lang="fr-FR" sz="1800" dirty="0" smtClean="0">
                <a:latin typeface="Arial" pitchFamily="34" charset="0"/>
                <a:cs typeface="Arial" pitchFamily="34" charset="0"/>
              </a:rPr>
              <a:t>On parle parfois de </a:t>
            </a:r>
            <a:r>
              <a:rPr lang="fr-FR" sz="1800" i="1" dirty="0" smtClean="0">
                <a:latin typeface="Arial" pitchFamily="34" charset="0"/>
                <a:cs typeface="Arial" pitchFamily="34" charset="0"/>
              </a:rPr>
              <a:t>facteurs édaphiques</a:t>
            </a:r>
            <a:r>
              <a:rPr lang="fr-FR" sz="1800" dirty="0" smtClean="0">
                <a:latin typeface="Arial" pitchFamily="34" charset="0"/>
                <a:cs typeface="Arial" pitchFamily="34" charset="0"/>
              </a:rPr>
              <a:t>, c’est-à-dire qui ont trait au sol. Le facteur sol est d’ailleurs considéré comme abiotique à tort: c’est un milieu </a:t>
            </a:r>
            <a:r>
              <a:rPr lang="fr-FR" sz="1800" u="sng" dirty="0" smtClean="0">
                <a:latin typeface="Arial" pitchFamily="34" charset="0"/>
                <a:cs typeface="Arial" pitchFamily="34" charset="0"/>
              </a:rPr>
              <a:t>extrêmement complexe et vivant</a:t>
            </a:r>
            <a:r>
              <a:rPr lang="fr-FR" sz="1800" dirty="0" smtClean="0">
                <a:latin typeface="Arial" pitchFamily="34" charset="0"/>
                <a:cs typeface="Arial" pitchFamily="34" charset="0"/>
              </a:rPr>
              <a:t>, loin de l’aspect inerte qu’on peut parfois lui prêter.</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Le potentiel intrinsèque d’un sol se définit par: </a:t>
            </a:r>
          </a:p>
          <a:p>
            <a:pPr lvl="1"/>
            <a:r>
              <a:rPr lang="fr-FR" sz="1400" dirty="0" smtClean="0">
                <a:solidFill>
                  <a:srgbClr val="FF0000"/>
                </a:solidFill>
                <a:latin typeface="Arial" pitchFamily="34" charset="0"/>
                <a:cs typeface="Arial" pitchFamily="34" charset="0"/>
              </a:rPr>
              <a:t>Ses propriétés physiques</a:t>
            </a:r>
            <a:r>
              <a:rPr lang="fr-FR" sz="1400" dirty="0" smtClean="0">
                <a:latin typeface="Arial" pitchFamily="34" charset="0"/>
                <a:cs typeface="Arial" pitchFamily="34" charset="0"/>
              </a:rPr>
              <a:t>: les taux d’Argile, de Limons et de Sables ou de Cailloux confèrent au sol une porosité texturale, une capacité de rétention en eau ou un risque d’ennoiement hivernal particuliers.</a:t>
            </a:r>
          </a:p>
          <a:p>
            <a:pPr lvl="1"/>
            <a:r>
              <a:rPr lang="fr-FR" sz="1400" dirty="0" smtClean="0">
                <a:solidFill>
                  <a:srgbClr val="FF0000"/>
                </a:solidFill>
                <a:latin typeface="Arial" pitchFamily="34" charset="0"/>
                <a:cs typeface="Arial" pitchFamily="34" charset="0"/>
              </a:rPr>
              <a:t>Ses propriétés chimiques</a:t>
            </a:r>
            <a:r>
              <a:rPr lang="fr-FR" sz="1400" dirty="0" smtClean="0">
                <a:latin typeface="Arial" pitchFamily="34" charset="0"/>
                <a:cs typeface="Arial" pitchFamily="34" charset="0"/>
              </a:rPr>
              <a:t>: outre l’entretien réalisé par l’agriculteur lui-même pour maintenir une bonne fertilité, un sol présente des particularités quasiment impossibles à modifier: pH, taux de calcium, …</a:t>
            </a:r>
          </a:p>
          <a:p>
            <a:pPr lvl="1"/>
            <a:r>
              <a:rPr lang="fr-FR" sz="1400" dirty="0" smtClean="0">
                <a:solidFill>
                  <a:srgbClr val="FF0000"/>
                </a:solidFill>
                <a:latin typeface="Arial" pitchFamily="34" charset="0"/>
                <a:cs typeface="Arial" pitchFamily="34" charset="0"/>
              </a:rPr>
              <a:t>Ses propriétés biologiques</a:t>
            </a:r>
            <a:r>
              <a:rPr lang="fr-FR" sz="1400" dirty="0" smtClean="0">
                <a:latin typeface="Arial" pitchFamily="34" charset="0"/>
                <a:cs typeface="Arial" pitchFamily="34" charset="0"/>
              </a:rPr>
              <a:t>: en grande partie, elles découlent du stock d’humus, sur lequel l’agriculteur dispose de plusieurs leviers d’action: ce n’est donc pas proprement un facteur abiotique</a:t>
            </a: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2"/>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latin typeface="Arial" pitchFamily="34" charset="0"/>
                <a:cs typeface="Arial" pitchFamily="34" charset="0"/>
              </a:rPr>
              <a:t>A – Déterminants </a:t>
            </a:r>
            <a:r>
              <a:rPr lang="fr-FR" dirty="0" err="1" smtClean="0">
                <a:latin typeface="Arial" pitchFamily="34" charset="0"/>
                <a:cs typeface="Arial" pitchFamily="34" charset="0"/>
              </a:rPr>
              <a:t>agroclimatiques</a:t>
            </a:r>
            <a:r>
              <a:rPr lang="fr-FR" dirty="0" smtClean="0">
                <a:latin typeface="Arial" pitchFamily="34" charset="0"/>
                <a:cs typeface="Arial" pitchFamily="34" charset="0"/>
              </a:rPr>
              <a:t> et environnementaux</a:t>
            </a:r>
            <a:endParaRPr lang="fr-FR" dirty="0">
              <a:latin typeface="Arial" pitchFamily="34" charset="0"/>
              <a:cs typeface="Arial" pitchFamily="34" charset="0"/>
            </a:endParaRPr>
          </a:p>
        </p:txBody>
      </p:sp>
      <p:sp>
        <p:nvSpPr>
          <p:cNvPr id="3" name="Espace réservé du contenu 2"/>
          <p:cNvSpPr>
            <a:spLocks noGrp="1"/>
          </p:cNvSpPr>
          <p:nvPr>
            <p:ph idx="1"/>
          </p:nvPr>
        </p:nvSpPr>
        <p:spPr/>
        <p:txBody>
          <a:bodyPr>
            <a:normAutofit/>
          </a:bodyPr>
          <a:lstStyle/>
          <a:p>
            <a:pPr>
              <a:buNone/>
            </a:pPr>
            <a:r>
              <a:rPr lang="fr-FR" sz="1800" b="1" u="sng" dirty="0" smtClean="0">
                <a:latin typeface="Arial" pitchFamily="34" charset="0"/>
                <a:cs typeface="Arial" pitchFamily="34" charset="0"/>
              </a:rPr>
              <a:t>2- Le potentiel des Sols</a:t>
            </a:r>
          </a:p>
          <a:p>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Le type de sol conditionne donc les cultures qu’il est possible de réaliser sur la parcelle: il sera très compliqué de cultiver des </a:t>
            </a:r>
            <a:r>
              <a:rPr lang="fr-FR" sz="1800" b="1" dirty="0" smtClean="0">
                <a:latin typeface="Arial" pitchFamily="34" charset="0"/>
                <a:cs typeface="Arial" pitchFamily="34" charset="0"/>
              </a:rPr>
              <a:t>Pois protéagineux</a:t>
            </a:r>
            <a:r>
              <a:rPr lang="fr-FR" sz="1800" dirty="0" smtClean="0">
                <a:latin typeface="Arial" pitchFamily="34" charset="0"/>
                <a:cs typeface="Arial" pitchFamily="34" charset="0"/>
              </a:rPr>
              <a:t> sur un sol caillouteux car la récolte perturbée par les cailloux. Le </a:t>
            </a:r>
            <a:r>
              <a:rPr lang="fr-FR" sz="1800" b="1" dirty="0" smtClean="0">
                <a:latin typeface="Arial" pitchFamily="34" charset="0"/>
                <a:cs typeface="Arial" pitchFamily="34" charset="0"/>
              </a:rPr>
              <a:t>Sarrasin</a:t>
            </a:r>
            <a:r>
              <a:rPr lang="fr-FR" sz="1800" dirty="0" smtClean="0">
                <a:latin typeface="Arial" pitchFamily="34" charset="0"/>
                <a:cs typeface="Arial" pitchFamily="34" charset="0"/>
              </a:rPr>
              <a:t> (ou Blé noir) affectionne les pH acides: c’est entre autres une des raisons pour lesquelles on le trouve majoritairement sur les sols acides bretons. Les </a:t>
            </a:r>
            <a:r>
              <a:rPr lang="fr-FR" sz="1800" b="1" dirty="0" smtClean="0">
                <a:latin typeface="Arial" pitchFamily="34" charset="0"/>
                <a:cs typeface="Arial" pitchFamily="34" charset="0"/>
              </a:rPr>
              <a:t>Carottes</a:t>
            </a:r>
            <a:r>
              <a:rPr lang="fr-FR" sz="1800" dirty="0" smtClean="0">
                <a:latin typeface="Arial" pitchFamily="34" charset="0"/>
                <a:cs typeface="Arial" pitchFamily="34" charset="0"/>
              </a:rPr>
              <a:t> ainsi que les </a:t>
            </a:r>
            <a:r>
              <a:rPr lang="fr-FR" sz="1800" b="1" dirty="0" smtClean="0">
                <a:latin typeface="Arial" pitchFamily="34" charset="0"/>
                <a:cs typeface="Arial" pitchFamily="34" charset="0"/>
              </a:rPr>
              <a:t>Pommes de Terre</a:t>
            </a:r>
            <a:r>
              <a:rPr lang="fr-FR" sz="1800" dirty="0" smtClean="0">
                <a:latin typeface="Arial" pitchFamily="34" charset="0"/>
                <a:cs typeface="Arial" pitchFamily="34" charset="0"/>
              </a:rPr>
              <a:t>, pour avoir une belle présentation et une forme régulière et homogène devront être cultivées dans un sol sain, fin et sans obstacles</a:t>
            </a: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317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à l'aide de la méthode de spatialisation </a:t>
            </a:r>
            <a:r>
              <a:rPr kumimoji="0" lang="fr-FR" sz="1100" b="0" i="0" u="none" strike="noStrike" cap="none" normalizeH="0" baseline="0" smtClean="0">
                <a:ln>
                  <a:noFill/>
                </a:ln>
                <a:solidFill>
                  <a:srgbClr val="888888"/>
                </a:solidFill>
                <a:effectLst/>
                <a:latin typeface="Arial" pitchFamily="34" charset="0"/>
                <a:hlinkClick r:id="rId2"/>
              </a:rPr>
              <a:t>AURELHY</a:t>
            </a:r>
            <a:r>
              <a:rPr kumimoji="0" lang="fr-FR" sz="1100" b="0" i="0" u="none" strike="noStrike" cap="none" normalizeH="0" baseline="0" smtClean="0">
                <a:ln>
                  <a:noFill/>
                </a:ln>
                <a:solidFill>
                  <a:srgbClr val="888888"/>
                </a:solidFill>
                <a:effectLst/>
                <a:latin typeface="Arial" pitchFamily="34" charset="0"/>
              </a:rPr>
              <a:t>, à partir de séries de données pluviométriques homogènes sur la période 1981-2010.</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L'éventail des précipitations annuelles moyennes est très large, puisqu'il va de moins de 600 mm dans la moitié est de l'Eure-et-Loir, le delta du Rhône et la vallée de l'Aude, à plus de 2000 mm sur les monts du Cantal, au mont Aigoual et en Chartreuse.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Les précipitations restent inférieures à 800 mm sur l'ensemble du Bassin parisien. La pluviométrie est plus élevée le long des côtes de la Manche de Boulogne-sur-Mer à la Bretagne où elle dépasse partout 800 mm (sauf dans l'est du Cotentin et la Côte d'Emeraude, allant de la pointe du Roc à St-Brieuc). L'augmentation des précipitations sur le relief faisant face à l'océan (collines de Normandie et massif Armoricain) est considérable eu égard à l'augmentation correspondante d'altitude, les précipitations y dépassant 1200 mm. L'Anjou et la Touraine ont une pluviométrie qui reste comprise entre 600 et  700 mm. Dans le Poitou la pluviométrie dépasse 800 mm à l'ouest de Poitiers et jusqu'aux Charentes.</a:t>
            </a:r>
          </a:p>
          <a:p>
            <a:pPr marL="0" marR="0" lvl="0" indent="0" algn="l" defTabSz="914400" rtl="0" eaLnBrk="0" fontAlgn="ctr" latinLnBrk="0" hangingPunct="0">
              <a:lnSpc>
                <a:spcPct val="100000"/>
              </a:lnSpc>
              <a:spcBef>
                <a:spcPct val="0"/>
              </a:spcBef>
              <a:spcAft>
                <a:spcPct val="0"/>
              </a:spcAft>
              <a:buClrTx/>
              <a:buSzTx/>
              <a:buFontTx/>
              <a:buNone/>
              <a:tabLst/>
            </a:pPr>
            <a:r>
              <a:rPr kumimoji="0" lang="fr-FR" sz="1100" b="0" i="0" u="none" strike="noStrike" cap="none" normalizeH="0" baseline="0" smtClean="0">
                <a:ln>
                  <a:noFill/>
                </a:ln>
                <a:solidFill>
                  <a:srgbClr val="888888"/>
                </a:solidFill>
                <a:effectLst/>
                <a:latin typeface="Arial" pitchFamily="34" charset="0"/>
              </a:rPr>
              <a:t>  </a:t>
            </a:r>
            <a:r>
              <a:rPr kumimoji="0" lang="fr-FR" sz="48000" b="0" i="0" u="none" strike="noStrike" cap="none" normalizeH="0" baseline="0" smtClean="0">
                <a:ln>
                  <a:noFill/>
                </a:ln>
                <a:solidFill>
                  <a:srgbClr val="888888"/>
                </a:solidFill>
                <a:effectLst/>
                <a:latin typeface="Arial" pitchFamily="34" charset="0"/>
              </a:rPr>
              <a:t> </a:t>
            </a:r>
            <a:r>
              <a:rPr kumimoji="0" lang="fr-FR" sz="1100" b="0" i="0" u="none" strike="noStrike" cap="none" normalizeH="0" baseline="0" smtClean="0">
                <a:ln>
                  <a:noFill/>
                </a:ln>
                <a:solidFill>
                  <a:srgbClr val="888888"/>
                </a:solidFill>
                <a:effectLst/>
                <a:latin typeface="Arial" pitchFamily="34" charset="0"/>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2826</TotalTime>
  <Words>11445</Words>
  <Application>Microsoft Office PowerPoint</Application>
  <PresentationFormat>Affichage à l'écran (4:3)</PresentationFormat>
  <Paragraphs>589</Paragraphs>
  <Slides>53</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53</vt:i4>
      </vt:variant>
    </vt:vector>
  </HeadingPairs>
  <TitlesOfParts>
    <vt:vector size="55" baseType="lpstr">
      <vt:lpstr>Thème Office</vt:lpstr>
      <vt:lpstr>Feuille Microsoft Office Excel 97-2003</vt:lpstr>
      <vt:lpstr>CRITERES DE CHOIX DES CULTURES DANS LES SYSTEMES DE PRODUCTION </vt:lpstr>
      <vt:lpstr>Préambule: Rappels techniques</vt:lpstr>
      <vt:lpstr>Préambule: Rappels techniques</vt:lpstr>
      <vt:lpstr>Préambule: Rappels techniques</vt:lpstr>
      <vt:lpstr>A – Déterminants agroclimatiques et environnementaux</vt:lpstr>
      <vt:lpstr>A – Déterminants agroclimatiques et environnementaux</vt:lpstr>
      <vt:lpstr>A – Déterminants agroclimatiques et environnementaux</vt:lpstr>
      <vt:lpstr>A – Déterminants agroclimatiques et environnementaux</vt:lpstr>
      <vt:lpstr>A – Déterminants agroclimatiques et environnementaux</vt:lpstr>
      <vt:lpstr>A – Déterminants agroclimatiques et environnementaux</vt:lpstr>
      <vt:lpstr>A – Déterminants agroclimatiques et environnementaux</vt:lpstr>
      <vt:lpstr>A – Déterminants agroclimatiques et environnementaux</vt:lpstr>
      <vt:lpstr>A – Déterminants agroclimatiques et environnementaux</vt:lpstr>
      <vt:lpstr>A – Déterminants agroclimatiques et environnementaux</vt:lpstr>
      <vt:lpstr>A – Déterminants agroclimatiques et environnementaux</vt:lpstr>
      <vt:lpstr>B – Les déterminants économiques</vt:lpstr>
      <vt:lpstr>B – Les déterminants économiques</vt:lpstr>
      <vt:lpstr>B – Les déterminants économiques</vt:lpstr>
      <vt:lpstr>B – Les déterminants économiques</vt:lpstr>
      <vt:lpstr>B – Les déterminants économiques</vt:lpstr>
      <vt:lpstr>B – Les déterminants économiques</vt:lpstr>
      <vt:lpstr>B – Les déterminants économiques</vt:lpstr>
      <vt:lpstr>B – Les déterminants économiques</vt:lpstr>
      <vt:lpstr>B – Les déterminants économiques</vt:lpstr>
      <vt:lpstr>B – Les déterminants économiques</vt:lpstr>
      <vt:lpstr>B – Les déterminants économiques</vt:lpstr>
      <vt:lpstr>B – Les déterminants économiques</vt:lpstr>
      <vt:lpstr>B – Les déterminants économiques</vt:lpstr>
      <vt:lpstr>B – Les déterminants économiques</vt:lpstr>
      <vt:lpstr>B – Les déterminants économiques</vt:lpstr>
      <vt:lpstr>B – Les déterminants économiques</vt:lpstr>
      <vt:lpstr>B – Les déterminants économiques</vt:lpstr>
      <vt:lpstr>B – Les déterminants économiques</vt:lpstr>
      <vt:lpstr>B – Les déterminants économiques</vt:lpstr>
      <vt:lpstr>B – Les déterminants économiques</vt:lpstr>
      <vt:lpstr>C – Les déterminants humains et sociologiques</vt:lpstr>
      <vt:lpstr>C – Les déterminants humains et sociologiques</vt:lpstr>
      <vt:lpstr>C – Les déterminants humains et sociologiques</vt:lpstr>
      <vt:lpstr>C – Les déterminants humains et sociologiques</vt:lpstr>
      <vt:lpstr>C – Les déterminants humains et sociologiques</vt:lpstr>
      <vt:lpstr>D –  Déterminants structuraux propres à l’exploitation</vt:lpstr>
      <vt:lpstr>D –  Déterminants structuraux propres à l’exploitation</vt:lpstr>
      <vt:lpstr>D –  Déterminants structuraux propres à l’exploitation</vt:lpstr>
      <vt:lpstr>D –  Déterminants structuraux propres à l’exploitation</vt:lpstr>
      <vt:lpstr>D –  Déterminants structuraux propres à l’exploitation</vt:lpstr>
      <vt:lpstr>D –  Déterminants structuraux propres à l’exploitation</vt:lpstr>
      <vt:lpstr>D –  Déterminants structuraux propres à l’exploitation</vt:lpstr>
      <vt:lpstr>D –  Déterminants structuraux propres à l’exploitation</vt:lpstr>
      <vt:lpstr>D –  Déterminants structuraux propres à l’exploitation</vt:lpstr>
      <vt:lpstr>D –  Déterminants structuraux propres à l’exploitation</vt:lpstr>
      <vt:lpstr>D –  Déterminants structuraux propres à l’exploitation</vt:lpstr>
      <vt:lpstr>D –  Déterminants structuraux propres à l’exploitation</vt:lpstr>
      <vt:lpstr>D –  Déterminants structuraux propres à l’exploitation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CRITERES DE CHOIX DES CULTURES DANS LES SYSTEMES DE PRODUCTION </dc:title>
  <dc:creator>boucherd</dc:creator>
  <cp:lastModifiedBy>utilisateur</cp:lastModifiedBy>
  <cp:revision>124</cp:revision>
  <dcterms:created xsi:type="dcterms:W3CDTF">2015-11-30T07:47:48Z</dcterms:created>
  <dcterms:modified xsi:type="dcterms:W3CDTF">2015-12-20T20:42:34Z</dcterms:modified>
</cp:coreProperties>
</file>